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898" r:id="rId2"/>
  </p:sldMasterIdLst>
  <p:notesMasterIdLst>
    <p:notesMasterId r:id="rId178"/>
  </p:notesMasterIdLst>
  <p:handoutMasterIdLst>
    <p:handoutMasterId r:id="rId179"/>
  </p:handoutMasterIdLst>
  <p:sldIdLst>
    <p:sldId id="256" r:id="rId3"/>
    <p:sldId id="471" r:id="rId4"/>
    <p:sldId id="257" r:id="rId5"/>
    <p:sldId id="473" r:id="rId6"/>
    <p:sldId id="258" r:id="rId7"/>
    <p:sldId id="337" r:id="rId8"/>
    <p:sldId id="340" r:id="rId9"/>
    <p:sldId id="275" r:id="rId10"/>
    <p:sldId id="276" r:id="rId11"/>
    <p:sldId id="277" r:id="rId12"/>
    <p:sldId id="278" r:id="rId13"/>
    <p:sldId id="279" r:id="rId14"/>
    <p:sldId id="280" r:id="rId15"/>
    <p:sldId id="301" r:id="rId16"/>
    <p:sldId id="281" r:id="rId17"/>
    <p:sldId id="383" r:id="rId18"/>
    <p:sldId id="384" r:id="rId19"/>
    <p:sldId id="343" r:id="rId20"/>
    <p:sldId id="344" r:id="rId21"/>
    <p:sldId id="342" r:id="rId22"/>
    <p:sldId id="474" r:id="rId23"/>
    <p:sldId id="302" r:id="rId24"/>
    <p:sldId id="303" r:id="rId25"/>
    <p:sldId id="304" r:id="rId26"/>
    <p:sldId id="286" r:id="rId27"/>
    <p:sldId id="341" r:id="rId28"/>
    <p:sldId id="287" r:id="rId29"/>
    <p:sldId id="288" r:id="rId30"/>
    <p:sldId id="289" r:id="rId31"/>
    <p:sldId id="338" r:id="rId32"/>
    <p:sldId id="307" r:id="rId33"/>
    <p:sldId id="308" r:id="rId34"/>
    <p:sldId id="345" r:id="rId35"/>
    <p:sldId id="346" r:id="rId36"/>
    <p:sldId id="347" r:id="rId37"/>
    <p:sldId id="475" r:id="rId38"/>
    <p:sldId id="348" r:id="rId39"/>
    <p:sldId id="349" r:id="rId40"/>
    <p:sldId id="350" r:id="rId41"/>
    <p:sldId id="351" r:id="rId42"/>
    <p:sldId id="352" r:id="rId43"/>
    <p:sldId id="309" r:id="rId44"/>
    <p:sldId id="310" r:id="rId45"/>
    <p:sldId id="353" r:id="rId46"/>
    <p:sldId id="354" r:id="rId47"/>
    <p:sldId id="355" r:id="rId48"/>
    <p:sldId id="356" r:id="rId49"/>
    <p:sldId id="357" r:id="rId50"/>
    <p:sldId id="358" r:id="rId51"/>
    <p:sldId id="311"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12" r:id="rId65"/>
    <p:sldId id="313" r:id="rId66"/>
    <p:sldId id="371" r:id="rId67"/>
    <p:sldId id="372" r:id="rId68"/>
    <p:sldId id="373" r:id="rId69"/>
    <p:sldId id="375" r:id="rId70"/>
    <p:sldId id="376" r:id="rId71"/>
    <p:sldId id="377" r:id="rId72"/>
    <p:sldId id="378" r:id="rId73"/>
    <p:sldId id="379" r:id="rId74"/>
    <p:sldId id="380" r:id="rId75"/>
    <p:sldId id="381" r:id="rId76"/>
    <p:sldId id="382" r:id="rId77"/>
    <p:sldId id="314" r:id="rId78"/>
    <p:sldId id="315" r:id="rId79"/>
    <p:sldId id="316" r:id="rId80"/>
    <p:sldId id="317" r:id="rId81"/>
    <p:sldId id="318" r:id="rId82"/>
    <p:sldId id="319" r:id="rId83"/>
    <p:sldId id="320" r:id="rId84"/>
    <p:sldId id="321" r:id="rId85"/>
    <p:sldId id="322" r:id="rId86"/>
    <p:sldId id="323" r:id="rId87"/>
    <p:sldId id="325" r:id="rId88"/>
    <p:sldId id="326" r:id="rId89"/>
    <p:sldId id="327" r:id="rId90"/>
    <p:sldId id="328" r:id="rId91"/>
    <p:sldId id="329" r:id="rId92"/>
    <p:sldId id="330" r:id="rId93"/>
    <p:sldId id="331" r:id="rId94"/>
    <p:sldId id="332" r:id="rId95"/>
    <p:sldId id="333" r:id="rId96"/>
    <p:sldId id="334" r:id="rId97"/>
    <p:sldId id="335" r:id="rId98"/>
    <p:sldId id="385" r:id="rId99"/>
    <p:sldId id="386" r:id="rId100"/>
    <p:sldId id="387" r:id="rId101"/>
    <p:sldId id="388" r:id="rId102"/>
    <p:sldId id="389" r:id="rId103"/>
    <p:sldId id="390" r:id="rId104"/>
    <p:sldId id="391" r:id="rId105"/>
    <p:sldId id="392" r:id="rId106"/>
    <p:sldId id="393" r:id="rId107"/>
    <p:sldId id="394" r:id="rId108"/>
    <p:sldId id="395" r:id="rId109"/>
    <p:sldId id="396" r:id="rId110"/>
    <p:sldId id="397" r:id="rId111"/>
    <p:sldId id="398" r:id="rId112"/>
    <p:sldId id="399" r:id="rId113"/>
    <p:sldId id="400" r:id="rId114"/>
    <p:sldId id="401" r:id="rId115"/>
    <p:sldId id="402" r:id="rId116"/>
    <p:sldId id="403" r:id="rId117"/>
    <p:sldId id="404" r:id="rId118"/>
    <p:sldId id="405" r:id="rId119"/>
    <p:sldId id="406" r:id="rId120"/>
    <p:sldId id="407" r:id="rId121"/>
    <p:sldId id="408" r:id="rId122"/>
    <p:sldId id="462" r:id="rId123"/>
    <p:sldId id="463" r:id="rId124"/>
    <p:sldId id="464" r:id="rId125"/>
    <p:sldId id="465" r:id="rId126"/>
    <p:sldId id="466" r:id="rId127"/>
    <p:sldId id="409" r:id="rId128"/>
    <p:sldId id="410" r:id="rId129"/>
    <p:sldId id="411" r:id="rId130"/>
    <p:sldId id="412" r:id="rId131"/>
    <p:sldId id="413" r:id="rId132"/>
    <p:sldId id="414" r:id="rId133"/>
    <p:sldId id="415" r:id="rId134"/>
    <p:sldId id="416" r:id="rId135"/>
    <p:sldId id="417" r:id="rId136"/>
    <p:sldId id="418" r:id="rId137"/>
    <p:sldId id="419" r:id="rId138"/>
    <p:sldId id="420" r:id="rId139"/>
    <p:sldId id="421" r:id="rId140"/>
    <p:sldId id="422" r:id="rId141"/>
    <p:sldId id="423" r:id="rId142"/>
    <p:sldId id="424" r:id="rId143"/>
    <p:sldId id="425" r:id="rId144"/>
    <p:sldId id="426" r:id="rId145"/>
    <p:sldId id="427" r:id="rId146"/>
    <p:sldId id="428" r:id="rId147"/>
    <p:sldId id="468" r:id="rId148"/>
    <p:sldId id="467" r:id="rId149"/>
    <p:sldId id="436" r:id="rId150"/>
    <p:sldId id="437" r:id="rId151"/>
    <p:sldId id="470" r:id="rId152"/>
    <p:sldId id="438" r:id="rId153"/>
    <p:sldId id="439" r:id="rId154"/>
    <p:sldId id="440" r:id="rId155"/>
    <p:sldId id="441" r:id="rId156"/>
    <p:sldId id="442" r:id="rId157"/>
    <p:sldId id="443" r:id="rId158"/>
    <p:sldId id="444" r:id="rId159"/>
    <p:sldId id="445" r:id="rId160"/>
    <p:sldId id="446" r:id="rId161"/>
    <p:sldId id="447" r:id="rId162"/>
    <p:sldId id="448" r:id="rId163"/>
    <p:sldId id="449" r:id="rId164"/>
    <p:sldId id="450" r:id="rId165"/>
    <p:sldId id="451" r:id="rId166"/>
    <p:sldId id="452" r:id="rId167"/>
    <p:sldId id="453" r:id="rId168"/>
    <p:sldId id="454" r:id="rId169"/>
    <p:sldId id="455" r:id="rId170"/>
    <p:sldId id="456" r:id="rId171"/>
    <p:sldId id="457" r:id="rId172"/>
    <p:sldId id="458" r:id="rId173"/>
    <p:sldId id="459" r:id="rId174"/>
    <p:sldId id="460" r:id="rId175"/>
    <p:sldId id="461" r:id="rId176"/>
    <p:sldId id="469" r:id="rId17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92781" autoAdjust="0"/>
  </p:normalViewPr>
  <p:slideViewPr>
    <p:cSldViewPr>
      <p:cViewPr varScale="1">
        <p:scale>
          <a:sx n="92" d="100"/>
          <a:sy n="92" d="100"/>
        </p:scale>
        <p:origin x="11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14F4020-CA5B-4D15-8A7A-291A3CF1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98671D-05DD-4D75-943F-8FD22CE297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EBE349-DCDF-4969-8B1B-8D6BDC3D3C00}" type="datetime1">
              <a:rPr lang="zh-CN" altLang="en-US" smtClean="0"/>
              <a:t>2021/9/1</a:t>
            </a:fld>
            <a:endParaRPr lang="zh-CN" altLang="en-US"/>
          </a:p>
        </p:txBody>
      </p:sp>
      <p:sp>
        <p:nvSpPr>
          <p:cNvPr id="4" name="页脚占位符 3">
            <a:extLst>
              <a:ext uri="{FF2B5EF4-FFF2-40B4-BE49-F238E27FC236}">
                <a16:creationId xmlns:a16="http://schemas.microsoft.com/office/drawing/2014/main" id="{6BEF6C45-C52C-4C70-BF7F-70AA8114C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607587F-D48D-480B-B2CC-B9A968C7B2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792FD-AA81-4E88-8FCD-9B43FC89D3A4}" type="slidenum">
              <a:rPr lang="zh-CN" altLang="en-US" smtClean="0"/>
              <a:t>‹#›</a:t>
            </a:fld>
            <a:endParaRPr lang="zh-CN" altLang="en-US"/>
          </a:p>
        </p:txBody>
      </p:sp>
    </p:spTree>
    <p:extLst>
      <p:ext uri="{BB962C8B-B14F-4D97-AF65-F5344CB8AC3E}">
        <p14:creationId xmlns:p14="http://schemas.microsoft.com/office/powerpoint/2010/main" val="3052927495"/>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16C58E1-CB43-4B06-A82C-CF5014A5B3A7}" type="datetime1">
              <a:rPr lang="zh-CN" altLang="en-US" smtClean="0"/>
              <a:t>2021/9/1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3DC2817-D9AA-4268-88D6-3C7896269DD9}" type="slidenum">
              <a:rPr lang="zh-CN" altLang="en-US"/>
              <a:pPr>
                <a:defRPr/>
              </a:pPr>
              <a:t>‹#›</a:t>
            </a:fld>
            <a:endParaRPr lang="zh-CN" altLang="en-US"/>
          </a:p>
        </p:txBody>
      </p:sp>
    </p:spTree>
    <p:extLst>
      <p:ext uri="{BB962C8B-B14F-4D97-AF65-F5344CB8AC3E}">
        <p14:creationId xmlns:p14="http://schemas.microsoft.com/office/powerpoint/2010/main" val="3004712286"/>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12E0265-6CA9-4CB1-A8F4-83273F746363}" type="slidenum">
              <a:rPr lang="zh-CN" altLang="en-US" smtClean="0"/>
              <a:pPr eaLnBrk="1" hangingPunct="1"/>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 name="日期占位符 1">
            <a:extLst>
              <a:ext uri="{FF2B5EF4-FFF2-40B4-BE49-F238E27FC236}">
                <a16:creationId xmlns:a16="http://schemas.microsoft.com/office/drawing/2014/main" id="{BAAD00D1-49C4-4B47-9740-570FBA607A6E}"/>
              </a:ext>
            </a:extLst>
          </p:cNvPr>
          <p:cNvSpPr>
            <a:spLocks noGrp="1"/>
          </p:cNvSpPr>
          <p:nvPr>
            <p:ph type="dt" idx="1"/>
          </p:nvPr>
        </p:nvSpPr>
        <p:spPr/>
        <p:txBody>
          <a:bodyPr/>
          <a:lstStyle/>
          <a:p>
            <a:pPr>
              <a:defRPr/>
            </a:pPr>
            <a:fld id="{E6759812-A875-4317-A9DA-45DB1392510A}" type="datetime1">
              <a:rPr lang="zh-CN" altLang="en-US" smtClean="0"/>
              <a:t>2021/9/1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8E95D7E4-73DC-4DCB-988F-476645CEBBBE}" type="datetime1">
              <a:rPr lang="zh-CN" altLang="en-US" smtClean="0"/>
              <a:t>2021/9/1</a:t>
            </a:fld>
            <a:endParaRPr lang="zh-CN" altLang="en-US"/>
          </a:p>
        </p:txBody>
      </p:sp>
    </p:spTree>
    <p:extLst>
      <p:ext uri="{BB962C8B-B14F-4D97-AF65-F5344CB8AC3E}">
        <p14:creationId xmlns:p14="http://schemas.microsoft.com/office/powerpoint/2010/main" val="236160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2"/>
          <p:cNvSpPr>
            <a:spLocks/>
          </p:cNvSpPr>
          <p:nvPr/>
        </p:nvSpPr>
        <p:spPr bwMode="auto">
          <a:xfrm>
            <a:off x="4760913" y="20638"/>
            <a:ext cx="4438650" cy="4038600"/>
          </a:xfrm>
          <a:custGeom>
            <a:avLst/>
            <a:gdLst>
              <a:gd name="T0" fmla="*/ 2147483647 w 546"/>
              <a:gd name="T1" fmla="*/ 2147483647 h 497"/>
              <a:gd name="T2" fmla="*/ 2147483647 w 546"/>
              <a:gd name="T3" fmla="*/ 2147483647 h 497"/>
              <a:gd name="T4" fmla="*/ 2147483647 w 546"/>
              <a:gd name="T5" fmla="*/ 2147483647 h 497"/>
              <a:gd name="T6" fmla="*/ 2147483647 w 546"/>
              <a:gd name="T7" fmla="*/ 2147483647 h 497"/>
              <a:gd name="T8" fmla="*/ 2147483647 w 546"/>
              <a:gd name="T9" fmla="*/ 2147483647 h 497"/>
              <a:gd name="T10" fmla="*/ 2147483647 w 546"/>
              <a:gd name="T11" fmla="*/ 2147483647 h 497"/>
              <a:gd name="T12" fmla="*/ 2147483647 w 546"/>
              <a:gd name="T13" fmla="*/ 2147483647 h 497"/>
              <a:gd name="T14" fmla="*/ 2147483647 w 546"/>
              <a:gd name="T15" fmla="*/ 2147483647 h 497"/>
              <a:gd name="T16" fmla="*/ 2147483647 w 546"/>
              <a:gd name="T17" fmla="*/ 2147483647 h 497"/>
              <a:gd name="T18" fmla="*/ 2147483647 w 546"/>
              <a:gd name="T19" fmla="*/ 2147483647 h 497"/>
              <a:gd name="T20" fmla="*/ 2147483647 w 546"/>
              <a:gd name="T21" fmla="*/ 2147483647 h 497"/>
              <a:gd name="T22" fmla="*/ 2147483647 w 546"/>
              <a:gd name="T23" fmla="*/ 2147483647 h 497"/>
              <a:gd name="T24" fmla="*/ 2147483647 w 546"/>
              <a:gd name="T25" fmla="*/ 2147483647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5" name="Group 3"/>
          <p:cNvGrpSpPr>
            <a:grpSpLocks/>
          </p:cNvGrpSpPr>
          <p:nvPr/>
        </p:nvGrpSpPr>
        <p:grpSpPr bwMode="auto">
          <a:xfrm>
            <a:off x="4572000" y="28575"/>
            <a:ext cx="4756150" cy="4338638"/>
            <a:chOff x="2918" y="18"/>
            <a:chExt cx="2958" cy="2699"/>
          </a:xfrm>
        </p:grpSpPr>
        <p:sp>
          <p:nvSpPr>
            <p:cNvPr id="6" name="Freeform 4"/>
            <p:cNvSpPr>
              <a:spLocks/>
            </p:cNvSpPr>
            <p:nvPr/>
          </p:nvSpPr>
          <p:spPr bwMode="auto">
            <a:xfrm>
              <a:off x="3060" y="18"/>
              <a:ext cx="490" cy="187"/>
            </a:xfrm>
            <a:custGeom>
              <a:avLst/>
              <a:gdLst>
                <a:gd name="T0" fmla="*/ 9164 w 97"/>
                <a:gd name="T1" fmla="*/ 3219 h 37"/>
                <a:gd name="T2" fmla="*/ 11740 w 97"/>
                <a:gd name="T3" fmla="*/ 2578 h 37"/>
                <a:gd name="T4" fmla="*/ 11866 w 97"/>
                <a:gd name="T5" fmla="*/ 2199 h 37"/>
                <a:gd name="T6" fmla="*/ 11356 w 97"/>
                <a:gd name="T7" fmla="*/ 0 h 37"/>
                <a:gd name="T8" fmla="*/ 3213 w 97"/>
                <a:gd name="T9" fmla="*/ 0 h 37"/>
                <a:gd name="T10" fmla="*/ 1303 w 97"/>
                <a:gd name="T11" fmla="*/ 2835 h 37"/>
                <a:gd name="T12" fmla="*/ 9164 w 97"/>
                <a:gd name="T13" fmla="*/ 3219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noEditPoints="1"/>
            </p:cNvSpPr>
            <p:nvPr/>
          </p:nvSpPr>
          <p:spPr bwMode="auto">
            <a:xfrm>
              <a:off x="2918" y="18"/>
              <a:ext cx="2958" cy="2699"/>
            </a:xfrm>
            <a:custGeom>
              <a:avLst/>
              <a:gdLst>
                <a:gd name="T0" fmla="*/ 65147 w 585"/>
                <a:gd name="T1" fmla="*/ 126 h 534"/>
                <a:gd name="T2" fmla="*/ 20301 w 585"/>
                <a:gd name="T3" fmla="*/ 0 h 534"/>
                <a:gd name="T4" fmla="*/ 29095 w 585"/>
                <a:gd name="T5" fmla="*/ 2709 h 534"/>
                <a:gd name="T6" fmla="*/ 22501 w 585"/>
                <a:gd name="T7" fmla="*/ 5034 h 534"/>
                <a:gd name="T8" fmla="*/ 26769 w 585"/>
                <a:gd name="T9" fmla="*/ 9169 h 534"/>
                <a:gd name="T10" fmla="*/ 9562 w 585"/>
                <a:gd name="T11" fmla="*/ 7738 h 534"/>
                <a:gd name="T12" fmla="*/ 3347 w 585"/>
                <a:gd name="T13" fmla="*/ 8122 h 534"/>
                <a:gd name="T14" fmla="*/ 25722 w 585"/>
                <a:gd name="T15" fmla="*/ 62871 h 534"/>
                <a:gd name="T16" fmla="*/ 18613 w 585"/>
                <a:gd name="T17" fmla="*/ 44043 h 534"/>
                <a:gd name="T18" fmla="*/ 13576 w 585"/>
                <a:gd name="T19" fmla="*/ 48537 h 534"/>
                <a:gd name="T20" fmla="*/ 12145 w 585"/>
                <a:gd name="T21" fmla="*/ 56174 h 534"/>
                <a:gd name="T22" fmla="*/ 16029 w 585"/>
                <a:gd name="T23" fmla="*/ 34208 h 534"/>
                <a:gd name="T24" fmla="*/ 19791 w 585"/>
                <a:gd name="T25" fmla="*/ 29431 h 534"/>
                <a:gd name="T26" fmla="*/ 27027 w 585"/>
                <a:gd name="T27" fmla="*/ 30604 h 534"/>
                <a:gd name="T28" fmla="*/ 24316 w 585"/>
                <a:gd name="T29" fmla="*/ 39520 h 534"/>
                <a:gd name="T30" fmla="*/ 24827 w 585"/>
                <a:gd name="T31" fmla="*/ 50988 h 534"/>
                <a:gd name="T32" fmla="*/ 66578 w 585"/>
                <a:gd name="T33" fmla="*/ 62360 h 534"/>
                <a:gd name="T34" fmla="*/ 58705 w 585"/>
                <a:gd name="T35" fmla="*/ 55127 h 534"/>
                <a:gd name="T36" fmla="*/ 54943 w 585"/>
                <a:gd name="T37" fmla="*/ 44554 h 534"/>
                <a:gd name="T38" fmla="*/ 51186 w 585"/>
                <a:gd name="T39" fmla="*/ 34870 h 534"/>
                <a:gd name="T40" fmla="*/ 59468 w 585"/>
                <a:gd name="T41" fmla="*/ 33055 h 534"/>
                <a:gd name="T42" fmla="*/ 52617 w 585"/>
                <a:gd name="T43" fmla="*/ 28789 h 534"/>
                <a:gd name="T44" fmla="*/ 56758 w 585"/>
                <a:gd name="T45" fmla="*/ 29173 h 534"/>
                <a:gd name="T46" fmla="*/ 56632 w 585"/>
                <a:gd name="T47" fmla="*/ 26975 h 534"/>
                <a:gd name="T48" fmla="*/ 48602 w 585"/>
                <a:gd name="T49" fmla="*/ 27233 h 534"/>
                <a:gd name="T50" fmla="*/ 46150 w 585"/>
                <a:gd name="T51" fmla="*/ 44296 h 534"/>
                <a:gd name="T52" fmla="*/ 44871 w 585"/>
                <a:gd name="T53" fmla="*/ 29684 h 534"/>
                <a:gd name="T54" fmla="*/ 42797 w 585"/>
                <a:gd name="T55" fmla="*/ 23503 h 534"/>
                <a:gd name="T56" fmla="*/ 44871 w 585"/>
                <a:gd name="T57" fmla="*/ 17549 h 534"/>
                <a:gd name="T58" fmla="*/ 43824 w 585"/>
                <a:gd name="T59" fmla="*/ 12772 h 534"/>
                <a:gd name="T60" fmla="*/ 42797 w 585"/>
                <a:gd name="T61" fmla="*/ 7996 h 534"/>
                <a:gd name="T62" fmla="*/ 47707 w 585"/>
                <a:gd name="T63" fmla="*/ 13308 h 534"/>
                <a:gd name="T64" fmla="*/ 53638 w 585"/>
                <a:gd name="T65" fmla="*/ 6080 h 534"/>
                <a:gd name="T66" fmla="*/ 52875 w 585"/>
                <a:gd name="T67" fmla="*/ 12262 h 534"/>
                <a:gd name="T68" fmla="*/ 51848 w 585"/>
                <a:gd name="T69" fmla="*/ 16785 h 534"/>
                <a:gd name="T70" fmla="*/ 51848 w 585"/>
                <a:gd name="T71" fmla="*/ 23376 h 534"/>
                <a:gd name="T72" fmla="*/ 72125 w 585"/>
                <a:gd name="T73" fmla="*/ 23376 h 534"/>
                <a:gd name="T74" fmla="*/ 71614 w 585"/>
                <a:gd name="T75" fmla="*/ 9810 h 534"/>
                <a:gd name="T76" fmla="*/ 32189 w 585"/>
                <a:gd name="T77" fmla="*/ 8916 h 534"/>
                <a:gd name="T78" fmla="*/ 37893 w 585"/>
                <a:gd name="T79" fmla="*/ 12009 h 534"/>
                <a:gd name="T80" fmla="*/ 22117 w 585"/>
                <a:gd name="T81" fmla="*/ 25191 h 534"/>
                <a:gd name="T82" fmla="*/ 8925 w 585"/>
                <a:gd name="T83" fmla="*/ 12646 h 534"/>
                <a:gd name="T84" fmla="*/ 24696 w 585"/>
                <a:gd name="T85" fmla="*/ 13692 h 534"/>
                <a:gd name="T86" fmla="*/ 28432 w 585"/>
                <a:gd name="T87" fmla="*/ 13566 h 534"/>
                <a:gd name="T88" fmla="*/ 39041 w 585"/>
                <a:gd name="T89" fmla="*/ 15633 h 534"/>
                <a:gd name="T90" fmla="*/ 35693 w 585"/>
                <a:gd name="T91" fmla="*/ 33055 h 534"/>
                <a:gd name="T92" fmla="*/ 33620 w 585"/>
                <a:gd name="T93" fmla="*/ 17680 h 534"/>
                <a:gd name="T94" fmla="*/ 22117 w 585"/>
                <a:gd name="T95" fmla="*/ 25191 h 534"/>
                <a:gd name="T96" fmla="*/ 28842 w 585"/>
                <a:gd name="T97" fmla="*/ 29047 h 534"/>
                <a:gd name="T98" fmla="*/ 31931 w 585"/>
                <a:gd name="T99" fmla="*/ 20409 h 534"/>
                <a:gd name="T100" fmla="*/ 42135 w 585"/>
                <a:gd name="T101" fmla="*/ 37705 h 534"/>
                <a:gd name="T102" fmla="*/ 27790 w 585"/>
                <a:gd name="T103" fmla="*/ 41435 h 534"/>
                <a:gd name="T104" fmla="*/ 39936 w 585"/>
                <a:gd name="T105" fmla="*/ 35764 h 534"/>
                <a:gd name="T106" fmla="*/ 41114 w 585"/>
                <a:gd name="T107" fmla="*/ 17164 h 534"/>
                <a:gd name="T108" fmla="*/ 40472 w 585"/>
                <a:gd name="T109" fmla="*/ 27511 h 534"/>
                <a:gd name="T110" fmla="*/ 38656 w 585"/>
                <a:gd name="T111" fmla="*/ 18600 h 534"/>
                <a:gd name="T112" fmla="*/ 65556 w 585"/>
                <a:gd name="T113" fmla="*/ 23118 h 534"/>
                <a:gd name="T114" fmla="*/ 59595 w 585"/>
                <a:gd name="T115" fmla="*/ 20920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p:nvSpPr>
          <p:spPr bwMode="auto">
            <a:xfrm>
              <a:off x="3621" y="1287"/>
              <a:ext cx="238" cy="283"/>
            </a:xfrm>
            <a:custGeom>
              <a:avLst/>
              <a:gdLst>
                <a:gd name="T0" fmla="*/ 5206 w 47"/>
                <a:gd name="T1" fmla="*/ 1941 h 56"/>
                <a:gd name="T2" fmla="*/ 3514 w 47"/>
                <a:gd name="T3" fmla="*/ 7227 h 56"/>
                <a:gd name="T4" fmla="*/ 5206 w 47"/>
                <a:gd name="T5" fmla="*/ 1941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p:nvSpPr>
          <p:spPr bwMode="auto">
            <a:xfrm>
              <a:off x="3403" y="1403"/>
              <a:ext cx="208" cy="379"/>
            </a:xfrm>
            <a:custGeom>
              <a:avLst/>
              <a:gdLst>
                <a:gd name="T0" fmla="*/ 2471 w 41"/>
                <a:gd name="T1" fmla="*/ 3472 h 75"/>
                <a:gd name="T2" fmla="*/ 1568 w 41"/>
                <a:gd name="T3" fmla="*/ 8914 h 75"/>
                <a:gd name="T4" fmla="*/ 5225 w 41"/>
                <a:gd name="T5" fmla="*/ 5796 h 75"/>
                <a:gd name="T6" fmla="*/ 4840 w 41"/>
                <a:gd name="T7" fmla="*/ 3088 h 75"/>
                <a:gd name="T8" fmla="*/ 2471 w 41"/>
                <a:gd name="T9" fmla="*/ 3472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 name="Freeform 8"/>
            <p:cNvSpPr>
              <a:spLocks/>
            </p:cNvSpPr>
            <p:nvPr/>
          </p:nvSpPr>
          <p:spPr bwMode="auto">
            <a:xfrm>
              <a:off x="3272" y="645"/>
              <a:ext cx="676" cy="318"/>
            </a:xfrm>
            <a:custGeom>
              <a:avLst/>
              <a:gdLst>
                <a:gd name="T0" fmla="*/ 14066 w 135"/>
                <a:gd name="T1" fmla="*/ 510 h 63"/>
                <a:gd name="T2" fmla="*/ 3009 w 135"/>
                <a:gd name="T3" fmla="*/ 510 h 63"/>
                <a:gd name="T4" fmla="*/ 250 w 135"/>
                <a:gd name="T5" fmla="*/ 3210 h 63"/>
                <a:gd name="T6" fmla="*/ 7521 w 135"/>
                <a:gd name="T7" fmla="*/ 7465 h 63"/>
                <a:gd name="T8" fmla="*/ 12063 w 135"/>
                <a:gd name="T9" fmla="*/ 6956 h 63"/>
                <a:gd name="T10" fmla="*/ 14191 w 135"/>
                <a:gd name="T11" fmla="*/ 6829 h 63"/>
                <a:gd name="T12" fmla="*/ 14066 w 135"/>
                <a:gd name="T13" fmla="*/ 51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 name="Freeform 9"/>
            <p:cNvSpPr>
              <a:spLocks/>
            </p:cNvSpPr>
            <p:nvPr/>
          </p:nvSpPr>
          <p:spPr bwMode="auto">
            <a:xfrm>
              <a:off x="4046" y="1545"/>
              <a:ext cx="497" cy="516"/>
            </a:xfrm>
            <a:custGeom>
              <a:avLst/>
              <a:gdLst>
                <a:gd name="T0" fmla="*/ 9002 w 97"/>
                <a:gd name="T1" fmla="*/ 637 h 102"/>
                <a:gd name="T2" fmla="*/ 4176 w 97"/>
                <a:gd name="T3" fmla="*/ 637 h 102"/>
                <a:gd name="T4" fmla="*/ 1604 w 97"/>
                <a:gd name="T5" fmla="*/ 7371 h 102"/>
                <a:gd name="T6" fmla="*/ 10632 w 97"/>
                <a:gd name="T7" fmla="*/ 8033 h 102"/>
                <a:gd name="T8" fmla="*/ 9002 w 97"/>
                <a:gd name="T9" fmla="*/ 637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 name="Freeform 10"/>
            <p:cNvSpPr>
              <a:spLocks/>
            </p:cNvSpPr>
            <p:nvPr/>
          </p:nvSpPr>
          <p:spPr bwMode="auto">
            <a:xfrm>
              <a:off x="5173" y="1024"/>
              <a:ext cx="501" cy="96"/>
            </a:xfrm>
            <a:custGeom>
              <a:avLst/>
              <a:gdLst>
                <a:gd name="T0" fmla="*/ 1948 w 99"/>
                <a:gd name="T1" fmla="*/ 0 h 19"/>
                <a:gd name="T2" fmla="*/ 5172 w 99"/>
                <a:gd name="T3" fmla="*/ 1940 h 19"/>
                <a:gd name="T4" fmla="*/ 1948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 name="Freeform 11"/>
            <p:cNvSpPr>
              <a:spLocks/>
            </p:cNvSpPr>
            <p:nvPr/>
          </p:nvSpPr>
          <p:spPr bwMode="auto">
            <a:xfrm>
              <a:off x="5340" y="1004"/>
              <a:ext cx="385" cy="237"/>
            </a:xfrm>
            <a:custGeom>
              <a:avLst/>
              <a:gdLst>
                <a:gd name="T0" fmla="*/ 2720 w 76"/>
                <a:gd name="T1" fmla="*/ 4755 h 47"/>
                <a:gd name="T2" fmla="*/ 9108 w 76"/>
                <a:gd name="T3" fmla="*/ 2188 h 47"/>
                <a:gd name="T4" fmla="*/ 6236 w 76"/>
                <a:gd name="T5" fmla="*/ 383 h 47"/>
                <a:gd name="T6" fmla="*/ 2462 w 76"/>
                <a:gd name="T7" fmla="*/ 4095 h 47"/>
                <a:gd name="T8" fmla="*/ 2720 w 76"/>
                <a:gd name="T9" fmla="*/ 475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 name="Freeform 12"/>
            <p:cNvSpPr>
              <a:spLocks/>
            </p:cNvSpPr>
            <p:nvPr/>
          </p:nvSpPr>
          <p:spPr bwMode="auto">
            <a:xfrm>
              <a:off x="5325" y="1201"/>
              <a:ext cx="415" cy="187"/>
            </a:xfrm>
            <a:custGeom>
              <a:avLst/>
              <a:gdLst>
                <a:gd name="T0" fmla="*/ 9322 w 82"/>
                <a:gd name="T1" fmla="*/ 768 h 37"/>
                <a:gd name="T2" fmla="*/ 3097 w 82"/>
                <a:gd name="T3" fmla="*/ 2199 h 37"/>
                <a:gd name="T4" fmla="*/ 2202 w 82"/>
                <a:gd name="T5" fmla="*/ 3346 h 37"/>
                <a:gd name="T6" fmla="*/ 9859 w 82"/>
                <a:gd name="T7" fmla="*/ 2962 h 37"/>
                <a:gd name="T8" fmla="*/ 10628 w 82"/>
                <a:gd name="T9" fmla="*/ 2578 h 37"/>
                <a:gd name="T10" fmla="*/ 10628 w 82"/>
                <a:gd name="T11" fmla="*/ 0 h 37"/>
                <a:gd name="T12" fmla="*/ 9322 w 82"/>
                <a:gd name="T13" fmla="*/ 768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 name="Freeform 13"/>
            <p:cNvSpPr>
              <a:spLocks/>
            </p:cNvSpPr>
            <p:nvPr/>
          </p:nvSpPr>
          <p:spPr bwMode="auto">
            <a:xfrm>
              <a:off x="5001" y="1378"/>
              <a:ext cx="698" cy="167"/>
            </a:xfrm>
            <a:custGeom>
              <a:avLst/>
              <a:gdLst>
                <a:gd name="T0" fmla="*/ 2711 w 138"/>
                <a:gd name="T1" fmla="*/ 127 h 33"/>
                <a:gd name="T2" fmla="*/ 1022 w 138"/>
                <a:gd name="T3" fmla="*/ 1817 h 33"/>
                <a:gd name="T4" fmla="*/ 7369 w 138"/>
                <a:gd name="T5" fmla="*/ 2844 h 33"/>
                <a:gd name="T6" fmla="*/ 15144 w 138"/>
                <a:gd name="T7" fmla="*/ 2971 h 33"/>
                <a:gd name="T8" fmla="*/ 14759 w 138"/>
                <a:gd name="T9" fmla="*/ 1022 h 33"/>
                <a:gd name="T10" fmla="*/ 10617 w 138"/>
                <a:gd name="T11" fmla="*/ 385 h 33"/>
                <a:gd name="T12" fmla="*/ 2711 w 138"/>
                <a:gd name="T13" fmla="*/ 127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 name="Freeform 14"/>
            <p:cNvSpPr>
              <a:spLocks/>
            </p:cNvSpPr>
            <p:nvPr/>
          </p:nvSpPr>
          <p:spPr bwMode="auto">
            <a:xfrm>
              <a:off x="5077" y="1540"/>
              <a:ext cx="567" cy="146"/>
            </a:xfrm>
            <a:custGeom>
              <a:avLst/>
              <a:gdLst>
                <a:gd name="T0" fmla="*/ 12712 w 112"/>
                <a:gd name="T1" fmla="*/ 2432 h 29"/>
                <a:gd name="T2" fmla="*/ 13355 w 112"/>
                <a:gd name="T3" fmla="*/ 508 h 29"/>
                <a:gd name="T4" fmla="*/ 9609 w 112"/>
                <a:gd name="T5" fmla="*/ 1269 h 29"/>
                <a:gd name="T6" fmla="*/ 4663 w 112"/>
                <a:gd name="T7" fmla="*/ 760 h 29"/>
                <a:gd name="T8" fmla="*/ 258 w 112"/>
                <a:gd name="T9" fmla="*/ 508 h 29"/>
                <a:gd name="T10" fmla="*/ 12712 w 112"/>
                <a:gd name="T11" fmla="*/ 2432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 name="Freeform 15"/>
            <p:cNvSpPr>
              <a:spLocks/>
            </p:cNvSpPr>
            <p:nvPr/>
          </p:nvSpPr>
          <p:spPr bwMode="auto">
            <a:xfrm>
              <a:off x="5042" y="1656"/>
              <a:ext cx="584" cy="480"/>
            </a:xfrm>
            <a:custGeom>
              <a:avLst/>
              <a:gdLst>
                <a:gd name="T0" fmla="*/ 386 w 115"/>
                <a:gd name="T1" fmla="*/ 6841 h 95"/>
                <a:gd name="T2" fmla="*/ 3402 w 115"/>
                <a:gd name="T3" fmla="*/ 6968 h 95"/>
                <a:gd name="T4" fmla="*/ 6551 w 115"/>
                <a:gd name="T5" fmla="*/ 9928 h 95"/>
                <a:gd name="T6" fmla="*/ 7734 w 115"/>
                <a:gd name="T7" fmla="*/ 10823 h 95"/>
                <a:gd name="T8" fmla="*/ 10598 w 115"/>
                <a:gd name="T9" fmla="*/ 6715 h 95"/>
                <a:gd name="T10" fmla="*/ 14544 w 115"/>
                <a:gd name="T11" fmla="*/ 6715 h 95"/>
                <a:gd name="T12" fmla="*/ 10339 w 115"/>
                <a:gd name="T13" fmla="*/ 3471 h 95"/>
                <a:gd name="T14" fmla="*/ 4850 w 115"/>
                <a:gd name="T15" fmla="*/ 2067 h 95"/>
                <a:gd name="T16" fmla="*/ 1574 w 115"/>
                <a:gd name="T17" fmla="*/ 5285 h 95"/>
                <a:gd name="T18" fmla="*/ 386 w 115"/>
                <a:gd name="T19" fmla="*/ 684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 name="Freeform 16"/>
            <p:cNvSpPr>
              <a:spLocks/>
            </p:cNvSpPr>
            <p:nvPr/>
          </p:nvSpPr>
          <p:spPr bwMode="auto">
            <a:xfrm>
              <a:off x="5421" y="1464"/>
              <a:ext cx="329" cy="854"/>
            </a:xfrm>
            <a:custGeom>
              <a:avLst/>
              <a:gdLst>
                <a:gd name="T0" fmla="*/ 6610 w 65"/>
                <a:gd name="T1" fmla="*/ 5159 h 169"/>
                <a:gd name="T2" fmla="*/ 2845 w 65"/>
                <a:gd name="T3" fmla="*/ 6332 h 169"/>
                <a:gd name="T4" fmla="*/ 2845 w 65"/>
                <a:gd name="T5" fmla="*/ 7610 h 169"/>
                <a:gd name="T6" fmla="*/ 6484 w 65"/>
                <a:gd name="T7" fmla="*/ 11617 h 169"/>
                <a:gd name="T8" fmla="*/ 4409 w 65"/>
                <a:gd name="T9" fmla="*/ 15220 h 169"/>
                <a:gd name="T10" fmla="*/ 0 w 65"/>
                <a:gd name="T11" fmla="*/ 19101 h 169"/>
                <a:gd name="T12" fmla="*/ 2202 w 65"/>
                <a:gd name="T13" fmla="*/ 19996 h 169"/>
                <a:gd name="T14" fmla="*/ 6099 w 65"/>
                <a:gd name="T15" fmla="*/ 21426 h 169"/>
                <a:gd name="T16" fmla="*/ 8174 w 65"/>
                <a:gd name="T17" fmla="*/ 20915 h 169"/>
                <a:gd name="T18" fmla="*/ 8427 w 65"/>
                <a:gd name="T19" fmla="*/ 0 h 169"/>
                <a:gd name="T20" fmla="*/ 6610 w 65"/>
                <a:gd name="T21" fmla="*/ 5159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9" name="Group 17"/>
          <p:cNvGrpSpPr>
            <a:grpSpLocks/>
          </p:cNvGrpSpPr>
          <p:nvPr/>
        </p:nvGrpSpPr>
        <p:grpSpPr bwMode="auto">
          <a:xfrm>
            <a:off x="554038" y="36513"/>
            <a:ext cx="7891462" cy="6821487"/>
            <a:chOff x="349" y="23"/>
            <a:chExt cx="4971" cy="4297"/>
          </a:xfrm>
        </p:grpSpPr>
        <p:sp>
          <p:nvSpPr>
            <p:cNvPr id="20" name="Rectangle 18"/>
            <p:cNvSpPr>
              <a:spLocks noChangeArrowheads="1"/>
            </p:cNvSpPr>
            <p:nvPr/>
          </p:nvSpPr>
          <p:spPr bwMode="auto">
            <a:xfrm>
              <a:off x="384" y="23"/>
              <a:ext cx="21"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21" name="Freeform 19"/>
            <p:cNvSpPr>
              <a:spLocks noEditPoints="1"/>
            </p:cNvSpPr>
            <p:nvPr/>
          </p:nvSpPr>
          <p:spPr bwMode="auto">
            <a:xfrm>
              <a:off x="384"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2" name="Freeform 20"/>
            <p:cNvSpPr>
              <a:spLocks noEditPoints="1"/>
            </p:cNvSpPr>
            <p:nvPr/>
          </p:nvSpPr>
          <p:spPr bwMode="auto">
            <a:xfrm>
              <a:off x="384"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3" name="Freeform 21"/>
            <p:cNvSpPr>
              <a:spLocks noEditPoints="1"/>
            </p:cNvSpPr>
            <p:nvPr/>
          </p:nvSpPr>
          <p:spPr bwMode="auto">
            <a:xfrm>
              <a:off x="384"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4" name="Freeform 22"/>
            <p:cNvSpPr>
              <a:spLocks noEditPoints="1"/>
            </p:cNvSpPr>
            <p:nvPr/>
          </p:nvSpPr>
          <p:spPr bwMode="auto">
            <a:xfrm>
              <a:off x="384"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5" name="Freeform 23"/>
            <p:cNvSpPr>
              <a:spLocks noEditPoints="1"/>
            </p:cNvSpPr>
            <p:nvPr/>
          </p:nvSpPr>
          <p:spPr bwMode="auto">
            <a:xfrm>
              <a:off x="384"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6" name="Freeform 24"/>
            <p:cNvSpPr>
              <a:spLocks noEditPoints="1"/>
            </p:cNvSpPr>
            <p:nvPr/>
          </p:nvSpPr>
          <p:spPr bwMode="auto">
            <a:xfrm>
              <a:off x="384"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7" name="Freeform 25"/>
            <p:cNvSpPr>
              <a:spLocks noEditPoints="1"/>
            </p:cNvSpPr>
            <p:nvPr/>
          </p:nvSpPr>
          <p:spPr bwMode="auto">
            <a:xfrm>
              <a:off x="384"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8" name="Freeform 26"/>
            <p:cNvSpPr>
              <a:spLocks noEditPoints="1"/>
            </p:cNvSpPr>
            <p:nvPr/>
          </p:nvSpPr>
          <p:spPr bwMode="auto">
            <a:xfrm>
              <a:off x="384"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9" name="Freeform 27"/>
            <p:cNvSpPr>
              <a:spLocks noEditPoints="1"/>
            </p:cNvSpPr>
            <p:nvPr/>
          </p:nvSpPr>
          <p:spPr bwMode="auto">
            <a:xfrm>
              <a:off x="384"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0" name="Freeform 28"/>
            <p:cNvSpPr>
              <a:spLocks noEditPoints="1"/>
            </p:cNvSpPr>
            <p:nvPr/>
          </p:nvSpPr>
          <p:spPr bwMode="auto">
            <a:xfrm>
              <a:off x="384"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1" name="Rectangle 29"/>
            <p:cNvSpPr>
              <a:spLocks noChangeArrowheads="1"/>
            </p:cNvSpPr>
            <p:nvPr/>
          </p:nvSpPr>
          <p:spPr bwMode="auto">
            <a:xfrm>
              <a:off x="384" y="4269"/>
              <a:ext cx="21"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32" name="Rectangle 30"/>
            <p:cNvSpPr>
              <a:spLocks noChangeArrowheads="1"/>
            </p:cNvSpPr>
            <p:nvPr/>
          </p:nvSpPr>
          <p:spPr bwMode="auto">
            <a:xfrm>
              <a:off x="829" y="23"/>
              <a:ext cx="21"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33" name="Freeform 31"/>
            <p:cNvSpPr>
              <a:spLocks noEditPoints="1"/>
            </p:cNvSpPr>
            <p:nvPr/>
          </p:nvSpPr>
          <p:spPr bwMode="auto">
            <a:xfrm>
              <a:off x="82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4" name="Freeform 32"/>
            <p:cNvSpPr>
              <a:spLocks noEditPoints="1"/>
            </p:cNvSpPr>
            <p:nvPr/>
          </p:nvSpPr>
          <p:spPr bwMode="auto">
            <a:xfrm>
              <a:off x="82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5" name="Freeform 33"/>
            <p:cNvSpPr>
              <a:spLocks noEditPoints="1"/>
            </p:cNvSpPr>
            <p:nvPr/>
          </p:nvSpPr>
          <p:spPr bwMode="auto">
            <a:xfrm>
              <a:off x="82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6" name="Freeform 34"/>
            <p:cNvSpPr>
              <a:spLocks noEditPoints="1"/>
            </p:cNvSpPr>
            <p:nvPr/>
          </p:nvSpPr>
          <p:spPr bwMode="auto">
            <a:xfrm>
              <a:off x="82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35"/>
            <p:cNvSpPr>
              <a:spLocks noEditPoints="1"/>
            </p:cNvSpPr>
            <p:nvPr/>
          </p:nvSpPr>
          <p:spPr bwMode="auto">
            <a:xfrm>
              <a:off x="82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Freeform 36"/>
            <p:cNvSpPr>
              <a:spLocks noEditPoints="1"/>
            </p:cNvSpPr>
            <p:nvPr/>
          </p:nvSpPr>
          <p:spPr bwMode="auto">
            <a:xfrm>
              <a:off x="82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9" name="Freeform 37"/>
            <p:cNvSpPr>
              <a:spLocks noEditPoints="1"/>
            </p:cNvSpPr>
            <p:nvPr/>
          </p:nvSpPr>
          <p:spPr bwMode="auto">
            <a:xfrm>
              <a:off x="82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0" name="Freeform 38"/>
            <p:cNvSpPr>
              <a:spLocks noEditPoints="1"/>
            </p:cNvSpPr>
            <p:nvPr/>
          </p:nvSpPr>
          <p:spPr bwMode="auto">
            <a:xfrm>
              <a:off x="82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 name="Freeform 39"/>
            <p:cNvSpPr>
              <a:spLocks noEditPoints="1"/>
            </p:cNvSpPr>
            <p:nvPr/>
          </p:nvSpPr>
          <p:spPr bwMode="auto">
            <a:xfrm>
              <a:off x="82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2" name="Freeform 40"/>
            <p:cNvSpPr>
              <a:spLocks noEditPoints="1"/>
            </p:cNvSpPr>
            <p:nvPr/>
          </p:nvSpPr>
          <p:spPr bwMode="auto">
            <a:xfrm>
              <a:off x="82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3" name="Rectangle 41"/>
            <p:cNvSpPr>
              <a:spLocks noChangeArrowheads="1"/>
            </p:cNvSpPr>
            <p:nvPr/>
          </p:nvSpPr>
          <p:spPr bwMode="auto">
            <a:xfrm>
              <a:off x="829" y="4269"/>
              <a:ext cx="21"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44" name="Rectangle 42"/>
            <p:cNvSpPr>
              <a:spLocks noChangeArrowheads="1"/>
            </p:cNvSpPr>
            <p:nvPr/>
          </p:nvSpPr>
          <p:spPr bwMode="auto">
            <a:xfrm>
              <a:off x="1279" y="23"/>
              <a:ext cx="21"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45" name="Freeform 43"/>
            <p:cNvSpPr>
              <a:spLocks noEditPoints="1"/>
            </p:cNvSpPr>
            <p:nvPr/>
          </p:nvSpPr>
          <p:spPr bwMode="auto">
            <a:xfrm>
              <a:off x="127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6" name="Freeform 44"/>
            <p:cNvSpPr>
              <a:spLocks noEditPoints="1"/>
            </p:cNvSpPr>
            <p:nvPr/>
          </p:nvSpPr>
          <p:spPr bwMode="auto">
            <a:xfrm>
              <a:off x="127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7" name="Freeform 45"/>
            <p:cNvSpPr>
              <a:spLocks noEditPoints="1"/>
            </p:cNvSpPr>
            <p:nvPr/>
          </p:nvSpPr>
          <p:spPr bwMode="auto">
            <a:xfrm>
              <a:off x="127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8" name="Freeform 46"/>
            <p:cNvSpPr>
              <a:spLocks noEditPoints="1"/>
            </p:cNvSpPr>
            <p:nvPr/>
          </p:nvSpPr>
          <p:spPr bwMode="auto">
            <a:xfrm>
              <a:off x="127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9" name="Freeform 47"/>
            <p:cNvSpPr>
              <a:spLocks noEditPoints="1"/>
            </p:cNvSpPr>
            <p:nvPr/>
          </p:nvSpPr>
          <p:spPr bwMode="auto">
            <a:xfrm>
              <a:off x="127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0" name="Freeform 48"/>
            <p:cNvSpPr>
              <a:spLocks noEditPoints="1"/>
            </p:cNvSpPr>
            <p:nvPr/>
          </p:nvSpPr>
          <p:spPr bwMode="auto">
            <a:xfrm>
              <a:off x="127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1" name="Freeform 49"/>
            <p:cNvSpPr>
              <a:spLocks noEditPoints="1"/>
            </p:cNvSpPr>
            <p:nvPr/>
          </p:nvSpPr>
          <p:spPr bwMode="auto">
            <a:xfrm>
              <a:off x="127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2" name="Freeform 50"/>
            <p:cNvSpPr>
              <a:spLocks noEditPoints="1"/>
            </p:cNvSpPr>
            <p:nvPr/>
          </p:nvSpPr>
          <p:spPr bwMode="auto">
            <a:xfrm>
              <a:off x="127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3" name="Freeform 51"/>
            <p:cNvSpPr>
              <a:spLocks noEditPoints="1"/>
            </p:cNvSpPr>
            <p:nvPr/>
          </p:nvSpPr>
          <p:spPr bwMode="auto">
            <a:xfrm>
              <a:off x="127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4" name="Freeform 52"/>
            <p:cNvSpPr>
              <a:spLocks noEditPoints="1"/>
            </p:cNvSpPr>
            <p:nvPr/>
          </p:nvSpPr>
          <p:spPr bwMode="auto">
            <a:xfrm>
              <a:off x="127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5" name="Rectangle 53"/>
            <p:cNvSpPr>
              <a:spLocks noChangeArrowheads="1"/>
            </p:cNvSpPr>
            <p:nvPr/>
          </p:nvSpPr>
          <p:spPr bwMode="auto">
            <a:xfrm>
              <a:off x="1279" y="4269"/>
              <a:ext cx="21"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56" name="Rectangle 54"/>
            <p:cNvSpPr>
              <a:spLocks noChangeArrowheads="1"/>
            </p:cNvSpPr>
            <p:nvPr/>
          </p:nvSpPr>
          <p:spPr bwMode="auto">
            <a:xfrm>
              <a:off x="1724" y="23"/>
              <a:ext cx="21"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57" name="Freeform 55"/>
            <p:cNvSpPr>
              <a:spLocks noEditPoints="1"/>
            </p:cNvSpPr>
            <p:nvPr/>
          </p:nvSpPr>
          <p:spPr bwMode="auto">
            <a:xfrm>
              <a:off x="1724"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8" name="Freeform 56"/>
            <p:cNvSpPr>
              <a:spLocks noEditPoints="1"/>
            </p:cNvSpPr>
            <p:nvPr/>
          </p:nvSpPr>
          <p:spPr bwMode="auto">
            <a:xfrm>
              <a:off x="1724"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59" name="Freeform 57"/>
            <p:cNvSpPr>
              <a:spLocks noEditPoints="1"/>
            </p:cNvSpPr>
            <p:nvPr/>
          </p:nvSpPr>
          <p:spPr bwMode="auto">
            <a:xfrm>
              <a:off x="1724"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0" name="Freeform 58"/>
            <p:cNvSpPr>
              <a:spLocks noEditPoints="1"/>
            </p:cNvSpPr>
            <p:nvPr/>
          </p:nvSpPr>
          <p:spPr bwMode="auto">
            <a:xfrm>
              <a:off x="1724"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1" name="Freeform 59"/>
            <p:cNvSpPr>
              <a:spLocks noEditPoints="1"/>
            </p:cNvSpPr>
            <p:nvPr/>
          </p:nvSpPr>
          <p:spPr bwMode="auto">
            <a:xfrm>
              <a:off x="1724"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2" name="Freeform 60"/>
            <p:cNvSpPr>
              <a:spLocks noEditPoints="1"/>
            </p:cNvSpPr>
            <p:nvPr/>
          </p:nvSpPr>
          <p:spPr bwMode="auto">
            <a:xfrm>
              <a:off x="1724"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3" name="Freeform 61"/>
            <p:cNvSpPr>
              <a:spLocks noEditPoints="1"/>
            </p:cNvSpPr>
            <p:nvPr/>
          </p:nvSpPr>
          <p:spPr bwMode="auto">
            <a:xfrm>
              <a:off x="1724"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4" name="Freeform 62"/>
            <p:cNvSpPr>
              <a:spLocks noEditPoints="1"/>
            </p:cNvSpPr>
            <p:nvPr/>
          </p:nvSpPr>
          <p:spPr bwMode="auto">
            <a:xfrm>
              <a:off x="1724"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5" name="Freeform 63"/>
            <p:cNvSpPr>
              <a:spLocks noEditPoints="1"/>
            </p:cNvSpPr>
            <p:nvPr/>
          </p:nvSpPr>
          <p:spPr bwMode="auto">
            <a:xfrm>
              <a:off x="1724"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6" name="Freeform 64"/>
            <p:cNvSpPr>
              <a:spLocks noEditPoints="1"/>
            </p:cNvSpPr>
            <p:nvPr/>
          </p:nvSpPr>
          <p:spPr bwMode="auto">
            <a:xfrm>
              <a:off x="1724"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67" name="Rectangle 65"/>
            <p:cNvSpPr>
              <a:spLocks noChangeArrowheads="1"/>
            </p:cNvSpPr>
            <p:nvPr/>
          </p:nvSpPr>
          <p:spPr bwMode="auto">
            <a:xfrm>
              <a:off x="1724" y="4269"/>
              <a:ext cx="21"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68" name="Rectangle 66"/>
            <p:cNvSpPr>
              <a:spLocks noChangeArrowheads="1"/>
            </p:cNvSpPr>
            <p:nvPr/>
          </p:nvSpPr>
          <p:spPr bwMode="auto">
            <a:xfrm>
              <a:off x="2169" y="23"/>
              <a:ext cx="21"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69" name="Freeform 67"/>
            <p:cNvSpPr>
              <a:spLocks noEditPoints="1"/>
            </p:cNvSpPr>
            <p:nvPr/>
          </p:nvSpPr>
          <p:spPr bwMode="auto">
            <a:xfrm>
              <a:off x="216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0" name="Freeform 68"/>
            <p:cNvSpPr>
              <a:spLocks noEditPoints="1"/>
            </p:cNvSpPr>
            <p:nvPr/>
          </p:nvSpPr>
          <p:spPr bwMode="auto">
            <a:xfrm>
              <a:off x="216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1" name="Freeform 69"/>
            <p:cNvSpPr>
              <a:spLocks noEditPoints="1"/>
            </p:cNvSpPr>
            <p:nvPr/>
          </p:nvSpPr>
          <p:spPr bwMode="auto">
            <a:xfrm>
              <a:off x="216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2" name="Freeform 70"/>
            <p:cNvSpPr>
              <a:spLocks noEditPoints="1"/>
            </p:cNvSpPr>
            <p:nvPr/>
          </p:nvSpPr>
          <p:spPr bwMode="auto">
            <a:xfrm>
              <a:off x="216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3" name="Freeform 71"/>
            <p:cNvSpPr>
              <a:spLocks noEditPoints="1"/>
            </p:cNvSpPr>
            <p:nvPr/>
          </p:nvSpPr>
          <p:spPr bwMode="auto">
            <a:xfrm>
              <a:off x="216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4" name="Freeform 72"/>
            <p:cNvSpPr>
              <a:spLocks noEditPoints="1"/>
            </p:cNvSpPr>
            <p:nvPr/>
          </p:nvSpPr>
          <p:spPr bwMode="auto">
            <a:xfrm>
              <a:off x="216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5" name="Freeform 73"/>
            <p:cNvSpPr>
              <a:spLocks noEditPoints="1"/>
            </p:cNvSpPr>
            <p:nvPr/>
          </p:nvSpPr>
          <p:spPr bwMode="auto">
            <a:xfrm>
              <a:off x="216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6" name="Freeform 74"/>
            <p:cNvSpPr>
              <a:spLocks noEditPoints="1"/>
            </p:cNvSpPr>
            <p:nvPr/>
          </p:nvSpPr>
          <p:spPr bwMode="auto">
            <a:xfrm>
              <a:off x="216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7" name="Freeform 75"/>
            <p:cNvSpPr>
              <a:spLocks noEditPoints="1"/>
            </p:cNvSpPr>
            <p:nvPr/>
          </p:nvSpPr>
          <p:spPr bwMode="auto">
            <a:xfrm>
              <a:off x="216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8" name="Freeform 76"/>
            <p:cNvSpPr>
              <a:spLocks noEditPoints="1"/>
            </p:cNvSpPr>
            <p:nvPr/>
          </p:nvSpPr>
          <p:spPr bwMode="auto">
            <a:xfrm>
              <a:off x="216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9" name="Rectangle 77"/>
            <p:cNvSpPr>
              <a:spLocks noChangeArrowheads="1"/>
            </p:cNvSpPr>
            <p:nvPr/>
          </p:nvSpPr>
          <p:spPr bwMode="auto">
            <a:xfrm>
              <a:off x="2169" y="4269"/>
              <a:ext cx="21"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80" name="Rectangle 78"/>
            <p:cNvSpPr>
              <a:spLocks noChangeArrowheads="1"/>
            </p:cNvSpPr>
            <p:nvPr/>
          </p:nvSpPr>
          <p:spPr bwMode="auto">
            <a:xfrm>
              <a:off x="2620"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81" name="Freeform 79"/>
            <p:cNvSpPr>
              <a:spLocks noEditPoints="1"/>
            </p:cNvSpPr>
            <p:nvPr/>
          </p:nvSpPr>
          <p:spPr bwMode="auto">
            <a:xfrm>
              <a:off x="262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2" name="Freeform 80"/>
            <p:cNvSpPr>
              <a:spLocks noEditPoints="1"/>
            </p:cNvSpPr>
            <p:nvPr/>
          </p:nvSpPr>
          <p:spPr bwMode="auto">
            <a:xfrm>
              <a:off x="262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3" name="Freeform 81"/>
            <p:cNvSpPr>
              <a:spLocks noEditPoints="1"/>
            </p:cNvSpPr>
            <p:nvPr/>
          </p:nvSpPr>
          <p:spPr bwMode="auto">
            <a:xfrm>
              <a:off x="262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4" name="Freeform 82"/>
            <p:cNvSpPr>
              <a:spLocks noEditPoints="1"/>
            </p:cNvSpPr>
            <p:nvPr/>
          </p:nvSpPr>
          <p:spPr bwMode="auto">
            <a:xfrm>
              <a:off x="262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5" name="Freeform 83"/>
            <p:cNvSpPr>
              <a:spLocks noEditPoints="1"/>
            </p:cNvSpPr>
            <p:nvPr/>
          </p:nvSpPr>
          <p:spPr bwMode="auto">
            <a:xfrm>
              <a:off x="262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6" name="Freeform 84"/>
            <p:cNvSpPr>
              <a:spLocks noEditPoints="1"/>
            </p:cNvSpPr>
            <p:nvPr/>
          </p:nvSpPr>
          <p:spPr bwMode="auto">
            <a:xfrm>
              <a:off x="262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7" name="Freeform 85"/>
            <p:cNvSpPr>
              <a:spLocks noEditPoints="1"/>
            </p:cNvSpPr>
            <p:nvPr/>
          </p:nvSpPr>
          <p:spPr bwMode="auto">
            <a:xfrm>
              <a:off x="262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8" name="Freeform 86"/>
            <p:cNvSpPr>
              <a:spLocks noEditPoints="1"/>
            </p:cNvSpPr>
            <p:nvPr/>
          </p:nvSpPr>
          <p:spPr bwMode="auto">
            <a:xfrm>
              <a:off x="262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9" name="Freeform 87"/>
            <p:cNvSpPr>
              <a:spLocks noEditPoints="1"/>
            </p:cNvSpPr>
            <p:nvPr/>
          </p:nvSpPr>
          <p:spPr bwMode="auto">
            <a:xfrm>
              <a:off x="262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0" name="Freeform 88"/>
            <p:cNvSpPr>
              <a:spLocks noEditPoints="1"/>
            </p:cNvSpPr>
            <p:nvPr/>
          </p:nvSpPr>
          <p:spPr bwMode="auto">
            <a:xfrm>
              <a:off x="262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1" name="Rectangle 89"/>
            <p:cNvSpPr>
              <a:spLocks noChangeArrowheads="1"/>
            </p:cNvSpPr>
            <p:nvPr/>
          </p:nvSpPr>
          <p:spPr bwMode="auto">
            <a:xfrm>
              <a:off x="2620"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92" name="Rectangle 90"/>
            <p:cNvSpPr>
              <a:spLocks noChangeArrowheads="1"/>
            </p:cNvSpPr>
            <p:nvPr/>
          </p:nvSpPr>
          <p:spPr bwMode="auto">
            <a:xfrm>
              <a:off x="3065"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93" name="Freeform 91"/>
            <p:cNvSpPr>
              <a:spLocks noEditPoints="1"/>
            </p:cNvSpPr>
            <p:nvPr/>
          </p:nvSpPr>
          <p:spPr bwMode="auto">
            <a:xfrm>
              <a:off x="3065"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4" name="Freeform 92"/>
            <p:cNvSpPr>
              <a:spLocks noEditPoints="1"/>
            </p:cNvSpPr>
            <p:nvPr/>
          </p:nvSpPr>
          <p:spPr bwMode="auto">
            <a:xfrm>
              <a:off x="3065"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5" name="Freeform 93"/>
            <p:cNvSpPr>
              <a:spLocks noEditPoints="1"/>
            </p:cNvSpPr>
            <p:nvPr/>
          </p:nvSpPr>
          <p:spPr bwMode="auto">
            <a:xfrm>
              <a:off x="3065"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6" name="Freeform 94"/>
            <p:cNvSpPr>
              <a:spLocks noEditPoints="1"/>
            </p:cNvSpPr>
            <p:nvPr/>
          </p:nvSpPr>
          <p:spPr bwMode="auto">
            <a:xfrm>
              <a:off x="3065"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7" name="Freeform 95"/>
            <p:cNvSpPr>
              <a:spLocks noEditPoints="1"/>
            </p:cNvSpPr>
            <p:nvPr/>
          </p:nvSpPr>
          <p:spPr bwMode="auto">
            <a:xfrm>
              <a:off x="3065"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8" name="Freeform 96"/>
            <p:cNvSpPr>
              <a:spLocks noEditPoints="1"/>
            </p:cNvSpPr>
            <p:nvPr/>
          </p:nvSpPr>
          <p:spPr bwMode="auto">
            <a:xfrm>
              <a:off x="3065"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9" name="Freeform 97"/>
            <p:cNvSpPr>
              <a:spLocks noEditPoints="1"/>
            </p:cNvSpPr>
            <p:nvPr/>
          </p:nvSpPr>
          <p:spPr bwMode="auto">
            <a:xfrm>
              <a:off x="3065"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0" name="Freeform 98"/>
            <p:cNvSpPr>
              <a:spLocks noEditPoints="1"/>
            </p:cNvSpPr>
            <p:nvPr/>
          </p:nvSpPr>
          <p:spPr bwMode="auto">
            <a:xfrm>
              <a:off x="3065"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1" name="Freeform 99"/>
            <p:cNvSpPr>
              <a:spLocks noEditPoints="1"/>
            </p:cNvSpPr>
            <p:nvPr/>
          </p:nvSpPr>
          <p:spPr bwMode="auto">
            <a:xfrm>
              <a:off x="3065"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2" name="Freeform 100"/>
            <p:cNvSpPr>
              <a:spLocks noEditPoints="1"/>
            </p:cNvSpPr>
            <p:nvPr/>
          </p:nvSpPr>
          <p:spPr bwMode="auto">
            <a:xfrm>
              <a:off x="3065"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3" name="Rectangle 101"/>
            <p:cNvSpPr>
              <a:spLocks noChangeArrowheads="1"/>
            </p:cNvSpPr>
            <p:nvPr/>
          </p:nvSpPr>
          <p:spPr bwMode="auto">
            <a:xfrm>
              <a:off x="3065"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04" name="Rectangle 102"/>
            <p:cNvSpPr>
              <a:spLocks noChangeArrowheads="1"/>
            </p:cNvSpPr>
            <p:nvPr/>
          </p:nvSpPr>
          <p:spPr bwMode="auto">
            <a:xfrm>
              <a:off x="3510"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05" name="Freeform 103"/>
            <p:cNvSpPr>
              <a:spLocks noEditPoints="1"/>
            </p:cNvSpPr>
            <p:nvPr/>
          </p:nvSpPr>
          <p:spPr bwMode="auto">
            <a:xfrm>
              <a:off x="351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 name="Freeform 104"/>
            <p:cNvSpPr>
              <a:spLocks noEditPoints="1"/>
            </p:cNvSpPr>
            <p:nvPr/>
          </p:nvSpPr>
          <p:spPr bwMode="auto">
            <a:xfrm>
              <a:off x="351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 name="Freeform 105"/>
            <p:cNvSpPr>
              <a:spLocks noEditPoints="1"/>
            </p:cNvSpPr>
            <p:nvPr/>
          </p:nvSpPr>
          <p:spPr bwMode="auto">
            <a:xfrm>
              <a:off x="351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 name="Freeform 106"/>
            <p:cNvSpPr>
              <a:spLocks noEditPoints="1"/>
            </p:cNvSpPr>
            <p:nvPr/>
          </p:nvSpPr>
          <p:spPr bwMode="auto">
            <a:xfrm>
              <a:off x="351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 name="Freeform 107"/>
            <p:cNvSpPr>
              <a:spLocks noEditPoints="1"/>
            </p:cNvSpPr>
            <p:nvPr/>
          </p:nvSpPr>
          <p:spPr bwMode="auto">
            <a:xfrm>
              <a:off x="351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 name="Freeform 108"/>
            <p:cNvSpPr>
              <a:spLocks noEditPoints="1"/>
            </p:cNvSpPr>
            <p:nvPr/>
          </p:nvSpPr>
          <p:spPr bwMode="auto">
            <a:xfrm>
              <a:off x="351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 name="Freeform 109"/>
            <p:cNvSpPr>
              <a:spLocks noEditPoints="1"/>
            </p:cNvSpPr>
            <p:nvPr/>
          </p:nvSpPr>
          <p:spPr bwMode="auto">
            <a:xfrm>
              <a:off x="351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 name="Freeform 110"/>
            <p:cNvSpPr>
              <a:spLocks noEditPoints="1"/>
            </p:cNvSpPr>
            <p:nvPr/>
          </p:nvSpPr>
          <p:spPr bwMode="auto">
            <a:xfrm>
              <a:off x="351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 name="Freeform 111"/>
            <p:cNvSpPr>
              <a:spLocks noEditPoints="1"/>
            </p:cNvSpPr>
            <p:nvPr/>
          </p:nvSpPr>
          <p:spPr bwMode="auto">
            <a:xfrm>
              <a:off x="351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 name="Freeform 112"/>
            <p:cNvSpPr>
              <a:spLocks noEditPoints="1"/>
            </p:cNvSpPr>
            <p:nvPr/>
          </p:nvSpPr>
          <p:spPr bwMode="auto">
            <a:xfrm>
              <a:off x="351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 name="Rectangle 113"/>
            <p:cNvSpPr>
              <a:spLocks noChangeArrowheads="1"/>
            </p:cNvSpPr>
            <p:nvPr/>
          </p:nvSpPr>
          <p:spPr bwMode="auto">
            <a:xfrm>
              <a:off x="3510"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6" name="Rectangle 114"/>
            <p:cNvSpPr>
              <a:spLocks noChangeArrowheads="1"/>
            </p:cNvSpPr>
            <p:nvPr/>
          </p:nvSpPr>
          <p:spPr bwMode="auto">
            <a:xfrm>
              <a:off x="3960"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7" name="Freeform 115"/>
            <p:cNvSpPr>
              <a:spLocks noEditPoints="1"/>
            </p:cNvSpPr>
            <p:nvPr/>
          </p:nvSpPr>
          <p:spPr bwMode="auto">
            <a:xfrm>
              <a:off x="396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 name="Freeform 116"/>
            <p:cNvSpPr>
              <a:spLocks noEditPoints="1"/>
            </p:cNvSpPr>
            <p:nvPr/>
          </p:nvSpPr>
          <p:spPr bwMode="auto">
            <a:xfrm>
              <a:off x="396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 name="Freeform 117"/>
            <p:cNvSpPr>
              <a:spLocks noEditPoints="1"/>
            </p:cNvSpPr>
            <p:nvPr/>
          </p:nvSpPr>
          <p:spPr bwMode="auto">
            <a:xfrm>
              <a:off x="396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 name="Freeform 118"/>
            <p:cNvSpPr>
              <a:spLocks noEditPoints="1"/>
            </p:cNvSpPr>
            <p:nvPr/>
          </p:nvSpPr>
          <p:spPr bwMode="auto">
            <a:xfrm>
              <a:off x="396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 name="Freeform 119"/>
            <p:cNvSpPr>
              <a:spLocks noEditPoints="1"/>
            </p:cNvSpPr>
            <p:nvPr/>
          </p:nvSpPr>
          <p:spPr bwMode="auto">
            <a:xfrm>
              <a:off x="396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 name="Freeform 120"/>
            <p:cNvSpPr>
              <a:spLocks noEditPoints="1"/>
            </p:cNvSpPr>
            <p:nvPr/>
          </p:nvSpPr>
          <p:spPr bwMode="auto">
            <a:xfrm>
              <a:off x="396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 name="Freeform 121"/>
            <p:cNvSpPr>
              <a:spLocks noEditPoints="1"/>
            </p:cNvSpPr>
            <p:nvPr/>
          </p:nvSpPr>
          <p:spPr bwMode="auto">
            <a:xfrm>
              <a:off x="396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 name="Freeform 122"/>
            <p:cNvSpPr>
              <a:spLocks noEditPoints="1"/>
            </p:cNvSpPr>
            <p:nvPr/>
          </p:nvSpPr>
          <p:spPr bwMode="auto">
            <a:xfrm>
              <a:off x="396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 name="Freeform 123"/>
            <p:cNvSpPr>
              <a:spLocks noEditPoints="1"/>
            </p:cNvSpPr>
            <p:nvPr/>
          </p:nvSpPr>
          <p:spPr bwMode="auto">
            <a:xfrm>
              <a:off x="396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 name="Freeform 124"/>
            <p:cNvSpPr>
              <a:spLocks noEditPoints="1"/>
            </p:cNvSpPr>
            <p:nvPr/>
          </p:nvSpPr>
          <p:spPr bwMode="auto">
            <a:xfrm>
              <a:off x="396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 name="Rectangle 125"/>
            <p:cNvSpPr>
              <a:spLocks noChangeArrowheads="1"/>
            </p:cNvSpPr>
            <p:nvPr/>
          </p:nvSpPr>
          <p:spPr bwMode="auto">
            <a:xfrm>
              <a:off x="3960"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8" name="Rectangle 126"/>
            <p:cNvSpPr>
              <a:spLocks noChangeArrowheads="1"/>
            </p:cNvSpPr>
            <p:nvPr/>
          </p:nvSpPr>
          <p:spPr bwMode="auto">
            <a:xfrm>
              <a:off x="4405"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9" name="Freeform 127"/>
            <p:cNvSpPr>
              <a:spLocks noEditPoints="1"/>
            </p:cNvSpPr>
            <p:nvPr/>
          </p:nvSpPr>
          <p:spPr bwMode="auto">
            <a:xfrm>
              <a:off x="4405"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0" name="Freeform 128"/>
            <p:cNvSpPr>
              <a:spLocks noEditPoints="1"/>
            </p:cNvSpPr>
            <p:nvPr/>
          </p:nvSpPr>
          <p:spPr bwMode="auto">
            <a:xfrm>
              <a:off x="4405"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1" name="Freeform 129"/>
            <p:cNvSpPr>
              <a:spLocks noEditPoints="1"/>
            </p:cNvSpPr>
            <p:nvPr/>
          </p:nvSpPr>
          <p:spPr bwMode="auto">
            <a:xfrm>
              <a:off x="4405"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2" name="Freeform 130"/>
            <p:cNvSpPr>
              <a:spLocks noEditPoints="1"/>
            </p:cNvSpPr>
            <p:nvPr/>
          </p:nvSpPr>
          <p:spPr bwMode="auto">
            <a:xfrm>
              <a:off x="4405"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3" name="Freeform 131"/>
            <p:cNvSpPr>
              <a:spLocks noEditPoints="1"/>
            </p:cNvSpPr>
            <p:nvPr/>
          </p:nvSpPr>
          <p:spPr bwMode="auto">
            <a:xfrm>
              <a:off x="4405"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4" name="Freeform 132"/>
            <p:cNvSpPr>
              <a:spLocks noEditPoints="1"/>
            </p:cNvSpPr>
            <p:nvPr/>
          </p:nvSpPr>
          <p:spPr bwMode="auto">
            <a:xfrm>
              <a:off x="4405"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5" name="Freeform 133"/>
            <p:cNvSpPr>
              <a:spLocks noEditPoints="1"/>
            </p:cNvSpPr>
            <p:nvPr/>
          </p:nvSpPr>
          <p:spPr bwMode="auto">
            <a:xfrm>
              <a:off x="4405"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6" name="Freeform 134"/>
            <p:cNvSpPr>
              <a:spLocks noEditPoints="1"/>
            </p:cNvSpPr>
            <p:nvPr/>
          </p:nvSpPr>
          <p:spPr bwMode="auto">
            <a:xfrm>
              <a:off x="4405"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7" name="Freeform 135"/>
            <p:cNvSpPr>
              <a:spLocks noEditPoints="1"/>
            </p:cNvSpPr>
            <p:nvPr/>
          </p:nvSpPr>
          <p:spPr bwMode="auto">
            <a:xfrm>
              <a:off x="4405"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8" name="Freeform 136"/>
            <p:cNvSpPr>
              <a:spLocks noEditPoints="1"/>
            </p:cNvSpPr>
            <p:nvPr/>
          </p:nvSpPr>
          <p:spPr bwMode="auto">
            <a:xfrm>
              <a:off x="4405"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9" name="Rectangle 137"/>
            <p:cNvSpPr>
              <a:spLocks noChangeArrowheads="1"/>
            </p:cNvSpPr>
            <p:nvPr/>
          </p:nvSpPr>
          <p:spPr bwMode="auto">
            <a:xfrm>
              <a:off x="4405"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40" name="Rectangle 138"/>
            <p:cNvSpPr>
              <a:spLocks noChangeArrowheads="1"/>
            </p:cNvSpPr>
            <p:nvPr/>
          </p:nvSpPr>
          <p:spPr bwMode="auto">
            <a:xfrm>
              <a:off x="4850"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41" name="Freeform 139"/>
            <p:cNvSpPr>
              <a:spLocks noEditPoints="1"/>
            </p:cNvSpPr>
            <p:nvPr/>
          </p:nvSpPr>
          <p:spPr bwMode="auto">
            <a:xfrm>
              <a:off x="485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2" name="Freeform 140"/>
            <p:cNvSpPr>
              <a:spLocks noEditPoints="1"/>
            </p:cNvSpPr>
            <p:nvPr/>
          </p:nvSpPr>
          <p:spPr bwMode="auto">
            <a:xfrm>
              <a:off x="485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3" name="Freeform 141"/>
            <p:cNvSpPr>
              <a:spLocks noEditPoints="1"/>
            </p:cNvSpPr>
            <p:nvPr/>
          </p:nvSpPr>
          <p:spPr bwMode="auto">
            <a:xfrm>
              <a:off x="485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4" name="Freeform 142"/>
            <p:cNvSpPr>
              <a:spLocks noEditPoints="1"/>
            </p:cNvSpPr>
            <p:nvPr/>
          </p:nvSpPr>
          <p:spPr bwMode="auto">
            <a:xfrm>
              <a:off x="485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5" name="Freeform 143"/>
            <p:cNvSpPr>
              <a:spLocks noEditPoints="1"/>
            </p:cNvSpPr>
            <p:nvPr/>
          </p:nvSpPr>
          <p:spPr bwMode="auto">
            <a:xfrm>
              <a:off x="485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6" name="Freeform 144"/>
            <p:cNvSpPr>
              <a:spLocks noEditPoints="1"/>
            </p:cNvSpPr>
            <p:nvPr/>
          </p:nvSpPr>
          <p:spPr bwMode="auto">
            <a:xfrm>
              <a:off x="485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7" name="Freeform 145"/>
            <p:cNvSpPr>
              <a:spLocks noEditPoints="1"/>
            </p:cNvSpPr>
            <p:nvPr/>
          </p:nvSpPr>
          <p:spPr bwMode="auto">
            <a:xfrm>
              <a:off x="485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8" name="Freeform 146"/>
            <p:cNvSpPr>
              <a:spLocks noEditPoints="1"/>
            </p:cNvSpPr>
            <p:nvPr/>
          </p:nvSpPr>
          <p:spPr bwMode="auto">
            <a:xfrm>
              <a:off x="485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9" name="Freeform 147"/>
            <p:cNvSpPr>
              <a:spLocks noEditPoints="1"/>
            </p:cNvSpPr>
            <p:nvPr/>
          </p:nvSpPr>
          <p:spPr bwMode="auto">
            <a:xfrm>
              <a:off x="485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0" name="Freeform 148"/>
            <p:cNvSpPr>
              <a:spLocks noEditPoints="1"/>
            </p:cNvSpPr>
            <p:nvPr/>
          </p:nvSpPr>
          <p:spPr bwMode="auto">
            <a:xfrm>
              <a:off x="485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1" name="Rectangle 149"/>
            <p:cNvSpPr>
              <a:spLocks noChangeArrowheads="1"/>
            </p:cNvSpPr>
            <p:nvPr/>
          </p:nvSpPr>
          <p:spPr bwMode="auto">
            <a:xfrm>
              <a:off x="4850"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52" name="Rectangle 150"/>
            <p:cNvSpPr>
              <a:spLocks noChangeArrowheads="1"/>
            </p:cNvSpPr>
            <p:nvPr/>
          </p:nvSpPr>
          <p:spPr bwMode="auto">
            <a:xfrm>
              <a:off x="5300" y="23"/>
              <a:ext cx="20" cy="10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53" name="Freeform 151"/>
            <p:cNvSpPr>
              <a:spLocks noEditPoints="1"/>
            </p:cNvSpPr>
            <p:nvPr/>
          </p:nvSpPr>
          <p:spPr bwMode="auto">
            <a:xfrm>
              <a:off x="530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4" name="Freeform 152"/>
            <p:cNvSpPr>
              <a:spLocks noEditPoints="1"/>
            </p:cNvSpPr>
            <p:nvPr/>
          </p:nvSpPr>
          <p:spPr bwMode="auto">
            <a:xfrm>
              <a:off x="530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5" name="Freeform 153"/>
            <p:cNvSpPr>
              <a:spLocks noEditPoints="1"/>
            </p:cNvSpPr>
            <p:nvPr/>
          </p:nvSpPr>
          <p:spPr bwMode="auto">
            <a:xfrm>
              <a:off x="530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6" name="Freeform 154"/>
            <p:cNvSpPr>
              <a:spLocks noEditPoints="1"/>
            </p:cNvSpPr>
            <p:nvPr/>
          </p:nvSpPr>
          <p:spPr bwMode="auto">
            <a:xfrm>
              <a:off x="530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7" name="Freeform 155"/>
            <p:cNvSpPr>
              <a:spLocks noEditPoints="1"/>
            </p:cNvSpPr>
            <p:nvPr/>
          </p:nvSpPr>
          <p:spPr bwMode="auto">
            <a:xfrm>
              <a:off x="530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8" name="Freeform 156"/>
            <p:cNvSpPr>
              <a:spLocks noEditPoints="1"/>
            </p:cNvSpPr>
            <p:nvPr/>
          </p:nvSpPr>
          <p:spPr bwMode="auto">
            <a:xfrm>
              <a:off x="530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9" name="Freeform 157"/>
            <p:cNvSpPr>
              <a:spLocks noEditPoints="1"/>
            </p:cNvSpPr>
            <p:nvPr/>
          </p:nvSpPr>
          <p:spPr bwMode="auto">
            <a:xfrm>
              <a:off x="530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0" name="Freeform 158"/>
            <p:cNvSpPr>
              <a:spLocks noEditPoints="1"/>
            </p:cNvSpPr>
            <p:nvPr/>
          </p:nvSpPr>
          <p:spPr bwMode="auto">
            <a:xfrm>
              <a:off x="530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1" name="Freeform 159"/>
            <p:cNvSpPr>
              <a:spLocks noEditPoints="1"/>
            </p:cNvSpPr>
            <p:nvPr/>
          </p:nvSpPr>
          <p:spPr bwMode="auto">
            <a:xfrm>
              <a:off x="530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2" name="Freeform 160"/>
            <p:cNvSpPr>
              <a:spLocks noEditPoints="1"/>
            </p:cNvSpPr>
            <p:nvPr/>
          </p:nvSpPr>
          <p:spPr bwMode="auto">
            <a:xfrm>
              <a:off x="530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3" name="Rectangle 161"/>
            <p:cNvSpPr>
              <a:spLocks noChangeArrowheads="1"/>
            </p:cNvSpPr>
            <p:nvPr/>
          </p:nvSpPr>
          <p:spPr bwMode="auto">
            <a:xfrm>
              <a:off x="5300" y="4269"/>
              <a:ext cx="20" cy="51"/>
            </a:xfrm>
            <a:prstGeom prst="rect">
              <a:avLst/>
            </a:prstGeom>
            <a:solidFill>
              <a:schemeClr val="bg2">
                <a:alpha val="50195"/>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64" name="Freeform 162"/>
            <p:cNvSpPr>
              <a:spLocks/>
            </p:cNvSpPr>
            <p:nvPr/>
          </p:nvSpPr>
          <p:spPr bwMode="auto">
            <a:xfrm>
              <a:off x="349" y="3304"/>
              <a:ext cx="20" cy="10"/>
            </a:xfrm>
            <a:custGeom>
              <a:avLst/>
              <a:gdLst>
                <a:gd name="T0" fmla="*/ 0 w 4"/>
                <a:gd name="T1" fmla="*/ 125 h 2"/>
                <a:gd name="T2" fmla="*/ 0 w 4"/>
                <a:gd name="T3" fmla="*/ 1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65" name="Group 168"/>
          <p:cNvGrpSpPr>
            <a:grpSpLocks/>
          </p:cNvGrpSpPr>
          <p:nvPr/>
        </p:nvGrpSpPr>
        <p:grpSpPr bwMode="auto">
          <a:xfrm>
            <a:off x="152400" y="4724400"/>
            <a:ext cx="1685925" cy="1557338"/>
            <a:chOff x="96" y="2784"/>
            <a:chExt cx="1062" cy="981"/>
          </a:xfrm>
        </p:grpSpPr>
        <p:sp>
          <p:nvSpPr>
            <p:cNvPr id="166" name="Freeform 169"/>
            <p:cNvSpPr>
              <a:spLocks/>
            </p:cNvSpPr>
            <p:nvPr userDrawn="1"/>
          </p:nvSpPr>
          <p:spPr bwMode="auto">
            <a:xfrm>
              <a:off x="121" y="2784"/>
              <a:ext cx="207" cy="81"/>
            </a:xfrm>
            <a:custGeom>
              <a:avLst/>
              <a:gdLst>
                <a:gd name="T0" fmla="*/ 3847 w 41"/>
                <a:gd name="T1" fmla="*/ 1564 h 16"/>
                <a:gd name="T2" fmla="*/ 4766 w 41"/>
                <a:gd name="T3" fmla="*/ 1306 h 16"/>
                <a:gd name="T4" fmla="*/ 4892 w 41"/>
                <a:gd name="T5" fmla="*/ 1180 h 16"/>
                <a:gd name="T6" fmla="*/ 4004 w 41"/>
                <a:gd name="T7" fmla="*/ 127 h 16"/>
                <a:gd name="T8" fmla="*/ 1020 w 41"/>
                <a:gd name="T9" fmla="*/ 1438 h 16"/>
                <a:gd name="T10" fmla="*/ 3847 w 41"/>
                <a:gd name="T11" fmla="*/ 1564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7" name="Freeform 170"/>
            <p:cNvSpPr>
              <a:spLocks noEditPoints="1"/>
            </p:cNvSpPr>
            <p:nvPr userDrawn="1"/>
          </p:nvSpPr>
          <p:spPr bwMode="auto">
            <a:xfrm>
              <a:off x="96" y="2789"/>
              <a:ext cx="1062" cy="976"/>
            </a:xfrm>
            <a:custGeom>
              <a:avLst/>
              <a:gdLst>
                <a:gd name="T0" fmla="*/ 21073 w 210"/>
                <a:gd name="T1" fmla="*/ 20051 h 193"/>
                <a:gd name="T2" fmla="*/ 19667 w 210"/>
                <a:gd name="T3" fmla="*/ 16162 h 193"/>
                <a:gd name="T4" fmla="*/ 18362 w 210"/>
                <a:gd name="T5" fmla="*/ 12814 h 193"/>
                <a:gd name="T6" fmla="*/ 21331 w 210"/>
                <a:gd name="T7" fmla="*/ 12020 h 193"/>
                <a:gd name="T8" fmla="*/ 18873 w 210"/>
                <a:gd name="T9" fmla="*/ 10615 h 193"/>
                <a:gd name="T10" fmla="*/ 20304 w 210"/>
                <a:gd name="T11" fmla="*/ 10741 h 193"/>
                <a:gd name="T12" fmla="*/ 20304 w 210"/>
                <a:gd name="T13" fmla="*/ 9947 h 193"/>
                <a:gd name="T14" fmla="*/ 17467 w 210"/>
                <a:gd name="T15" fmla="*/ 10074 h 193"/>
                <a:gd name="T16" fmla="*/ 16547 w 210"/>
                <a:gd name="T17" fmla="*/ 16162 h 193"/>
                <a:gd name="T18" fmla="*/ 16036 w 210"/>
                <a:gd name="T19" fmla="*/ 10867 h 193"/>
                <a:gd name="T20" fmla="*/ 15268 w 210"/>
                <a:gd name="T21" fmla="*/ 8668 h 193"/>
                <a:gd name="T22" fmla="*/ 16036 w 210"/>
                <a:gd name="T23" fmla="*/ 6599 h 193"/>
                <a:gd name="T24" fmla="*/ 15652 w 210"/>
                <a:gd name="T25" fmla="*/ 4784 h 193"/>
                <a:gd name="T26" fmla="*/ 15394 w 210"/>
                <a:gd name="T27" fmla="*/ 3095 h 193"/>
                <a:gd name="T28" fmla="*/ 17083 w 210"/>
                <a:gd name="T29" fmla="*/ 5037 h 193"/>
                <a:gd name="T30" fmla="*/ 19283 w 210"/>
                <a:gd name="T31" fmla="*/ 2326 h 193"/>
                <a:gd name="T32" fmla="*/ 19000 w 210"/>
                <a:gd name="T33" fmla="*/ 4652 h 193"/>
                <a:gd name="T34" fmla="*/ 18489 w 210"/>
                <a:gd name="T35" fmla="*/ 6215 h 193"/>
                <a:gd name="T36" fmla="*/ 18620 w 210"/>
                <a:gd name="T37" fmla="*/ 8668 h 193"/>
                <a:gd name="T38" fmla="*/ 25726 w 210"/>
                <a:gd name="T39" fmla="*/ 3757 h 193"/>
                <a:gd name="T40" fmla="*/ 11636 w 210"/>
                <a:gd name="T41" fmla="*/ 126 h 193"/>
                <a:gd name="T42" fmla="*/ 7237 w 210"/>
                <a:gd name="T43" fmla="*/ 1022 h 193"/>
                <a:gd name="T44" fmla="*/ 10999 w 210"/>
                <a:gd name="T45" fmla="*/ 1558 h 193"/>
                <a:gd name="T46" fmla="*/ 7748 w 210"/>
                <a:gd name="T47" fmla="*/ 2837 h 193"/>
                <a:gd name="T48" fmla="*/ 7495 w 210"/>
                <a:gd name="T49" fmla="*/ 3757 h 193"/>
                <a:gd name="T50" fmla="*/ 4910 w 210"/>
                <a:gd name="T51" fmla="*/ 2200 h 193"/>
                <a:gd name="T52" fmla="*/ 1689 w 210"/>
                <a:gd name="T53" fmla="*/ 14883 h 193"/>
                <a:gd name="T54" fmla="*/ 7879 w 210"/>
                <a:gd name="T55" fmla="*/ 18873 h 193"/>
                <a:gd name="T56" fmla="*/ 5831 w 210"/>
                <a:gd name="T57" fmla="*/ 17209 h 193"/>
                <a:gd name="T58" fmla="*/ 4526 w 210"/>
                <a:gd name="T59" fmla="*/ 18746 h 193"/>
                <a:gd name="T60" fmla="*/ 4142 w 210"/>
                <a:gd name="T61" fmla="*/ 16546 h 193"/>
                <a:gd name="T62" fmla="*/ 5957 w 210"/>
                <a:gd name="T63" fmla="*/ 11125 h 193"/>
                <a:gd name="T64" fmla="*/ 8668 w 210"/>
                <a:gd name="T65" fmla="*/ 10741 h 193"/>
                <a:gd name="T66" fmla="*/ 9184 w 210"/>
                <a:gd name="T67" fmla="*/ 12273 h 193"/>
                <a:gd name="T68" fmla="*/ 7879 w 210"/>
                <a:gd name="T69" fmla="*/ 15651 h 193"/>
                <a:gd name="T70" fmla="*/ 11763 w 210"/>
                <a:gd name="T71" fmla="*/ 23272 h 193"/>
                <a:gd name="T72" fmla="*/ 24067 w 210"/>
                <a:gd name="T73" fmla="*/ 21457 h 193"/>
                <a:gd name="T74" fmla="*/ 23531 w 210"/>
                <a:gd name="T75" fmla="*/ 8541 h 193"/>
                <a:gd name="T76" fmla="*/ 21331 w 210"/>
                <a:gd name="T77" fmla="*/ 7747 h 193"/>
                <a:gd name="T78" fmla="*/ 14605 w 210"/>
                <a:gd name="T79" fmla="*/ 7879 h 193"/>
                <a:gd name="T80" fmla="*/ 13963 w 210"/>
                <a:gd name="T81" fmla="*/ 11252 h 193"/>
                <a:gd name="T82" fmla="*/ 14757 w 210"/>
                <a:gd name="T83" fmla="*/ 6468 h 193"/>
                <a:gd name="T84" fmla="*/ 11510 w 210"/>
                <a:gd name="T85" fmla="*/ 3348 h 193"/>
                <a:gd name="T86" fmla="*/ 13578 w 210"/>
                <a:gd name="T87" fmla="*/ 4526 h 193"/>
                <a:gd name="T88" fmla="*/ 7879 w 210"/>
                <a:gd name="T89" fmla="*/ 9310 h 193"/>
                <a:gd name="T90" fmla="*/ 3095 w 210"/>
                <a:gd name="T91" fmla="*/ 4784 h 193"/>
                <a:gd name="T92" fmla="*/ 8799 w 210"/>
                <a:gd name="T93" fmla="*/ 5168 h 193"/>
                <a:gd name="T94" fmla="*/ 10231 w 210"/>
                <a:gd name="T95" fmla="*/ 5168 h 193"/>
                <a:gd name="T96" fmla="*/ 13963 w 210"/>
                <a:gd name="T97" fmla="*/ 5831 h 193"/>
                <a:gd name="T98" fmla="*/ 12815 w 210"/>
                <a:gd name="T99" fmla="*/ 12020 h 193"/>
                <a:gd name="T100" fmla="*/ 12021 w 210"/>
                <a:gd name="T101" fmla="*/ 6599 h 193"/>
                <a:gd name="T102" fmla="*/ 7879 w 210"/>
                <a:gd name="T103" fmla="*/ 9310 h 193"/>
                <a:gd name="T104" fmla="*/ 10357 w 210"/>
                <a:gd name="T105" fmla="*/ 10615 h 193"/>
                <a:gd name="T106" fmla="*/ 11379 w 210"/>
                <a:gd name="T107" fmla="*/ 7494 h 193"/>
                <a:gd name="T108" fmla="*/ 13194 w 210"/>
                <a:gd name="T109" fmla="*/ 18746 h 193"/>
                <a:gd name="T110" fmla="*/ 10615 w 210"/>
                <a:gd name="T111" fmla="*/ 12405 h 193"/>
                <a:gd name="T112" fmla="*/ 15141 w 210"/>
                <a:gd name="T113" fmla="*/ 13710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8" name="Freeform 171"/>
            <p:cNvSpPr>
              <a:spLocks/>
            </p:cNvSpPr>
            <p:nvPr userDrawn="1"/>
          </p:nvSpPr>
          <p:spPr bwMode="auto">
            <a:xfrm>
              <a:off x="348" y="3254"/>
              <a:ext cx="86" cy="102"/>
            </a:xfrm>
            <a:custGeom>
              <a:avLst/>
              <a:gdLst>
                <a:gd name="T0" fmla="*/ 1816 w 17"/>
                <a:gd name="T1" fmla="*/ 678 h 20"/>
                <a:gd name="T2" fmla="*/ 1179 w 17"/>
                <a:gd name="T3" fmla="*/ 2652 h 20"/>
                <a:gd name="T4" fmla="*/ 1816 w 17"/>
                <a:gd name="T5" fmla="*/ 67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9" name="Freeform 172"/>
            <p:cNvSpPr>
              <a:spLocks/>
            </p:cNvSpPr>
            <p:nvPr userDrawn="1"/>
          </p:nvSpPr>
          <p:spPr bwMode="auto">
            <a:xfrm>
              <a:off x="267" y="3295"/>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0" name="Freeform 173"/>
            <p:cNvSpPr>
              <a:spLocks/>
            </p:cNvSpPr>
            <p:nvPr userDrawn="1"/>
          </p:nvSpPr>
          <p:spPr bwMode="auto">
            <a:xfrm>
              <a:off x="222" y="3022"/>
              <a:ext cx="243" cy="116"/>
            </a:xfrm>
            <a:custGeom>
              <a:avLst/>
              <a:gdLst>
                <a:gd name="T0" fmla="*/ 5204 w 48"/>
                <a:gd name="T1" fmla="*/ 252 h 23"/>
                <a:gd name="T2" fmla="*/ 1180 w 48"/>
                <a:gd name="T3" fmla="*/ 126 h 23"/>
                <a:gd name="T4" fmla="*/ 127 w 48"/>
                <a:gd name="T5" fmla="*/ 1145 h 23"/>
                <a:gd name="T6" fmla="*/ 2845 w 48"/>
                <a:gd name="T7" fmla="*/ 2698 h 23"/>
                <a:gd name="T8" fmla="*/ 4409 w 48"/>
                <a:gd name="T9" fmla="*/ 2567 h 23"/>
                <a:gd name="T10" fmla="*/ 5204 w 48"/>
                <a:gd name="T11" fmla="*/ 2441 h 23"/>
                <a:gd name="T12" fmla="*/ 5204 w 48"/>
                <a:gd name="T13" fmla="*/ 252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1" name="Freeform 174"/>
            <p:cNvSpPr>
              <a:spLocks/>
            </p:cNvSpPr>
            <p:nvPr userDrawn="1"/>
          </p:nvSpPr>
          <p:spPr bwMode="auto">
            <a:xfrm>
              <a:off x="500" y="3345"/>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2" name="Freeform 175"/>
            <p:cNvSpPr>
              <a:spLocks/>
            </p:cNvSpPr>
            <p:nvPr userDrawn="1"/>
          </p:nvSpPr>
          <p:spPr bwMode="auto">
            <a:xfrm>
              <a:off x="905" y="3158"/>
              <a:ext cx="177" cy="36"/>
            </a:xfrm>
            <a:custGeom>
              <a:avLst/>
              <a:gdLst>
                <a:gd name="T0" fmla="*/ 637 w 35"/>
                <a:gd name="T1" fmla="*/ 0 h 7"/>
                <a:gd name="T2" fmla="*/ 1816 w 35"/>
                <a:gd name="T3" fmla="*/ 689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3" name="Freeform 176"/>
            <p:cNvSpPr>
              <a:spLocks/>
            </p:cNvSpPr>
            <p:nvPr userDrawn="1"/>
          </p:nvSpPr>
          <p:spPr bwMode="auto">
            <a:xfrm>
              <a:off x="965" y="3153"/>
              <a:ext cx="137" cy="81"/>
            </a:xfrm>
            <a:custGeom>
              <a:avLst/>
              <a:gdLst>
                <a:gd name="T0" fmla="*/ 929 w 27"/>
                <a:gd name="T1" fmla="*/ 1691 h 16"/>
                <a:gd name="T2" fmla="*/ 3268 w 27"/>
                <a:gd name="T3" fmla="*/ 770 h 16"/>
                <a:gd name="T4" fmla="*/ 2212 w 27"/>
                <a:gd name="T5" fmla="*/ 127 h 16"/>
                <a:gd name="T6" fmla="*/ 929 w 27"/>
                <a:gd name="T7" fmla="*/ 1438 h 16"/>
                <a:gd name="T8" fmla="*/ 929 w 27"/>
                <a:gd name="T9" fmla="*/ 169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4" name="Freeform 177"/>
            <p:cNvSpPr>
              <a:spLocks/>
            </p:cNvSpPr>
            <p:nvPr userDrawn="1"/>
          </p:nvSpPr>
          <p:spPr bwMode="auto">
            <a:xfrm>
              <a:off x="960" y="3204"/>
              <a:ext cx="177" cy="86"/>
            </a:xfrm>
            <a:custGeom>
              <a:avLst/>
              <a:gdLst>
                <a:gd name="T0" fmla="*/ 3221 w 35"/>
                <a:gd name="T1" fmla="*/ 769 h 17"/>
                <a:gd name="T2" fmla="*/ 1022 w 35"/>
                <a:gd name="T3" fmla="*/ 1305 h 17"/>
                <a:gd name="T4" fmla="*/ 769 w 35"/>
                <a:gd name="T5" fmla="*/ 1690 h 17"/>
                <a:gd name="T6" fmla="*/ 3505 w 35"/>
                <a:gd name="T7" fmla="*/ 1563 h 17"/>
                <a:gd name="T8" fmla="*/ 3221 w 35"/>
                <a:gd name="T9" fmla="*/ 76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5" name="Freeform 178"/>
            <p:cNvSpPr>
              <a:spLocks/>
            </p:cNvSpPr>
            <p:nvPr userDrawn="1"/>
          </p:nvSpPr>
          <p:spPr bwMode="auto">
            <a:xfrm>
              <a:off x="844" y="3285"/>
              <a:ext cx="248" cy="60"/>
            </a:xfrm>
            <a:custGeom>
              <a:avLst/>
              <a:gdLst>
                <a:gd name="T0" fmla="*/ 5173 w 49"/>
                <a:gd name="T1" fmla="*/ 375 h 12"/>
                <a:gd name="T2" fmla="*/ 3766 w 49"/>
                <a:gd name="T3" fmla="*/ 125 h 12"/>
                <a:gd name="T4" fmla="*/ 896 w 49"/>
                <a:gd name="T5" fmla="*/ 0 h 12"/>
                <a:gd name="T6" fmla="*/ 258 w 49"/>
                <a:gd name="T7" fmla="*/ 625 h 12"/>
                <a:gd name="T8" fmla="*/ 2586 w 49"/>
                <a:gd name="T9" fmla="*/ 1000 h 12"/>
                <a:gd name="T10" fmla="*/ 5329 w 49"/>
                <a:gd name="T11" fmla="*/ 1000 h 12"/>
                <a:gd name="T12" fmla="*/ 5173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6" name="Freeform 179"/>
            <p:cNvSpPr>
              <a:spLocks/>
            </p:cNvSpPr>
            <p:nvPr userDrawn="1"/>
          </p:nvSpPr>
          <p:spPr bwMode="auto">
            <a:xfrm>
              <a:off x="869" y="3340"/>
              <a:ext cx="203" cy="56"/>
            </a:xfrm>
            <a:custGeom>
              <a:avLst/>
              <a:gdLst>
                <a:gd name="T0" fmla="*/ 4842 w 40"/>
                <a:gd name="T1" fmla="*/ 260 h 11"/>
                <a:gd name="T2" fmla="*/ 3400 w 40"/>
                <a:gd name="T3" fmla="*/ 519 h 11"/>
                <a:gd name="T4" fmla="*/ 1700 w 40"/>
                <a:gd name="T5" fmla="*/ 387 h 11"/>
                <a:gd name="T6" fmla="*/ 127 w 40"/>
                <a:gd name="T7" fmla="*/ 260 h 11"/>
                <a:gd name="T8" fmla="*/ 4583 w 40"/>
                <a:gd name="T9" fmla="*/ 1064 h 11"/>
                <a:gd name="T10" fmla="*/ 4842 w 40"/>
                <a:gd name="T11" fmla="*/ 26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7" name="Freeform 180"/>
            <p:cNvSpPr>
              <a:spLocks/>
            </p:cNvSpPr>
            <p:nvPr userDrawn="1"/>
          </p:nvSpPr>
          <p:spPr bwMode="auto">
            <a:xfrm>
              <a:off x="859" y="3386"/>
              <a:ext cx="207" cy="172"/>
            </a:xfrm>
            <a:custGeom>
              <a:avLst/>
              <a:gdLst>
                <a:gd name="T0" fmla="*/ 3595 w 41"/>
                <a:gd name="T1" fmla="*/ 1179 h 34"/>
                <a:gd name="T2" fmla="*/ 1681 w 41"/>
                <a:gd name="T3" fmla="*/ 769 h 34"/>
                <a:gd name="T4" fmla="*/ 510 w 41"/>
                <a:gd name="T5" fmla="*/ 1943 h 34"/>
                <a:gd name="T6" fmla="*/ 126 w 41"/>
                <a:gd name="T7" fmla="*/ 2459 h 34"/>
                <a:gd name="T8" fmla="*/ 1146 w 41"/>
                <a:gd name="T9" fmla="*/ 2459 h 34"/>
                <a:gd name="T10" fmla="*/ 2191 w 41"/>
                <a:gd name="T11" fmla="*/ 3506 h 34"/>
                <a:gd name="T12" fmla="*/ 2701 w 41"/>
                <a:gd name="T13" fmla="*/ 3890 h 34"/>
                <a:gd name="T14" fmla="*/ 3721 w 41"/>
                <a:gd name="T15" fmla="*/ 2459 h 34"/>
                <a:gd name="T16" fmla="*/ 5024 w 41"/>
                <a:gd name="T17" fmla="*/ 2459 h 34"/>
                <a:gd name="T18" fmla="*/ 3595 w 41"/>
                <a:gd name="T19" fmla="*/ 1179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78" name="Freeform 181"/>
            <p:cNvSpPr>
              <a:spLocks/>
            </p:cNvSpPr>
            <p:nvPr userDrawn="1"/>
          </p:nvSpPr>
          <p:spPr bwMode="auto">
            <a:xfrm>
              <a:off x="996" y="3305"/>
              <a:ext cx="126" cy="318"/>
            </a:xfrm>
            <a:custGeom>
              <a:avLst/>
              <a:gdLst>
                <a:gd name="T0" fmla="*/ 2817 w 25"/>
                <a:gd name="T1" fmla="*/ 252 h 63"/>
                <a:gd name="T2" fmla="*/ 2313 w 25"/>
                <a:gd name="T3" fmla="*/ 2191 h 63"/>
                <a:gd name="T4" fmla="*/ 887 w 25"/>
                <a:gd name="T5" fmla="*/ 2574 h 63"/>
                <a:gd name="T6" fmla="*/ 887 w 25"/>
                <a:gd name="T7" fmla="*/ 2958 h 63"/>
                <a:gd name="T8" fmla="*/ 2182 w 25"/>
                <a:gd name="T9" fmla="*/ 4381 h 63"/>
                <a:gd name="T10" fmla="*/ 1522 w 25"/>
                <a:gd name="T11" fmla="*/ 5785 h 63"/>
                <a:gd name="T12" fmla="*/ 0 w 25"/>
                <a:gd name="T13" fmla="*/ 7082 h 63"/>
                <a:gd name="T14" fmla="*/ 635 w 25"/>
                <a:gd name="T15" fmla="*/ 7465 h 63"/>
                <a:gd name="T16" fmla="*/ 2056 w 25"/>
                <a:gd name="T17" fmla="*/ 7975 h 63"/>
                <a:gd name="T18" fmla="*/ 2948 w 25"/>
                <a:gd name="T19" fmla="*/ 7339 h 63"/>
                <a:gd name="T20" fmla="*/ 3200 w 25"/>
                <a:gd name="T21" fmla="*/ 1807 h 63"/>
                <a:gd name="T22" fmla="*/ 3200 w 25"/>
                <a:gd name="T23" fmla="*/ 252 h 63"/>
                <a:gd name="T24" fmla="*/ 2817 w 25"/>
                <a:gd name="T25" fmla="*/ 25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54435"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54439"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9" name="Rectangle 164"/>
          <p:cNvSpPr>
            <a:spLocks noGrp="1" noChangeArrowheads="1"/>
          </p:cNvSpPr>
          <p:nvPr>
            <p:ph type="dt" sz="half" idx="10"/>
          </p:nvPr>
        </p:nvSpPr>
        <p:spPr>
          <a:xfrm>
            <a:off x="301625" y="6248400"/>
            <a:ext cx="2289175" cy="476250"/>
          </a:xfrm>
        </p:spPr>
        <p:txBody>
          <a:bodyPr/>
          <a:lstStyle>
            <a:lvl1pPr>
              <a:defRPr/>
            </a:lvl1pPr>
          </a:lstStyle>
          <a:p>
            <a:pPr>
              <a:defRPr/>
            </a:pPr>
            <a:fld id="{2EC97087-D9BC-4C8F-8594-35F4FE621F9B}" type="datetime1">
              <a:rPr lang="zh-CN" altLang="en-US" smtClean="0"/>
              <a:t>2021/9/1</a:t>
            </a:fld>
            <a:endParaRPr lang="en-US" altLang="zh-CN"/>
          </a:p>
        </p:txBody>
      </p:sp>
      <p:sp>
        <p:nvSpPr>
          <p:cNvPr id="180" name="Rectangle 166"/>
          <p:cNvSpPr>
            <a:spLocks noGrp="1" noChangeArrowheads="1"/>
          </p:cNvSpPr>
          <p:nvPr>
            <p:ph type="sldNum" sz="quarter" idx="11"/>
          </p:nvPr>
        </p:nvSpPr>
        <p:spPr>
          <a:xfrm>
            <a:off x="6553200" y="6248400"/>
            <a:ext cx="2289175" cy="476250"/>
          </a:xfrm>
        </p:spPr>
        <p:txBody>
          <a:bodyPr/>
          <a:lstStyle>
            <a:lvl1pPr>
              <a:defRPr/>
            </a:lvl1pPr>
          </a:lstStyle>
          <a:p>
            <a:pPr>
              <a:defRPr/>
            </a:pPr>
            <a:fld id="{4B9EC271-8744-4832-AA38-D742CBAA4613}" type="slidenum">
              <a:rPr lang="en-US" altLang="zh-CN"/>
              <a:pPr>
                <a:defRPr/>
              </a:pPr>
              <a:t>‹#›</a:t>
            </a:fld>
            <a:r>
              <a:rPr lang="en-US" altLang="zh-CN" dirty="0"/>
              <a:t>/48</a:t>
            </a:r>
          </a:p>
        </p:txBody>
      </p:sp>
    </p:spTree>
    <p:extLst>
      <p:ext uri="{BB962C8B-B14F-4D97-AF65-F5344CB8AC3E}">
        <p14:creationId xmlns:p14="http://schemas.microsoft.com/office/powerpoint/2010/main" val="59393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p:txBody>
          <a:bodyPr/>
          <a:lstStyle>
            <a:lvl1pPr>
              <a:defRPr/>
            </a:lvl1pPr>
          </a:lstStyle>
          <a:p>
            <a:pPr>
              <a:defRPr/>
            </a:pPr>
            <a:fld id="{344C6C24-8DC3-4C3E-8023-52243F547A6C}" type="datetime1">
              <a:rPr lang="zh-CN" altLang="en-US" smtClean="0"/>
              <a:t>2021/9/1</a:t>
            </a:fld>
            <a:endParaRPr lang="en-US" altLang="zh-CN"/>
          </a:p>
        </p:txBody>
      </p:sp>
      <p:sp>
        <p:nvSpPr>
          <p:cNvPr id="5" name="Rectangle 251"/>
          <p:cNvSpPr>
            <a:spLocks noGrp="1" noChangeArrowheads="1"/>
          </p:cNvSpPr>
          <p:nvPr>
            <p:ph type="ftr" sz="quarter" idx="11"/>
          </p:nvPr>
        </p:nvSpPr>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p:txBody>
          <a:bodyPr/>
          <a:lstStyle>
            <a:lvl1pPr>
              <a:defRPr/>
            </a:lvl1pPr>
          </a:lstStyle>
          <a:p>
            <a:pPr>
              <a:defRPr/>
            </a:pPr>
            <a:fld id="{D3CC8661-9CFB-429E-89DA-CAA0D67B4CE1}" type="slidenum">
              <a:rPr lang="en-US" altLang="zh-CN"/>
              <a:pPr>
                <a:defRPr/>
              </a:pPr>
              <a:t>‹#›</a:t>
            </a:fld>
            <a:endParaRPr lang="en-US" altLang="zh-CN"/>
          </a:p>
        </p:txBody>
      </p:sp>
    </p:spTree>
    <p:extLst>
      <p:ext uri="{BB962C8B-B14F-4D97-AF65-F5344CB8AC3E}">
        <p14:creationId xmlns:p14="http://schemas.microsoft.com/office/powerpoint/2010/main" val="2320545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p:txBody>
          <a:bodyPr/>
          <a:lstStyle>
            <a:lvl1pPr>
              <a:defRPr/>
            </a:lvl1pPr>
          </a:lstStyle>
          <a:p>
            <a:pPr>
              <a:defRPr/>
            </a:pPr>
            <a:fld id="{99B6ABE6-A955-44B2-AD7D-CAF071779999}" type="datetime1">
              <a:rPr lang="zh-CN" altLang="en-US" smtClean="0"/>
              <a:t>2021/9/1</a:t>
            </a:fld>
            <a:endParaRPr lang="en-US" altLang="zh-CN"/>
          </a:p>
        </p:txBody>
      </p:sp>
      <p:sp>
        <p:nvSpPr>
          <p:cNvPr id="5" name="Rectangle 251"/>
          <p:cNvSpPr>
            <a:spLocks noGrp="1" noChangeArrowheads="1"/>
          </p:cNvSpPr>
          <p:nvPr>
            <p:ph type="ftr" sz="quarter" idx="11"/>
          </p:nvPr>
        </p:nvSpPr>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p:txBody>
          <a:bodyPr/>
          <a:lstStyle>
            <a:lvl1pPr>
              <a:defRPr/>
            </a:lvl1pPr>
          </a:lstStyle>
          <a:p>
            <a:pPr>
              <a:defRPr/>
            </a:pPr>
            <a:fld id="{53435351-DD3B-4D86-82B8-49A96A5AB76C}" type="slidenum">
              <a:rPr lang="en-US" altLang="zh-CN"/>
              <a:pPr>
                <a:defRPr/>
              </a:pPr>
              <a:t>‹#›</a:t>
            </a:fld>
            <a:endParaRPr lang="en-US" altLang="zh-CN"/>
          </a:p>
        </p:txBody>
      </p:sp>
    </p:spTree>
    <p:extLst>
      <p:ext uri="{BB962C8B-B14F-4D97-AF65-F5344CB8AC3E}">
        <p14:creationId xmlns:p14="http://schemas.microsoft.com/office/powerpoint/2010/main" val="511822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600200"/>
            <a:ext cx="4000500" cy="4498975"/>
          </a:xfrm>
        </p:spPr>
        <p:txBody>
          <a:bodyPr/>
          <a:lstStyle/>
          <a:p>
            <a:pPr lvl="0"/>
            <a:endParaRPr lang="zh-CN" altLang="en-US" noProof="0"/>
          </a:p>
        </p:txBody>
      </p:sp>
      <p:sp>
        <p:nvSpPr>
          <p:cNvPr id="5" name="Rectangle 250"/>
          <p:cNvSpPr>
            <a:spLocks noGrp="1" noChangeArrowheads="1"/>
          </p:cNvSpPr>
          <p:nvPr>
            <p:ph type="dt" sz="half" idx="10"/>
          </p:nvPr>
        </p:nvSpPr>
        <p:spPr/>
        <p:txBody>
          <a:bodyPr/>
          <a:lstStyle>
            <a:lvl1pPr>
              <a:defRPr/>
            </a:lvl1pPr>
          </a:lstStyle>
          <a:p>
            <a:pPr>
              <a:defRPr/>
            </a:pPr>
            <a:fld id="{32875D96-B4FB-46C0-A386-0CB77AC6C29C}" type="datetime1">
              <a:rPr lang="zh-CN" altLang="en-US" smtClean="0"/>
              <a:t>2021/9/1</a:t>
            </a:fld>
            <a:endParaRPr lang="en-US" altLang="zh-CN"/>
          </a:p>
        </p:txBody>
      </p:sp>
      <p:sp>
        <p:nvSpPr>
          <p:cNvPr id="6" name="Rectangle 251"/>
          <p:cNvSpPr>
            <a:spLocks noGrp="1" noChangeArrowheads="1"/>
          </p:cNvSpPr>
          <p:nvPr>
            <p:ph type="ftr" sz="quarter" idx="11"/>
          </p:nvPr>
        </p:nvSpPr>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p:txBody>
          <a:bodyPr/>
          <a:lstStyle>
            <a:lvl1pPr>
              <a:defRPr/>
            </a:lvl1pPr>
          </a:lstStyle>
          <a:p>
            <a:pPr>
              <a:defRPr/>
            </a:pPr>
            <a:fld id="{6A82CFB2-3B1F-49BE-B7E9-C21037301BB3}" type="slidenum">
              <a:rPr lang="en-US" altLang="zh-CN"/>
              <a:pPr>
                <a:defRPr/>
              </a:pPr>
              <a:t>‹#›</a:t>
            </a:fld>
            <a:endParaRPr lang="en-US" altLang="zh-CN"/>
          </a:p>
        </p:txBody>
      </p:sp>
    </p:spTree>
    <p:extLst>
      <p:ext uri="{BB962C8B-B14F-4D97-AF65-F5344CB8AC3E}">
        <p14:creationId xmlns:p14="http://schemas.microsoft.com/office/powerpoint/2010/main" val="1766880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0"/>
          <p:cNvSpPr>
            <a:spLocks noGrp="1" noChangeArrowheads="1"/>
          </p:cNvSpPr>
          <p:nvPr>
            <p:ph type="dt" sz="half" idx="10"/>
          </p:nvPr>
        </p:nvSpPr>
        <p:spPr>
          <a:ln/>
        </p:spPr>
        <p:txBody>
          <a:bodyPr/>
          <a:lstStyle>
            <a:lvl1pPr>
              <a:defRPr/>
            </a:lvl1pPr>
          </a:lstStyle>
          <a:p>
            <a:pPr>
              <a:defRPr/>
            </a:pPr>
            <a:fld id="{7DB0FAF9-0E32-4828-B2C0-E95D2D1983C2}" type="datetime1">
              <a:rPr lang="zh-CN" altLang="en-US" smtClean="0"/>
              <a:t>2021/9/1</a:t>
            </a:fld>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815D22F4-FDA6-43A8-B6B5-32965B6AB412}" type="slidenum">
              <a:rPr lang="en-US" altLang="zh-CN"/>
              <a:pPr>
                <a:defRPr/>
              </a:pPr>
              <a:t>‹#›</a:t>
            </a:fld>
            <a:endParaRPr lang="en-US" altLang="zh-CN"/>
          </a:p>
        </p:txBody>
      </p:sp>
    </p:spTree>
    <p:extLst>
      <p:ext uri="{BB962C8B-B14F-4D97-AF65-F5344CB8AC3E}">
        <p14:creationId xmlns:p14="http://schemas.microsoft.com/office/powerpoint/2010/main" val="1651834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18325"/>
            <a:chOff x="0" y="0"/>
            <a:chExt cx="5760" cy="4358"/>
          </a:xfrm>
        </p:grpSpPr>
        <p:sp>
          <p:nvSpPr>
            <p:cNvPr id="5" name="Rectangle 3"/>
            <p:cNvSpPr>
              <a:spLocks noChangeArrowheads="1"/>
            </p:cNvSpPr>
            <p:nvPr/>
          </p:nvSpPr>
          <p:spPr bwMode="invGray">
            <a:xfrm>
              <a:off x="5533" y="280"/>
              <a:ext cx="227" cy="1986"/>
            </a:xfrm>
            <a:prstGeom prst="rect">
              <a:avLst/>
            </a:prstGeom>
            <a:gradFill rotWithShape="0">
              <a:gsLst>
                <a:gs pos="0">
                  <a:schemeClr val="bg2"/>
                </a:gs>
                <a:gs pos="50000">
                  <a:schemeClr val="hlink"/>
                </a:gs>
                <a:gs pos="100000">
                  <a:schemeClr val="bg2"/>
                </a:gs>
              </a:gsLst>
              <a:lin ang="0" scaled="1"/>
            </a:gradFill>
            <a:ln w="9525">
              <a:noFill/>
              <a:miter lim="800000"/>
              <a:headEnd/>
              <a:tailEnd/>
            </a:ln>
          </p:spPr>
          <p:txBody>
            <a:bodyPr wrap="none" anchor="ctr"/>
            <a:lstStyle/>
            <a:p>
              <a:pPr>
                <a:defRPr/>
              </a:pPr>
              <a:endParaRPr lang="zh-CN" altLang="en-US">
                <a:solidFill>
                  <a:srgbClr val="FFFFCC"/>
                </a:solidFill>
              </a:endParaRPr>
            </a:p>
          </p:txBody>
        </p:sp>
        <p:sp>
          <p:nvSpPr>
            <p:cNvPr id="6" name="Freeform 4"/>
            <p:cNvSpPr>
              <a:spLocks/>
            </p:cNvSpPr>
            <p:nvPr/>
          </p:nvSpPr>
          <p:spPr bwMode="invGray">
            <a:xfrm>
              <a:off x="0" y="0"/>
              <a:ext cx="5760" cy="1344"/>
            </a:xfrm>
            <a:custGeom>
              <a:avLst/>
              <a:gdLst/>
              <a:ahLst/>
              <a:cxnLst>
                <a:cxn ang="0">
                  <a:pos x="0" y="0"/>
                </a:cxn>
                <a:cxn ang="0">
                  <a:pos x="5760" y="0"/>
                </a:cxn>
                <a:cxn ang="0">
                  <a:pos x="5760" y="720"/>
                </a:cxn>
                <a:cxn ang="0">
                  <a:pos x="3600" y="624"/>
                </a:cxn>
                <a:cxn ang="0">
                  <a:pos x="0" y="1000"/>
                </a:cxn>
                <a:cxn ang="0">
                  <a:pos x="0" y="0"/>
                </a:cxn>
              </a:cxnLst>
              <a:rect l="0" t="0" r="r" b="b"/>
              <a:pathLst>
                <a:path w="5760" h="1104">
                  <a:moveTo>
                    <a:pt x="0" y="0"/>
                  </a:moveTo>
                  <a:lnTo>
                    <a:pt x="5760" y="0"/>
                  </a:lnTo>
                  <a:lnTo>
                    <a:pt x="5760" y="720"/>
                  </a:lnTo>
                  <a:cubicBezTo>
                    <a:pt x="5400" y="824"/>
                    <a:pt x="4560" y="577"/>
                    <a:pt x="3600" y="624"/>
                  </a:cubicBezTo>
                  <a:cubicBezTo>
                    <a:pt x="2640" y="671"/>
                    <a:pt x="600" y="1104"/>
                    <a:pt x="0" y="1000"/>
                  </a:cubicBezTo>
                  <a:lnTo>
                    <a:pt x="0" y="0"/>
                  </a:lnTo>
                  <a:close/>
                </a:path>
              </a:pathLst>
            </a:custGeom>
            <a:gradFill rotWithShape="0">
              <a:gsLst>
                <a:gs pos="0">
                  <a:schemeClr val="bg2"/>
                </a:gs>
                <a:gs pos="50000">
                  <a:schemeClr val="bg1"/>
                </a:gs>
                <a:gs pos="100000">
                  <a:schemeClr val="bg2"/>
                </a:gs>
              </a:gsLst>
              <a:lin ang="0" scaled="1"/>
            </a:gradFill>
            <a:ln w="9525">
              <a:noFill/>
              <a:round/>
              <a:headEnd/>
              <a:tailEnd/>
            </a:ln>
          </p:spPr>
          <p:txBody>
            <a:bodyPr wrap="none" anchor="ctr"/>
            <a:lstStyle/>
            <a:p>
              <a:pPr>
                <a:defRPr/>
              </a:pPr>
              <a:endParaRPr lang="zh-CN" altLang="en-US">
                <a:solidFill>
                  <a:srgbClr val="FFFFCC"/>
                </a:solidFill>
              </a:endParaRPr>
            </a:p>
          </p:txBody>
        </p:sp>
        <p:sp>
          <p:nvSpPr>
            <p:cNvPr id="7" name="Freeform 5"/>
            <p:cNvSpPr>
              <a:spLocks/>
            </p:cNvSpPr>
            <p:nvPr/>
          </p:nvSpPr>
          <p:spPr bwMode="invGray">
            <a:xfrm>
              <a:off x="0" y="733"/>
              <a:ext cx="5760" cy="3587"/>
            </a:xfrm>
            <a:custGeom>
              <a:avLst/>
              <a:gdLst/>
              <a:ahLst/>
              <a:cxnLst>
                <a:cxn ang="0">
                  <a:pos x="0" y="582"/>
                </a:cxn>
                <a:cxn ang="0">
                  <a:pos x="2640" y="267"/>
                </a:cxn>
                <a:cxn ang="0">
                  <a:pos x="3373" y="160"/>
                </a:cxn>
                <a:cxn ang="0">
                  <a:pos x="5760" y="358"/>
                </a:cxn>
                <a:cxn ang="0">
                  <a:pos x="5760" y="3587"/>
                </a:cxn>
                <a:cxn ang="0">
                  <a:pos x="0" y="3587"/>
                </a:cxn>
                <a:cxn ang="0">
                  <a:pos x="0" y="582"/>
                </a:cxn>
              </a:cxnLst>
              <a:rect l="0" t="0" r="r" b="b"/>
              <a:pathLst>
                <a:path w="5760" h="3587">
                  <a:moveTo>
                    <a:pt x="0" y="582"/>
                  </a:moveTo>
                  <a:cubicBezTo>
                    <a:pt x="1027" y="680"/>
                    <a:pt x="1960" y="387"/>
                    <a:pt x="2640" y="267"/>
                  </a:cubicBezTo>
                  <a:cubicBezTo>
                    <a:pt x="2640" y="267"/>
                    <a:pt x="3268" y="180"/>
                    <a:pt x="3373" y="160"/>
                  </a:cubicBezTo>
                  <a:cubicBezTo>
                    <a:pt x="4120" y="0"/>
                    <a:pt x="5280" y="358"/>
                    <a:pt x="5760" y="358"/>
                  </a:cubicBezTo>
                  <a:lnTo>
                    <a:pt x="5760" y="3587"/>
                  </a:lnTo>
                  <a:lnTo>
                    <a:pt x="0" y="3587"/>
                  </a:lnTo>
                  <a:cubicBezTo>
                    <a:pt x="0" y="3587"/>
                    <a:pt x="0" y="582"/>
                    <a:pt x="0" y="582"/>
                  </a:cubicBezTo>
                  <a:close/>
                </a:path>
              </a:pathLst>
            </a:custGeom>
            <a:gradFill rotWithShape="0">
              <a:gsLst>
                <a:gs pos="0">
                  <a:schemeClr val="bg2"/>
                </a:gs>
                <a:gs pos="50000">
                  <a:schemeClr val="bg1"/>
                </a:gs>
                <a:gs pos="100000">
                  <a:schemeClr val="bg2"/>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8" name="Freeform 6"/>
            <p:cNvSpPr>
              <a:spLocks/>
            </p:cNvSpPr>
            <p:nvPr/>
          </p:nvSpPr>
          <p:spPr bwMode="invGray">
            <a:xfrm>
              <a:off x="0" y="184"/>
              <a:ext cx="5760" cy="538"/>
            </a:xfrm>
            <a:custGeom>
              <a:avLst/>
              <a:gdLst/>
              <a:ahLst/>
              <a:cxnLst>
                <a:cxn ang="0">
                  <a:pos x="0" y="163"/>
                </a:cxn>
                <a:cxn ang="0">
                  <a:pos x="0" y="403"/>
                </a:cxn>
                <a:cxn ang="0">
                  <a:pos x="1773" y="443"/>
                </a:cxn>
                <a:cxn ang="0">
                  <a:pos x="4573" y="176"/>
                </a:cxn>
                <a:cxn ang="0">
                  <a:pos x="5760" y="536"/>
                </a:cxn>
                <a:cxn ang="0">
                  <a:pos x="5760" y="163"/>
                </a:cxn>
                <a:cxn ang="0">
                  <a:pos x="4560" y="29"/>
                </a:cxn>
                <a:cxn ang="0">
                  <a:pos x="1987" y="336"/>
                </a:cxn>
                <a:cxn ang="0">
                  <a:pos x="0" y="163"/>
                </a:cxn>
              </a:cxnLst>
              <a:rect l="0" t="0" r="r" b="b"/>
              <a:pathLst>
                <a:path w="5760" h="538">
                  <a:moveTo>
                    <a:pt x="0" y="163"/>
                  </a:moveTo>
                  <a:lnTo>
                    <a:pt x="0" y="403"/>
                  </a:lnTo>
                  <a:cubicBezTo>
                    <a:pt x="295" y="450"/>
                    <a:pt x="1011" y="481"/>
                    <a:pt x="1773" y="443"/>
                  </a:cubicBezTo>
                  <a:cubicBezTo>
                    <a:pt x="2535" y="405"/>
                    <a:pt x="3909" y="161"/>
                    <a:pt x="4573" y="176"/>
                  </a:cubicBezTo>
                  <a:cubicBezTo>
                    <a:pt x="5237" y="191"/>
                    <a:pt x="5562" y="538"/>
                    <a:pt x="5760" y="536"/>
                  </a:cubicBezTo>
                  <a:lnTo>
                    <a:pt x="5760" y="163"/>
                  </a:lnTo>
                  <a:cubicBezTo>
                    <a:pt x="5560" y="79"/>
                    <a:pt x="5189" y="0"/>
                    <a:pt x="4560" y="29"/>
                  </a:cubicBezTo>
                  <a:cubicBezTo>
                    <a:pt x="3931" y="58"/>
                    <a:pt x="2747" y="314"/>
                    <a:pt x="1987" y="336"/>
                  </a:cubicBezTo>
                  <a:cubicBezTo>
                    <a:pt x="1227" y="358"/>
                    <a:pt x="414" y="199"/>
                    <a:pt x="0" y="163"/>
                  </a:cubicBezTo>
                  <a:close/>
                </a:path>
              </a:pathLst>
            </a:custGeom>
            <a:gradFill rotWithShape="0">
              <a:gsLst>
                <a:gs pos="0">
                  <a:schemeClr val="bg1"/>
                </a:gs>
                <a:gs pos="50000">
                  <a:schemeClr val="bg2"/>
                </a:gs>
                <a:gs pos="100000">
                  <a:schemeClr val="bg1"/>
                </a:gs>
              </a:gsLst>
              <a:lin ang="0" scaled="1"/>
            </a:gradFill>
            <a:ln w="9525">
              <a:noFill/>
              <a:round/>
              <a:headEnd/>
              <a:tailEnd/>
            </a:ln>
          </p:spPr>
          <p:txBody>
            <a:bodyPr wrap="none" anchor="ctr"/>
            <a:lstStyle/>
            <a:p>
              <a:pPr>
                <a:defRPr/>
              </a:pPr>
              <a:endParaRPr lang="zh-CN" altLang="en-US">
                <a:solidFill>
                  <a:srgbClr val="FFFFCC"/>
                </a:solidFill>
              </a:endParaRPr>
            </a:p>
          </p:txBody>
        </p:sp>
        <p:sp>
          <p:nvSpPr>
            <p:cNvPr id="9" name="Freeform 7"/>
            <p:cNvSpPr>
              <a:spLocks/>
            </p:cNvSpPr>
            <p:nvPr/>
          </p:nvSpPr>
          <p:spPr bwMode="hidden">
            <a:xfrm>
              <a:off x="0" y="1515"/>
              <a:ext cx="5760" cy="674"/>
            </a:xfrm>
            <a:custGeom>
              <a:avLst/>
              <a:gdLst/>
              <a:ahLst/>
              <a:cxnLst>
                <a:cxn ang="0">
                  <a:pos x="0" y="246"/>
                </a:cxn>
                <a:cxn ang="0">
                  <a:pos x="0" y="406"/>
                </a:cxn>
                <a:cxn ang="0">
                  <a:pos x="1280" y="645"/>
                </a:cxn>
                <a:cxn ang="0">
                  <a:pos x="1627" y="580"/>
                </a:cxn>
                <a:cxn ang="0">
                  <a:pos x="4493" y="113"/>
                </a:cxn>
                <a:cxn ang="0">
                  <a:pos x="5760" y="606"/>
                </a:cxn>
                <a:cxn ang="0">
                  <a:pos x="5760" y="233"/>
                </a:cxn>
                <a:cxn ang="0">
                  <a:pos x="4040" y="33"/>
                </a:cxn>
                <a:cxn ang="0">
                  <a:pos x="1093" y="433"/>
                </a:cxn>
                <a:cxn ang="0">
                  <a:pos x="0" y="246"/>
                </a:cxn>
              </a:cxnLst>
              <a:rect l="0" t="0" r="r" b="b"/>
              <a:pathLst>
                <a:path w="5760" h="674">
                  <a:moveTo>
                    <a:pt x="0" y="246"/>
                  </a:moveTo>
                  <a:lnTo>
                    <a:pt x="0" y="406"/>
                  </a:lnTo>
                  <a:cubicBezTo>
                    <a:pt x="213" y="463"/>
                    <a:pt x="1009" y="616"/>
                    <a:pt x="1280" y="645"/>
                  </a:cubicBezTo>
                  <a:cubicBezTo>
                    <a:pt x="1551" y="674"/>
                    <a:pt x="1092" y="669"/>
                    <a:pt x="1627" y="580"/>
                  </a:cubicBezTo>
                  <a:cubicBezTo>
                    <a:pt x="2162" y="491"/>
                    <a:pt x="3804" y="109"/>
                    <a:pt x="4493" y="113"/>
                  </a:cubicBezTo>
                  <a:cubicBezTo>
                    <a:pt x="5182" y="117"/>
                    <a:pt x="5549" y="586"/>
                    <a:pt x="5760" y="606"/>
                  </a:cubicBezTo>
                  <a:lnTo>
                    <a:pt x="5760" y="233"/>
                  </a:lnTo>
                  <a:cubicBezTo>
                    <a:pt x="5471" y="158"/>
                    <a:pt x="4818" y="0"/>
                    <a:pt x="4040" y="33"/>
                  </a:cubicBezTo>
                  <a:cubicBezTo>
                    <a:pt x="3262" y="66"/>
                    <a:pt x="1766" y="398"/>
                    <a:pt x="1093" y="433"/>
                  </a:cubicBezTo>
                  <a:cubicBezTo>
                    <a:pt x="420" y="468"/>
                    <a:pt x="228" y="285"/>
                    <a:pt x="0" y="246"/>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10" name="Freeform 8"/>
            <p:cNvSpPr>
              <a:spLocks/>
            </p:cNvSpPr>
            <p:nvPr/>
          </p:nvSpPr>
          <p:spPr bwMode="white">
            <a:xfrm>
              <a:off x="1560" y="959"/>
              <a:ext cx="4200" cy="3361"/>
            </a:xfrm>
            <a:custGeom>
              <a:avLst/>
              <a:gdLst/>
              <a:ahLst/>
              <a:cxnLst>
                <a:cxn ang="0">
                  <a:pos x="0" y="3361"/>
                </a:cxn>
                <a:cxn ang="0">
                  <a:pos x="1054" y="295"/>
                </a:cxn>
                <a:cxn ang="0">
                  <a:pos x="4200" y="1588"/>
                </a:cxn>
                <a:cxn ang="0">
                  <a:pos x="4200" y="2028"/>
                </a:cxn>
                <a:cxn ang="0">
                  <a:pos x="1200" y="442"/>
                </a:cxn>
                <a:cxn ang="0">
                  <a:pos x="347" y="3361"/>
                </a:cxn>
                <a:cxn ang="0">
                  <a:pos x="0" y="3361"/>
                </a:cxn>
              </a:cxnLst>
              <a:rect l="0" t="0" r="r" b="b"/>
              <a:pathLst>
                <a:path w="4200" h="3361">
                  <a:moveTo>
                    <a:pt x="0" y="3361"/>
                  </a:moveTo>
                  <a:cubicBezTo>
                    <a:pt x="118" y="2850"/>
                    <a:pt x="354" y="590"/>
                    <a:pt x="1054" y="295"/>
                  </a:cubicBezTo>
                  <a:cubicBezTo>
                    <a:pt x="1754" y="0"/>
                    <a:pt x="3676" y="1299"/>
                    <a:pt x="4200" y="1588"/>
                  </a:cubicBezTo>
                  <a:lnTo>
                    <a:pt x="4200" y="2028"/>
                  </a:lnTo>
                  <a:cubicBezTo>
                    <a:pt x="3700" y="1837"/>
                    <a:pt x="1842" y="220"/>
                    <a:pt x="1200" y="442"/>
                  </a:cubicBezTo>
                  <a:cubicBezTo>
                    <a:pt x="558" y="664"/>
                    <a:pt x="547" y="2875"/>
                    <a:pt x="347" y="3361"/>
                  </a:cubicBezTo>
                  <a:lnTo>
                    <a:pt x="0" y="3361"/>
                  </a:lnTo>
                  <a:close/>
                </a:path>
              </a:pathLst>
            </a:custGeom>
            <a:gradFill rotWithShape="0">
              <a:gsLst>
                <a:gs pos="0">
                  <a:schemeClr val="accent2"/>
                </a:gs>
                <a:gs pos="50000">
                  <a:schemeClr val="bg1"/>
                </a:gs>
                <a:gs pos="100000">
                  <a:schemeClr val="accent2"/>
                </a:gs>
              </a:gsLst>
              <a:lin ang="5400000" scaled="1"/>
            </a:gradFill>
            <a:ln w="9525">
              <a:noFill/>
              <a:round/>
              <a:headEnd/>
              <a:tailEnd/>
            </a:ln>
          </p:spPr>
          <p:txBody>
            <a:bodyPr wrap="none" anchor="ctr"/>
            <a:lstStyle/>
            <a:p>
              <a:pPr>
                <a:defRPr/>
              </a:pPr>
              <a:endParaRPr lang="zh-CN" altLang="en-US">
                <a:solidFill>
                  <a:srgbClr val="FFFFCC"/>
                </a:solidFill>
              </a:endParaRPr>
            </a:p>
          </p:txBody>
        </p:sp>
        <p:sp>
          <p:nvSpPr>
            <p:cNvPr id="11" name="Freeform 9"/>
            <p:cNvSpPr>
              <a:spLocks/>
            </p:cNvSpPr>
            <p:nvPr/>
          </p:nvSpPr>
          <p:spPr bwMode="invGray">
            <a:xfrm>
              <a:off x="0" y="2169"/>
              <a:ext cx="5760" cy="1925"/>
            </a:xfrm>
            <a:custGeom>
              <a:avLst/>
              <a:gdLst/>
              <a:ahLst/>
              <a:cxnLst>
                <a:cxn ang="0">
                  <a:pos x="0" y="804"/>
                </a:cxn>
                <a:cxn ang="0">
                  <a:pos x="0" y="991"/>
                </a:cxn>
                <a:cxn ang="0">
                  <a:pos x="1547" y="1818"/>
                </a:cxn>
                <a:cxn ang="0">
                  <a:pos x="3253" y="351"/>
                </a:cxn>
                <a:cxn ang="0">
                  <a:pos x="5760" y="1537"/>
                </a:cxn>
                <a:cxn ang="0">
                  <a:pos x="5760" y="1151"/>
                </a:cxn>
                <a:cxn ang="0">
                  <a:pos x="3240" y="84"/>
                </a:cxn>
                <a:cxn ang="0">
                  <a:pos x="1573" y="1671"/>
                </a:cxn>
                <a:cxn ang="0">
                  <a:pos x="0" y="804"/>
                </a:cxn>
              </a:cxnLst>
              <a:rect l="0" t="0" r="r" b="b"/>
              <a:pathLst>
                <a:path w="5760" h="1925">
                  <a:moveTo>
                    <a:pt x="0" y="804"/>
                  </a:moveTo>
                  <a:lnTo>
                    <a:pt x="0" y="991"/>
                  </a:lnTo>
                  <a:cubicBezTo>
                    <a:pt x="258" y="1160"/>
                    <a:pt x="1005" y="1925"/>
                    <a:pt x="1547" y="1818"/>
                  </a:cubicBezTo>
                  <a:cubicBezTo>
                    <a:pt x="2089" y="1711"/>
                    <a:pt x="2551" y="398"/>
                    <a:pt x="3253" y="351"/>
                  </a:cubicBezTo>
                  <a:cubicBezTo>
                    <a:pt x="3955" y="304"/>
                    <a:pt x="5342" y="1404"/>
                    <a:pt x="5760" y="1537"/>
                  </a:cubicBezTo>
                  <a:lnTo>
                    <a:pt x="5760" y="1151"/>
                  </a:lnTo>
                  <a:cubicBezTo>
                    <a:pt x="5405" y="1124"/>
                    <a:pt x="3982" y="0"/>
                    <a:pt x="3240" y="84"/>
                  </a:cubicBezTo>
                  <a:cubicBezTo>
                    <a:pt x="2542" y="171"/>
                    <a:pt x="2113" y="1551"/>
                    <a:pt x="1573" y="1671"/>
                  </a:cubicBezTo>
                  <a:cubicBezTo>
                    <a:pt x="1033" y="1791"/>
                    <a:pt x="262" y="826"/>
                    <a:pt x="0" y="804"/>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12" name="Freeform 10"/>
            <p:cNvSpPr>
              <a:spLocks/>
            </p:cNvSpPr>
            <p:nvPr/>
          </p:nvSpPr>
          <p:spPr bwMode="white">
            <a:xfrm>
              <a:off x="0" y="2238"/>
              <a:ext cx="3929" cy="2120"/>
            </a:xfrm>
            <a:custGeom>
              <a:avLst/>
              <a:gdLst/>
              <a:ahLst/>
              <a:cxnLst>
                <a:cxn ang="0">
                  <a:pos x="0" y="415"/>
                </a:cxn>
                <a:cxn ang="0">
                  <a:pos x="0" y="508"/>
                </a:cxn>
                <a:cxn ang="0">
                  <a:pos x="1933" y="229"/>
                </a:cxn>
                <a:cxn ang="0">
                  <a:pos x="3920" y="1055"/>
                </a:cxn>
                <a:cxn ang="0">
                  <a:pos x="3587" y="2082"/>
                </a:cxn>
                <a:cxn ang="0">
                  <a:pos x="3947" y="829"/>
                </a:cxn>
                <a:cxn ang="0">
                  <a:pos x="2253" y="69"/>
                </a:cxn>
                <a:cxn ang="0">
                  <a:pos x="0" y="415"/>
                </a:cxn>
              </a:cxnLst>
              <a:rect l="0" t="0" r="r" b="b"/>
              <a:pathLst>
                <a:path w="4196" h="2120">
                  <a:moveTo>
                    <a:pt x="0" y="415"/>
                  </a:moveTo>
                  <a:lnTo>
                    <a:pt x="0" y="508"/>
                  </a:lnTo>
                  <a:cubicBezTo>
                    <a:pt x="160" y="577"/>
                    <a:pt x="1280" y="138"/>
                    <a:pt x="1933" y="229"/>
                  </a:cubicBezTo>
                  <a:cubicBezTo>
                    <a:pt x="2586" y="320"/>
                    <a:pt x="3644" y="746"/>
                    <a:pt x="3920" y="1055"/>
                  </a:cubicBezTo>
                  <a:cubicBezTo>
                    <a:pt x="4196" y="1364"/>
                    <a:pt x="3583" y="2120"/>
                    <a:pt x="3587" y="2082"/>
                  </a:cubicBezTo>
                  <a:lnTo>
                    <a:pt x="3947" y="829"/>
                  </a:lnTo>
                  <a:cubicBezTo>
                    <a:pt x="3725" y="494"/>
                    <a:pt x="2911" y="138"/>
                    <a:pt x="2253" y="69"/>
                  </a:cubicBezTo>
                  <a:cubicBezTo>
                    <a:pt x="1595" y="0"/>
                    <a:pt x="469" y="343"/>
                    <a:pt x="0" y="415"/>
                  </a:cubicBezTo>
                  <a:close/>
                </a:path>
              </a:pathLst>
            </a:custGeom>
            <a:gradFill rotWithShape="0">
              <a:gsLst>
                <a:gs pos="0">
                  <a:schemeClr val="accent2"/>
                </a:gs>
                <a:gs pos="50000">
                  <a:schemeClr val="bg1"/>
                </a:gs>
                <a:gs pos="100000">
                  <a:schemeClr val="accent2"/>
                </a:gs>
              </a:gsLst>
              <a:lin ang="540000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grpSp>
      <p:sp>
        <p:nvSpPr>
          <p:cNvPr id="354315" name="Rectangle 11"/>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354316"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13" name="Rectangle 13"/>
          <p:cNvSpPr>
            <a:spLocks noGrp="1" noChangeArrowheads="1"/>
          </p:cNvSpPr>
          <p:nvPr>
            <p:ph type="dt" sz="quarter" idx="10"/>
          </p:nvPr>
        </p:nvSpPr>
        <p:spPr/>
        <p:txBody>
          <a:bodyPr/>
          <a:lstStyle>
            <a:lvl1pPr>
              <a:spcBef>
                <a:spcPct val="0"/>
              </a:spcBef>
              <a:defRPr/>
            </a:lvl1pPr>
          </a:lstStyle>
          <a:p>
            <a:pPr>
              <a:defRPr/>
            </a:pPr>
            <a:fld id="{54D0BD43-BB67-42C2-9F09-D506266B1B1C}" type="datetime1">
              <a:rPr lang="zh-CN" altLang="en-US" smtClean="0">
                <a:solidFill>
                  <a:srgbClr val="FFFFCC"/>
                </a:solidFill>
              </a:rPr>
              <a:t>2021/9/1</a:t>
            </a:fld>
            <a:endParaRPr lang="en-US" altLang="zh-CN">
              <a:solidFill>
                <a:srgbClr val="FFFFCC"/>
              </a:solidFill>
            </a:endParaRPr>
          </a:p>
        </p:txBody>
      </p:sp>
      <p:sp>
        <p:nvSpPr>
          <p:cNvPr id="14" name="Rectangle 14"/>
          <p:cNvSpPr>
            <a:spLocks noGrp="1" noChangeArrowheads="1"/>
          </p:cNvSpPr>
          <p:nvPr>
            <p:ph type="ftr" sz="quarter" idx="11"/>
          </p:nvPr>
        </p:nvSpPr>
        <p:spPr/>
        <p:txBody>
          <a:bodyPr/>
          <a:lstStyle>
            <a:lvl1pPr>
              <a:spcBef>
                <a:spcPct val="0"/>
              </a:spcBef>
              <a:defRPr/>
            </a:lvl1pPr>
          </a:lstStyle>
          <a:p>
            <a:pPr>
              <a:defRPr/>
            </a:pPr>
            <a:endParaRPr lang="en-US" altLang="zh-CN">
              <a:solidFill>
                <a:srgbClr val="FFFFCC"/>
              </a:solidFill>
            </a:endParaRPr>
          </a:p>
        </p:txBody>
      </p:sp>
      <p:sp>
        <p:nvSpPr>
          <p:cNvPr id="15" name="Rectangle 15"/>
          <p:cNvSpPr>
            <a:spLocks noGrp="1" noChangeArrowheads="1"/>
          </p:cNvSpPr>
          <p:nvPr>
            <p:ph type="sldNum" sz="quarter" idx="12"/>
          </p:nvPr>
        </p:nvSpPr>
        <p:spPr/>
        <p:txBody>
          <a:bodyPr/>
          <a:lstStyle>
            <a:lvl1pPr>
              <a:spcBef>
                <a:spcPct val="0"/>
              </a:spcBef>
              <a:defRPr/>
            </a:lvl1pPr>
          </a:lstStyle>
          <a:p>
            <a:pPr>
              <a:defRPr/>
            </a:pPr>
            <a:fld id="{31DBBFE3-7BE0-48C6-BE99-8D64521E66FC}"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1375654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fld id="{023CF192-8E67-47E0-A76E-50F2B3CF9BE6}" type="datetime1">
              <a:rPr lang="zh-CN" altLang="en-US" smtClean="0">
                <a:solidFill>
                  <a:srgbClr val="FFFFCC"/>
                </a:solidFill>
              </a:rPr>
              <a:t>2021/9/1</a:t>
            </a:fld>
            <a:endParaRPr lang="en-US" altLang="zh-CN">
              <a:solidFill>
                <a:srgbClr val="FFFFCC"/>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6" name="Rectangle 14"/>
          <p:cNvSpPr>
            <a:spLocks noGrp="1" noChangeArrowheads="1"/>
          </p:cNvSpPr>
          <p:nvPr>
            <p:ph type="sldNum" sz="quarter" idx="12"/>
          </p:nvPr>
        </p:nvSpPr>
        <p:spPr>
          <a:ln/>
        </p:spPr>
        <p:txBody>
          <a:bodyPr/>
          <a:lstStyle>
            <a:lvl1pPr>
              <a:defRPr/>
            </a:lvl1pPr>
          </a:lstStyle>
          <a:p>
            <a:pPr>
              <a:defRPr/>
            </a:pPr>
            <a:fld id="{143F0145-6664-4B53-B156-2191C774EA53}"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3157719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E66DDEFC-DB33-4F15-8963-1AD8E131A626}" type="datetime1">
              <a:rPr lang="zh-CN" altLang="en-US" smtClean="0">
                <a:solidFill>
                  <a:srgbClr val="FFFFCC"/>
                </a:solidFill>
              </a:rPr>
              <a:t>2021/9/1</a:t>
            </a:fld>
            <a:endParaRPr lang="en-US" altLang="zh-CN">
              <a:solidFill>
                <a:srgbClr val="FFFFCC"/>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6" name="Rectangle 14"/>
          <p:cNvSpPr>
            <a:spLocks noGrp="1" noChangeArrowheads="1"/>
          </p:cNvSpPr>
          <p:nvPr>
            <p:ph type="sldNum" sz="quarter" idx="12"/>
          </p:nvPr>
        </p:nvSpPr>
        <p:spPr>
          <a:ln/>
        </p:spPr>
        <p:txBody>
          <a:bodyPr/>
          <a:lstStyle>
            <a:lvl1pPr>
              <a:defRPr/>
            </a:lvl1pPr>
          </a:lstStyle>
          <a:p>
            <a:pPr>
              <a:defRPr/>
            </a:pPr>
            <a:fld id="{0D12B5C8-3DCA-4503-9F1C-19914D058B0E}"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597187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dt" sz="half" idx="10"/>
          </p:nvPr>
        </p:nvSpPr>
        <p:spPr>
          <a:ln/>
        </p:spPr>
        <p:txBody>
          <a:bodyPr/>
          <a:lstStyle>
            <a:lvl1pPr>
              <a:defRPr/>
            </a:lvl1pPr>
          </a:lstStyle>
          <a:p>
            <a:pPr>
              <a:defRPr/>
            </a:pPr>
            <a:fld id="{2373FFF3-2BC8-4C03-9521-FF0038E2D1F7}" type="datetime1">
              <a:rPr lang="zh-CN" altLang="en-US" smtClean="0">
                <a:solidFill>
                  <a:srgbClr val="FFFFCC"/>
                </a:solidFill>
              </a:rPr>
              <a:t>2021/9/1</a:t>
            </a:fld>
            <a:endParaRPr lang="en-US" altLang="zh-CN">
              <a:solidFill>
                <a:srgbClr val="FFFFCC"/>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7" name="Rectangle 14"/>
          <p:cNvSpPr>
            <a:spLocks noGrp="1" noChangeArrowheads="1"/>
          </p:cNvSpPr>
          <p:nvPr>
            <p:ph type="sldNum" sz="quarter" idx="12"/>
          </p:nvPr>
        </p:nvSpPr>
        <p:spPr>
          <a:ln/>
        </p:spPr>
        <p:txBody>
          <a:bodyPr/>
          <a:lstStyle>
            <a:lvl1pPr>
              <a:defRPr/>
            </a:lvl1pPr>
          </a:lstStyle>
          <a:p>
            <a:pPr>
              <a:defRPr/>
            </a:pPr>
            <a:fld id="{0EFD6242-B7E2-4CA1-82E6-2DE97B981061}"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236220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2"/>
          <p:cNvSpPr>
            <a:spLocks noGrp="1" noChangeArrowheads="1"/>
          </p:cNvSpPr>
          <p:nvPr>
            <p:ph type="dt" sz="half" idx="10"/>
          </p:nvPr>
        </p:nvSpPr>
        <p:spPr>
          <a:ln/>
        </p:spPr>
        <p:txBody>
          <a:bodyPr/>
          <a:lstStyle>
            <a:lvl1pPr>
              <a:defRPr/>
            </a:lvl1pPr>
          </a:lstStyle>
          <a:p>
            <a:pPr>
              <a:defRPr/>
            </a:pPr>
            <a:fld id="{F3FE1ED1-AF53-425C-99ED-4D4F073B05AD}" type="datetime1">
              <a:rPr lang="zh-CN" altLang="en-US" smtClean="0">
                <a:solidFill>
                  <a:srgbClr val="FFFFCC"/>
                </a:solidFill>
              </a:rPr>
              <a:t>2021/9/1</a:t>
            </a:fld>
            <a:endParaRPr lang="en-US" altLang="zh-CN">
              <a:solidFill>
                <a:srgbClr val="FFFFCC"/>
              </a:solidFill>
            </a:endParaRPr>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9" name="Rectangle 14"/>
          <p:cNvSpPr>
            <a:spLocks noGrp="1" noChangeArrowheads="1"/>
          </p:cNvSpPr>
          <p:nvPr>
            <p:ph type="sldNum" sz="quarter" idx="12"/>
          </p:nvPr>
        </p:nvSpPr>
        <p:spPr>
          <a:ln/>
        </p:spPr>
        <p:txBody>
          <a:bodyPr/>
          <a:lstStyle>
            <a:lvl1pPr>
              <a:defRPr/>
            </a:lvl1pPr>
          </a:lstStyle>
          <a:p>
            <a:pPr>
              <a:defRPr/>
            </a:pPr>
            <a:fld id="{C4B7BDB5-DC5D-44E7-A22E-F0B2EAE87052}"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3770902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2"/>
          <p:cNvSpPr>
            <a:spLocks noGrp="1" noChangeArrowheads="1"/>
          </p:cNvSpPr>
          <p:nvPr>
            <p:ph type="dt" sz="half" idx="10"/>
          </p:nvPr>
        </p:nvSpPr>
        <p:spPr>
          <a:ln/>
        </p:spPr>
        <p:txBody>
          <a:bodyPr/>
          <a:lstStyle>
            <a:lvl1pPr>
              <a:defRPr/>
            </a:lvl1pPr>
          </a:lstStyle>
          <a:p>
            <a:pPr>
              <a:defRPr/>
            </a:pPr>
            <a:fld id="{D399D77D-FE74-4B43-94FC-97301841EC30}" type="datetime1">
              <a:rPr lang="zh-CN" altLang="en-US" smtClean="0">
                <a:solidFill>
                  <a:srgbClr val="FFFFCC"/>
                </a:solidFill>
              </a:rPr>
              <a:t>2021/9/1</a:t>
            </a:fld>
            <a:endParaRPr lang="en-US" altLang="zh-CN">
              <a:solidFill>
                <a:srgbClr val="FFFFCC"/>
              </a:solidFill>
            </a:endParaRPr>
          </a:p>
        </p:txBody>
      </p:sp>
      <p:sp>
        <p:nvSpPr>
          <p:cNvPr id="4"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5" name="Rectangle 14"/>
          <p:cNvSpPr>
            <a:spLocks noGrp="1" noChangeArrowheads="1"/>
          </p:cNvSpPr>
          <p:nvPr>
            <p:ph type="sldNum" sz="quarter" idx="12"/>
          </p:nvPr>
        </p:nvSpPr>
        <p:spPr>
          <a:ln/>
        </p:spPr>
        <p:txBody>
          <a:bodyPr/>
          <a:lstStyle>
            <a:lvl1pPr>
              <a:defRPr/>
            </a:lvl1pPr>
          </a:lstStyle>
          <a:p>
            <a:pPr>
              <a:defRPr/>
            </a:pPr>
            <a:fld id="{0B236341-27B2-4907-A827-C7E122917599}"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386044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p:txBody>
          <a:bodyPr/>
          <a:lstStyle>
            <a:lvl1pPr>
              <a:defRPr/>
            </a:lvl1pPr>
          </a:lstStyle>
          <a:p>
            <a:pPr>
              <a:defRPr/>
            </a:pPr>
            <a:fld id="{F77ED0A1-F751-4A94-8409-CB2B6A1F8E9D}" type="datetime1">
              <a:rPr lang="zh-CN" altLang="en-US" smtClean="0"/>
              <a:t>2021/9/1</a:t>
            </a:fld>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9F9FF357-7469-45E9-ACE7-8FD98DC9E044}" type="slidenum">
              <a:rPr lang="en-US" altLang="zh-CN"/>
              <a:pPr>
                <a:defRPr/>
              </a:pPr>
              <a:t>‹#›</a:t>
            </a:fld>
            <a:r>
              <a:rPr lang="en-US" altLang="zh-CN" dirty="0"/>
              <a:t>/48</a:t>
            </a:r>
          </a:p>
        </p:txBody>
      </p:sp>
    </p:spTree>
    <p:extLst>
      <p:ext uri="{BB962C8B-B14F-4D97-AF65-F5344CB8AC3E}">
        <p14:creationId xmlns:p14="http://schemas.microsoft.com/office/powerpoint/2010/main" val="2625498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8AC510B9-F683-43EF-8E79-C6FD133C8759}" type="datetime1">
              <a:rPr lang="zh-CN" altLang="en-US" smtClean="0">
                <a:solidFill>
                  <a:srgbClr val="FFFFCC"/>
                </a:solidFill>
              </a:rPr>
              <a:t>2021/9/1</a:t>
            </a:fld>
            <a:endParaRPr lang="en-US" altLang="zh-CN">
              <a:solidFill>
                <a:srgbClr val="FFFFCC"/>
              </a:solidFill>
            </a:endParaRPr>
          </a:p>
        </p:txBody>
      </p:sp>
      <p:sp>
        <p:nvSpPr>
          <p:cNvPr id="3"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4" name="Rectangle 14"/>
          <p:cNvSpPr>
            <a:spLocks noGrp="1" noChangeArrowheads="1"/>
          </p:cNvSpPr>
          <p:nvPr>
            <p:ph type="sldNum" sz="quarter" idx="12"/>
          </p:nvPr>
        </p:nvSpPr>
        <p:spPr>
          <a:ln/>
        </p:spPr>
        <p:txBody>
          <a:bodyPr/>
          <a:lstStyle>
            <a:lvl1pPr>
              <a:defRPr/>
            </a:lvl1pPr>
          </a:lstStyle>
          <a:p>
            <a:pPr>
              <a:defRPr/>
            </a:pPr>
            <a:fld id="{08FE8436-8927-45ED-B9D2-9E5356650BCD}"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3465052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ED65723A-5DC9-4654-935B-BC0C19971D94}" type="datetime1">
              <a:rPr lang="zh-CN" altLang="en-US" smtClean="0">
                <a:solidFill>
                  <a:srgbClr val="FFFFCC"/>
                </a:solidFill>
              </a:rPr>
              <a:t>2021/9/1</a:t>
            </a:fld>
            <a:endParaRPr lang="en-US" altLang="zh-CN">
              <a:solidFill>
                <a:srgbClr val="FFFFCC"/>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7" name="Rectangle 14"/>
          <p:cNvSpPr>
            <a:spLocks noGrp="1" noChangeArrowheads="1"/>
          </p:cNvSpPr>
          <p:nvPr>
            <p:ph type="sldNum" sz="quarter" idx="12"/>
          </p:nvPr>
        </p:nvSpPr>
        <p:spPr>
          <a:ln/>
        </p:spPr>
        <p:txBody>
          <a:bodyPr/>
          <a:lstStyle>
            <a:lvl1pPr>
              <a:defRPr/>
            </a:lvl1pPr>
          </a:lstStyle>
          <a:p>
            <a:pPr>
              <a:defRPr/>
            </a:pPr>
            <a:fld id="{C9A9B986-9FC5-440A-9406-0C56A846D389}"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1418857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2E94CB68-2108-465A-B984-1B82FE28CEF7}" type="datetime1">
              <a:rPr lang="zh-CN" altLang="en-US" smtClean="0">
                <a:solidFill>
                  <a:srgbClr val="FFFFCC"/>
                </a:solidFill>
              </a:rPr>
              <a:t>2021/9/1</a:t>
            </a:fld>
            <a:endParaRPr lang="en-US" altLang="zh-CN">
              <a:solidFill>
                <a:srgbClr val="FFFFCC"/>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7" name="Rectangle 14"/>
          <p:cNvSpPr>
            <a:spLocks noGrp="1" noChangeArrowheads="1"/>
          </p:cNvSpPr>
          <p:nvPr>
            <p:ph type="sldNum" sz="quarter" idx="12"/>
          </p:nvPr>
        </p:nvSpPr>
        <p:spPr>
          <a:ln/>
        </p:spPr>
        <p:txBody>
          <a:bodyPr/>
          <a:lstStyle>
            <a:lvl1pPr>
              <a:defRPr/>
            </a:lvl1pPr>
          </a:lstStyle>
          <a:p>
            <a:pPr>
              <a:defRPr/>
            </a:pPr>
            <a:fld id="{C15B29AE-E0E7-4534-A614-172C531FCB0E}"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1278606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fld id="{B9C48C1B-7BCF-4BD5-A02C-9222E85BE1B1}" type="datetime1">
              <a:rPr lang="zh-CN" altLang="en-US" smtClean="0">
                <a:solidFill>
                  <a:srgbClr val="FFFFCC"/>
                </a:solidFill>
              </a:rPr>
              <a:t>2021/9/1</a:t>
            </a:fld>
            <a:endParaRPr lang="en-US" altLang="zh-CN">
              <a:solidFill>
                <a:srgbClr val="FFFFCC"/>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6" name="Rectangle 14"/>
          <p:cNvSpPr>
            <a:spLocks noGrp="1" noChangeArrowheads="1"/>
          </p:cNvSpPr>
          <p:nvPr>
            <p:ph type="sldNum" sz="quarter" idx="12"/>
          </p:nvPr>
        </p:nvSpPr>
        <p:spPr>
          <a:ln/>
        </p:spPr>
        <p:txBody>
          <a:bodyPr/>
          <a:lstStyle>
            <a:lvl1pPr>
              <a:defRPr/>
            </a:lvl1pPr>
          </a:lstStyle>
          <a:p>
            <a:pPr>
              <a:defRPr/>
            </a:pPr>
            <a:fld id="{540A39E1-AD48-4748-BB24-86AEB69EDC8E}"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252018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fld id="{2DE8F741-0FE3-4485-8EC7-1D011AA51001}" type="datetime1">
              <a:rPr lang="zh-CN" altLang="en-US" smtClean="0">
                <a:solidFill>
                  <a:srgbClr val="FFFFCC"/>
                </a:solidFill>
              </a:rPr>
              <a:t>2021/9/1</a:t>
            </a:fld>
            <a:endParaRPr lang="en-US" altLang="zh-CN">
              <a:solidFill>
                <a:srgbClr val="FFFFCC"/>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solidFill>
                <a:srgbClr val="FFFFCC"/>
              </a:solidFill>
            </a:endParaRPr>
          </a:p>
        </p:txBody>
      </p:sp>
      <p:sp>
        <p:nvSpPr>
          <p:cNvPr id="6" name="Rectangle 14"/>
          <p:cNvSpPr>
            <a:spLocks noGrp="1" noChangeArrowheads="1"/>
          </p:cNvSpPr>
          <p:nvPr>
            <p:ph type="sldNum" sz="quarter" idx="12"/>
          </p:nvPr>
        </p:nvSpPr>
        <p:spPr>
          <a:ln/>
        </p:spPr>
        <p:txBody>
          <a:bodyPr/>
          <a:lstStyle>
            <a:lvl1pPr>
              <a:defRPr/>
            </a:lvl1pPr>
          </a:lstStyle>
          <a:p>
            <a:pPr>
              <a:defRPr/>
            </a:pPr>
            <a:fld id="{240EE665-FE20-46F7-9458-F0275CE88610}" type="slidenum">
              <a:rPr lang="en-US" altLang="zh-CN">
                <a:solidFill>
                  <a:srgbClr val="FFFFCC"/>
                </a:solidFill>
              </a:rPr>
              <a:pPr>
                <a:defRPr/>
              </a:pPr>
              <a:t>‹#›</a:t>
            </a:fld>
            <a:endParaRPr lang="en-US" altLang="zh-CN">
              <a:solidFill>
                <a:srgbClr val="FFFFCC"/>
              </a:solidFill>
            </a:endParaRPr>
          </a:p>
        </p:txBody>
      </p:sp>
    </p:spTree>
    <p:extLst>
      <p:ext uri="{BB962C8B-B14F-4D97-AF65-F5344CB8AC3E}">
        <p14:creationId xmlns:p14="http://schemas.microsoft.com/office/powerpoint/2010/main" val="1101502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50"/>
          <p:cNvSpPr>
            <a:spLocks noGrp="1" noChangeArrowheads="1"/>
          </p:cNvSpPr>
          <p:nvPr>
            <p:ph type="dt" sz="half" idx="10"/>
          </p:nvPr>
        </p:nvSpPr>
        <p:spPr/>
        <p:txBody>
          <a:bodyPr/>
          <a:lstStyle>
            <a:lvl1pPr>
              <a:defRPr/>
            </a:lvl1pPr>
          </a:lstStyle>
          <a:p>
            <a:pPr>
              <a:defRPr/>
            </a:pPr>
            <a:fld id="{BDF50D72-DBAA-4364-B7E9-DE4A6C43AE85}" type="datetime1">
              <a:rPr lang="zh-CN" altLang="en-US" smtClean="0"/>
              <a:t>2021/9/1</a:t>
            </a:fld>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24823D80-BCAF-4E4E-ABEC-3443D9446398}" type="slidenum">
              <a:rPr lang="en-US" altLang="zh-CN"/>
              <a:pPr>
                <a:defRPr/>
              </a:pPr>
              <a:t>‹#›</a:t>
            </a:fld>
            <a:endParaRPr lang="en-US" altLang="zh-CN"/>
          </a:p>
        </p:txBody>
      </p:sp>
    </p:spTree>
    <p:extLst>
      <p:ext uri="{BB962C8B-B14F-4D97-AF65-F5344CB8AC3E}">
        <p14:creationId xmlns:p14="http://schemas.microsoft.com/office/powerpoint/2010/main" val="185821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0"/>
          <p:cNvSpPr>
            <a:spLocks noGrp="1" noChangeArrowheads="1"/>
          </p:cNvSpPr>
          <p:nvPr>
            <p:ph type="dt" sz="half" idx="10"/>
          </p:nvPr>
        </p:nvSpPr>
        <p:spPr/>
        <p:txBody>
          <a:bodyPr/>
          <a:lstStyle>
            <a:lvl1pPr>
              <a:defRPr/>
            </a:lvl1pPr>
          </a:lstStyle>
          <a:p>
            <a:pPr>
              <a:defRPr/>
            </a:pPr>
            <a:fld id="{7725AF4F-88A7-477D-98AA-24606B0669A3}" type="datetime1">
              <a:rPr lang="zh-CN" altLang="en-US" smtClean="0"/>
              <a:t>2021/9/1</a:t>
            </a:fld>
            <a:endParaRPr lang="en-US" altLang="zh-CN"/>
          </a:p>
        </p:txBody>
      </p:sp>
      <p:sp>
        <p:nvSpPr>
          <p:cNvPr id="6" name="Rectangle 251"/>
          <p:cNvSpPr>
            <a:spLocks noGrp="1" noChangeArrowheads="1"/>
          </p:cNvSpPr>
          <p:nvPr>
            <p:ph type="ftr" sz="quarter" idx="11"/>
          </p:nvPr>
        </p:nvSpPr>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p:txBody>
          <a:bodyPr/>
          <a:lstStyle>
            <a:lvl1pPr>
              <a:defRPr/>
            </a:lvl1pPr>
          </a:lstStyle>
          <a:p>
            <a:pPr>
              <a:defRPr/>
            </a:pPr>
            <a:fld id="{4397628D-84AF-48B3-ABC1-C0FFD64F4E13}" type="slidenum">
              <a:rPr lang="en-US" altLang="zh-CN"/>
              <a:pPr>
                <a:defRPr/>
              </a:pPr>
              <a:t>‹#›</a:t>
            </a:fld>
            <a:endParaRPr lang="en-US" altLang="zh-CN"/>
          </a:p>
        </p:txBody>
      </p:sp>
    </p:spTree>
    <p:extLst>
      <p:ext uri="{BB962C8B-B14F-4D97-AF65-F5344CB8AC3E}">
        <p14:creationId xmlns:p14="http://schemas.microsoft.com/office/powerpoint/2010/main" val="169783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50"/>
          <p:cNvSpPr>
            <a:spLocks noGrp="1" noChangeArrowheads="1"/>
          </p:cNvSpPr>
          <p:nvPr>
            <p:ph type="dt" sz="half" idx="10"/>
          </p:nvPr>
        </p:nvSpPr>
        <p:spPr>
          <a:ln/>
        </p:spPr>
        <p:txBody>
          <a:bodyPr/>
          <a:lstStyle>
            <a:lvl1pPr>
              <a:defRPr/>
            </a:lvl1pPr>
          </a:lstStyle>
          <a:p>
            <a:pPr>
              <a:defRPr/>
            </a:pPr>
            <a:fld id="{B86607B7-2B06-4594-B6CF-24B4F7E3F872}" type="datetime1">
              <a:rPr lang="zh-CN" altLang="en-US" smtClean="0"/>
              <a:t>2021/9/1</a:t>
            </a:fld>
            <a:endParaRPr lang="en-US" altLang="zh-CN" dirty="0"/>
          </a:p>
        </p:txBody>
      </p:sp>
      <p:sp>
        <p:nvSpPr>
          <p:cNvPr id="8"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52"/>
          <p:cNvSpPr>
            <a:spLocks noGrp="1" noChangeArrowheads="1"/>
          </p:cNvSpPr>
          <p:nvPr>
            <p:ph type="sldNum" sz="quarter" idx="12"/>
          </p:nvPr>
        </p:nvSpPr>
        <p:spPr>
          <a:ln/>
        </p:spPr>
        <p:txBody>
          <a:bodyPr/>
          <a:lstStyle>
            <a:lvl1pPr>
              <a:defRPr/>
            </a:lvl1pPr>
          </a:lstStyle>
          <a:p>
            <a:pPr>
              <a:defRPr/>
            </a:pPr>
            <a:r>
              <a:rPr lang="en-US" altLang="zh-CN"/>
              <a:t>/48</a:t>
            </a:r>
          </a:p>
        </p:txBody>
      </p:sp>
    </p:spTree>
    <p:extLst>
      <p:ext uri="{BB962C8B-B14F-4D97-AF65-F5344CB8AC3E}">
        <p14:creationId xmlns:p14="http://schemas.microsoft.com/office/powerpoint/2010/main" val="373754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50"/>
          <p:cNvSpPr>
            <a:spLocks noGrp="1" noChangeArrowheads="1"/>
          </p:cNvSpPr>
          <p:nvPr>
            <p:ph type="dt" sz="half" idx="10"/>
          </p:nvPr>
        </p:nvSpPr>
        <p:spPr/>
        <p:txBody>
          <a:bodyPr/>
          <a:lstStyle>
            <a:lvl1pPr>
              <a:defRPr/>
            </a:lvl1pPr>
          </a:lstStyle>
          <a:p>
            <a:pPr>
              <a:defRPr/>
            </a:pPr>
            <a:fld id="{71FF77A1-42FE-4B30-AC30-1F6E37E6D887}" type="datetime1">
              <a:rPr lang="zh-CN" altLang="en-US" smtClean="0"/>
              <a:t>2021/9/1</a:t>
            </a:fld>
            <a:endParaRPr lang="en-US" altLang="zh-CN"/>
          </a:p>
        </p:txBody>
      </p:sp>
      <p:sp>
        <p:nvSpPr>
          <p:cNvPr id="4" name="Rectangle 251"/>
          <p:cNvSpPr>
            <a:spLocks noGrp="1" noChangeArrowheads="1"/>
          </p:cNvSpPr>
          <p:nvPr>
            <p:ph type="ftr" sz="quarter" idx="11"/>
          </p:nvPr>
        </p:nvSpPr>
        <p:spPr/>
        <p:txBody>
          <a:bodyPr/>
          <a:lstStyle>
            <a:lvl1pPr>
              <a:defRPr/>
            </a:lvl1pPr>
          </a:lstStyle>
          <a:p>
            <a:pPr>
              <a:defRPr/>
            </a:pPr>
            <a:endParaRPr lang="en-US" altLang="zh-CN"/>
          </a:p>
        </p:txBody>
      </p:sp>
      <p:sp>
        <p:nvSpPr>
          <p:cNvPr id="5" name="Rectangle 252"/>
          <p:cNvSpPr>
            <a:spLocks noGrp="1" noChangeArrowheads="1"/>
          </p:cNvSpPr>
          <p:nvPr>
            <p:ph type="sldNum" sz="quarter" idx="12"/>
          </p:nvPr>
        </p:nvSpPr>
        <p:spPr/>
        <p:txBody>
          <a:bodyPr/>
          <a:lstStyle>
            <a:lvl1pPr>
              <a:defRPr/>
            </a:lvl1pPr>
          </a:lstStyle>
          <a:p>
            <a:pPr>
              <a:defRPr/>
            </a:pPr>
            <a:fld id="{A731976F-AB94-46C8-AE66-524B26B09779}" type="slidenum">
              <a:rPr lang="en-US" altLang="zh-CN"/>
              <a:pPr>
                <a:defRPr/>
              </a:pPr>
              <a:t>‹#›</a:t>
            </a:fld>
            <a:endParaRPr lang="en-US" altLang="zh-CN"/>
          </a:p>
        </p:txBody>
      </p:sp>
    </p:spTree>
    <p:extLst>
      <p:ext uri="{BB962C8B-B14F-4D97-AF65-F5344CB8AC3E}">
        <p14:creationId xmlns:p14="http://schemas.microsoft.com/office/powerpoint/2010/main" val="306788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50"/>
          <p:cNvSpPr>
            <a:spLocks noGrp="1" noChangeArrowheads="1"/>
          </p:cNvSpPr>
          <p:nvPr>
            <p:ph type="dt" sz="half" idx="10"/>
          </p:nvPr>
        </p:nvSpPr>
        <p:spPr/>
        <p:txBody>
          <a:bodyPr/>
          <a:lstStyle>
            <a:lvl1pPr>
              <a:defRPr/>
            </a:lvl1pPr>
          </a:lstStyle>
          <a:p>
            <a:pPr>
              <a:defRPr/>
            </a:pPr>
            <a:fld id="{2DA72167-6E97-4467-A349-F7C6A673BA49}" type="datetime1">
              <a:rPr lang="zh-CN" altLang="en-US" smtClean="0"/>
              <a:t>2021/9/1</a:t>
            </a:fld>
            <a:endParaRPr lang="en-US" altLang="zh-CN"/>
          </a:p>
        </p:txBody>
      </p:sp>
      <p:sp>
        <p:nvSpPr>
          <p:cNvPr id="3" name="Rectangle 251"/>
          <p:cNvSpPr>
            <a:spLocks noGrp="1" noChangeArrowheads="1"/>
          </p:cNvSpPr>
          <p:nvPr>
            <p:ph type="ftr" sz="quarter" idx="11"/>
          </p:nvPr>
        </p:nvSpPr>
        <p:spPr/>
        <p:txBody>
          <a:bodyPr/>
          <a:lstStyle>
            <a:lvl1pPr>
              <a:defRPr/>
            </a:lvl1pPr>
          </a:lstStyle>
          <a:p>
            <a:pPr>
              <a:defRPr/>
            </a:pPr>
            <a:endParaRPr lang="en-US" altLang="zh-CN"/>
          </a:p>
        </p:txBody>
      </p:sp>
      <p:sp>
        <p:nvSpPr>
          <p:cNvPr id="4" name="Rectangle 252"/>
          <p:cNvSpPr>
            <a:spLocks noGrp="1" noChangeArrowheads="1"/>
          </p:cNvSpPr>
          <p:nvPr>
            <p:ph type="sldNum" sz="quarter" idx="12"/>
          </p:nvPr>
        </p:nvSpPr>
        <p:spPr/>
        <p:txBody>
          <a:bodyPr/>
          <a:lstStyle>
            <a:lvl1pPr>
              <a:defRPr/>
            </a:lvl1pPr>
          </a:lstStyle>
          <a:p>
            <a:pPr>
              <a:defRPr/>
            </a:pPr>
            <a:fld id="{D328965D-6E19-441C-B5C2-14C15F590742}" type="slidenum">
              <a:rPr lang="en-US" altLang="zh-CN"/>
              <a:pPr>
                <a:defRPr/>
              </a:pPr>
              <a:t>‹#›</a:t>
            </a:fld>
            <a:endParaRPr lang="en-US" altLang="zh-CN"/>
          </a:p>
        </p:txBody>
      </p:sp>
    </p:spTree>
    <p:extLst>
      <p:ext uri="{BB962C8B-B14F-4D97-AF65-F5344CB8AC3E}">
        <p14:creationId xmlns:p14="http://schemas.microsoft.com/office/powerpoint/2010/main" val="3224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50"/>
          <p:cNvSpPr>
            <a:spLocks noGrp="1" noChangeArrowheads="1"/>
          </p:cNvSpPr>
          <p:nvPr>
            <p:ph type="dt" sz="half" idx="10"/>
          </p:nvPr>
        </p:nvSpPr>
        <p:spPr/>
        <p:txBody>
          <a:bodyPr/>
          <a:lstStyle>
            <a:lvl1pPr>
              <a:defRPr/>
            </a:lvl1pPr>
          </a:lstStyle>
          <a:p>
            <a:pPr>
              <a:defRPr/>
            </a:pPr>
            <a:fld id="{608DC9B5-FB28-455A-8B47-0C5D2492739D}" type="datetime1">
              <a:rPr lang="zh-CN" altLang="en-US" smtClean="0"/>
              <a:t>2021/9/1</a:t>
            </a:fld>
            <a:endParaRPr lang="en-US" altLang="zh-CN"/>
          </a:p>
        </p:txBody>
      </p:sp>
      <p:sp>
        <p:nvSpPr>
          <p:cNvPr id="6" name="Rectangle 251"/>
          <p:cNvSpPr>
            <a:spLocks noGrp="1" noChangeArrowheads="1"/>
          </p:cNvSpPr>
          <p:nvPr>
            <p:ph type="ftr" sz="quarter" idx="11"/>
          </p:nvPr>
        </p:nvSpPr>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p:txBody>
          <a:bodyPr/>
          <a:lstStyle>
            <a:lvl1pPr>
              <a:defRPr/>
            </a:lvl1pPr>
          </a:lstStyle>
          <a:p>
            <a:pPr>
              <a:defRPr/>
            </a:pPr>
            <a:fld id="{6F6D410F-7C02-48C4-A50C-E3662DC48690}" type="slidenum">
              <a:rPr lang="en-US" altLang="zh-CN"/>
              <a:pPr>
                <a:defRPr/>
              </a:pPr>
              <a:t>‹#›</a:t>
            </a:fld>
            <a:endParaRPr lang="en-US" altLang="zh-CN"/>
          </a:p>
        </p:txBody>
      </p:sp>
    </p:spTree>
    <p:extLst>
      <p:ext uri="{BB962C8B-B14F-4D97-AF65-F5344CB8AC3E}">
        <p14:creationId xmlns:p14="http://schemas.microsoft.com/office/powerpoint/2010/main" val="3654271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50"/>
          <p:cNvSpPr>
            <a:spLocks noGrp="1" noChangeArrowheads="1"/>
          </p:cNvSpPr>
          <p:nvPr>
            <p:ph type="dt" sz="half" idx="10"/>
          </p:nvPr>
        </p:nvSpPr>
        <p:spPr/>
        <p:txBody>
          <a:bodyPr/>
          <a:lstStyle>
            <a:lvl1pPr>
              <a:defRPr/>
            </a:lvl1pPr>
          </a:lstStyle>
          <a:p>
            <a:pPr>
              <a:defRPr/>
            </a:pPr>
            <a:fld id="{53E64D8D-0ECA-413E-9BBF-91F56C8A1FC0}" type="datetime1">
              <a:rPr lang="zh-CN" altLang="en-US" smtClean="0"/>
              <a:t>2021/9/1</a:t>
            </a:fld>
            <a:endParaRPr lang="en-US" altLang="zh-CN"/>
          </a:p>
        </p:txBody>
      </p:sp>
      <p:sp>
        <p:nvSpPr>
          <p:cNvPr id="6" name="Rectangle 251"/>
          <p:cNvSpPr>
            <a:spLocks noGrp="1" noChangeArrowheads="1"/>
          </p:cNvSpPr>
          <p:nvPr>
            <p:ph type="ftr" sz="quarter" idx="11"/>
          </p:nvPr>
        </p:nvSpPr>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p:txBody>
          <a:bodyPr/>
          <a:lstStyle>
            <a:lvl1pPr>
              <a:defRPr/>
            </a:lvl1pPr>
          </a:lstStyle>
          <a:p>
            <a:pPr>
              <a:defRPr/>
            </a:pPr>
            <a:fld id="{4C78439F-FF0D-4D39-8405-EE5A808D0C78}" type="slidenum">
              <a:rPr lang="en-US" altLang="zh-CN"/>
              <a:pPr>
                <a:defRPr/>
              </a:pPr>
              <a:t>‹#›</a:t>
            </a:fld>
            <a:endParaRPr lang="en-US" altLang="zh-CN"/>
          </a:p>
        </p:txBody>
      </p:sp>
    </p:spTree>
    <p:extLst>
      <p:ext uri="{BB962C8B-B14F-4D97-AF65-F5344CB8AC3E}">
        <p14:creationId xmlns:p14="http://schemas.microsoft.com/office/powerpoint/2010/main" val="235965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0"/>
          </a:schemeClr>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566738" y="0"/>
            <a:ext cx="7891462" cy="6821488"/>
            <a:chOff x="349" y="23"/>
            <a:chExt cx="4971" cy="4297"/>
          </a:xfrm>
        </p:grpSpPr>
        <p:sp>
          <p:nvSpPr>
            <p:cNvPr id="1132" name="Rectangle 3"/>
            <p:cNvSpPr>
              <a:spLocks noChangeArrowheads="1"/>
            </p:cNvSpPr>
            <p:nvPr/>
          </p:nvSpPr>
          <p:spPr bwMode="auto">
            <a:xfrm>
              <a:off x="384" y="23"/>
              <a:ext cx="21"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33" name="Freeform 4"/>
            <p:cNvSpPr>
              <a:spLocks noEditPoints="1"/>
            </p:cNvSpPr>
            <p:nvPr/>
          </p:nvSpPr>
          <p:spPr bwMode="auto">
            <a:xfrm>
              <a:off x="384"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4" name="Freeform 5"/>
            <p:cNvSpPr>
              <a:spLocks noEditPoints="1"/>
            </p:cNvSpPr>
            <p:nvPr/>
          </p:nvSpPr>
          <p:spPr bwMode="auto">
            <a:xfrm>
              <a:off x="384"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5" name="Freeform 6"/>
            <p:cNvSpPr>
              <a:spLocks noEditPoints="1"/>
            </p:cNvSpPr>
            <p:nvPr/>
          </p:nvSpPr>
          <p:spPr bwMode="auto">
            <a:xfrm>
              <a:off x="384"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6" name="Freeform 7"/>
            <p:cNvSpPr>
              <a:spLocks noEditPoints="1"/>
            </p:cNvSpPr>
            <p:nvPr/>
          </p:nvSpPr>
          <p:spPr bwMode="auto">
            <a:xfrm>
              <a:off x="384"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7" name="Freeform 8"/>
            <p:cNvSpPr>
              <a:spLocks noEditPoints="1"/>
            </p:cNvSpPr>
            <p:nvPr/>
          </p:nvSpPr>
          <p:spPr bwMode="auto">
            <a:xfrm>
              <a:off x="384"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8" name="Freeform 9"/>
            <p:cNvSpPr>
              <a:spLocks noEditPoints="1"/>
            </p:cNvSpPr>
            <p:nvPr/>
          </p:nvSpPr>
          <p:spPr bwMode="auto">
            <a:xfrm>
              <a:off x="384"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9" name="Freeform 10"/>
            <p:cNvSpPr>
              <a:spLocks noEditPoints="1"/>
            </p:cNvSpPr>
            <p:nvPr/>
          </p:nvSpPr>
          <p:spPr bwMode="auto">
            <a:xfrm>
              <a:off x="384"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0" name="Freeform 11"/>
            <p:cNvSpPr>
              <a:spLocks noEditPoints="1"/>
            </p:cNvSpPr>
            <p:nvPr/>
          </p:nvSpPr>
          <p:spPr bwMode="auto">
            <a:xfrm>
              <a:off x="384"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1" name="Freeform 12"/>
            <p:cNvSpPr>
              <a:spLocks noEditPoints="1"/>
            </p:cNvSpPr>
            <p:nvPr/>
          </p:nvSpPr>
          <p:spPr bwMode="auto">
            <a:xfrm>
              <a:off x="384"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2" name="Freeform 13"/>
            <p:cNvSpPr>
              <a:spLocks noEditPoints="1"/>
            </p:cNvSpPr>
            <p:nvPr/>
          </p:nvSpPr>
          <p:spPr bwMode="auto">
            <a:xfrm>
              <a:off x="384"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3" name="Rectangle 14"/>
            <p:cNvSpPr>
              <a:spLocks noChangeArrowheads="1"/>
            </p:cNvSpPr>
            <p:nvPr/>
          </p:nvSpPr>
          <p:spPr bwMode="auto">
            <a:xfrm>
              <a:off x="384" y="4269"/>
              <a:ext cx="21"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44" name="Rectangle 15"/>
            <p:cNvSpPr>
              <a:spLocks noChangeArrowheads="1"/>
            </p:cNvSpPr>
            <p:nvPr/>
          </p:nvSpPr>
          <p:spPr bwMode="auto">
            <a:xfrm>
              <a:off x="829" y="23"/>
              <a:ext cx="21"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45" name="Freeform 16"/>
            <p:cNvSpPr>
              <a:spLocks noEditPoints="1"/>
            </p:cNvSpPr>
            <p:nvPr/>
          </p:nvSpPr>
          <p:spPr bwMode="auto">
            <a:xfrm>
              <a:off x="82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6" name="Freeform 17"/>
            <p:cNvSpPr>
              <a:spLocks noEditPoints="1"/>
            </p:cNvSpPr>
            <p:nvPr/>
          </p:nvSpPr>
          <p:spPr bwMode="auto">
            <a:xfrm>
              <a:off x="82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7" name="Freeform 18"/>
            <p:cNvSpPr>
              <a:spLocks noEditPoints="1"/>
            </p:cNvSpPr>
            <p:nvPr/>
          </p:nvSpPr>
          <p:spPr bwMode="auto">
            <a:xfrm>
              <a:off x="82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8" name="Freeform 19"/>
            <p:cNvSpPr>
              <a:spLocks noEditPoints="1"/>
            </p:cNvSpPr>
            <p:nvPr/>
          </p:nvSpPr>
          <p:spPr bwMode="auto">
            <a:xfrm>
              <a:off x="82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49" name="Freeform 20"/>
            <p:cNvSpPr>
              <a:spLocks noEditPoints="1"/>
            </p:cNvSpPr>
            <p:nvPr/>
          </p:nvSpPr>
          <p:spPr bwMode="auto">
            <a:xfrm>
              <a:off x="82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0" name="Freeform 21"/>
            <p:cNvSpPr>
              <a:spLocks noEditPoints="1"/>
            </p:cNvSpPr>
            <p:nvPr/>
          </p:nvSpPr>
          <p:spPr bwMode="auto">
            <a:xfrm>
              <a:off x="82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1" name="Freeform 22"/>
            <p:cNvSpPr>
              <a:spLocks noEditPoints="1"/>
            </p:cNvSpPr>
            <p:nvPr/>
          </p:nvSpPr>
          <p:spPr bwMode="auto">
            <a:xfrm>
              <a:off x="82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2" name="Freeform 23"/>
            <p:cNvSpPr>
              <a:spLocks noEditPoints="1"/>
            </p:cNvSpPr>
            <p:nvPr/>
          </p:nvSpPr>
          <p:spPr bwMode="auto">
            <a:xfrm>
              <a:off x="82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3" name="Freeform 24"/>
            <p:cNvSpPr>
              <a:spLocks noEditPoints="1"/>
            </p:cNvSpPr>
            <p:nvPr/>
          </p:nvSpPr>
          <p:spPr bwMode="auto">
            <a:xfrm>
              <a:off x="82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4" name="Freeform 25"/>
            <p:cNvSpPr>
              <a:spLocks noEditPoints="1"/>
            </p:cNvSpPr>
            <p:nvPr/>
          </p:nvSpPr>
          <p:spPr bwMode="auto">
            <a:xfrm>
              <a:off x="82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5" name="Rectangle 26"/>
            <p:cNvSpPr>
              <a:spLocks noChangeArrowheads="1"/>
            </p:cNvSpPr>
            <p:nvPr/>
          </p:nvSpPr>
          <p:spPr bwMode="auto">
            <a:xfrm>
              <a:off x="829" y="4269"/>
              <a:ext cx="21"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56" name="Rectangle 27"/>
            <p:cNvSpPr>
              <a:spLocks noChangeArrowheads="1"/>
            </p:cNvSpPr>
            <p:nvPr/>
          </p:nvSpPr>
          <p:spPr bwMode="auto">
            <a:xfrm>
              <a:off x="1279" y="23"/>
              <a:ext cx="21"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57" name="Freeform 28"/>
            <p:cNvSpPr>
              <a:spLocks noEditPoints="1"/>
            </p:cNvSpPr>
            <p:nvPr/>
          </p:nvSpPr>
          <p:spPr bwMode="auto">
            <a:xfrm>
              <a:off x="127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8" name="Freeform 29"/>
            <p:cNvSpPr>
              <a:spLocks noEditPoints="1"/>
            </p:cNvSpPr>
            <p:nvPr/>
          </p:nvSpPr>
          <p:spPr bwMode="auto">
            <a:xfrm>
              <a:off x="127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59" name="Freeform 30"/>
            <p:cNvSpPr>
              <a:spLocks noEditPoints="1"/>
            </p:cNvSpPr>
            <p:nvPr/>
          </p:nvSpPr>
          <p:spPr bwMode="auto">
            <a:xfrm>
              <a:off x="127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0" name="Freeform 31"/>
            <p:cNvSpPr>
              <a:spLocks noEditPoints="1"/>
            </p:cNvSpPr>
            <p:nvPr/>
          </p:nvSpPr>
          <p:spPr bwMode="auto">
            <a:xfrm>
              <a:off x="127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1" name="Freeform 32"/>
            <p:cNvSpPr>
              <a:spLocks noEditPoints="1"/>
            </p:cNvSpPr>
            <p:nvPr/>
          </p:nvSpPr>
          <p:spPr bwMode="auto">
            <a:xfrm>
              <a:off x="127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2" name="Freeform 33"/>
            <p:cNvSpPr>
              <a:spLocks noEditPoints="1"/>
            </p:cNvSpPr>
            <p:nvPr/>
          </p:nvSpPr>
          <p:spPr bwMode="auto">
            <a:xfrm>
              <a:off x="127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3" name="Freeform 34"/>
            <p:cNvSpPr>
              <a:spLocks noEditPoints="1"/>
            </p:cNvSpPr>
            <p:nvPr/>
          </p:nvSpPr>
          <p:spPr bwMode="auto">
            <a:xfrm>
              <a:off x="127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4" name="Freeform 35"/>
            <p:cNvSpPr>
              <a:spLocks noEditPoints="1"/>
            </p:cNvSpPr>
            <p:nvPr/>
          </p:nvSpPr>
          <p:spPr bwMode="auto">
            <a:xfrm>
              <a:off x="127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5" name="Freeform 36"/>
            <p:cNvSpPr>
              <a:spLocks noEditPoints="1"/>
            </p:cNvSpPr>
            <p:nvPr/>
          </p:nvSpPr>
          <p:spPr bwMode="auto">
            <a:xfrm>
              <a:off x="127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6" name="Freeform 37"/>
            <p:cNvSpPr>
              <a:spLocks noEditPoints="1"/>
            </p:cNvSpPr>
            <p:nvPr/>
          </p:nvSpPr>
          <p:spPr bwMode="auto">
            <a:xfrm>
              <a:off x="127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67" name="Rectangle 38"/>
            <p:cNvSpPr>
              <a:spLocks noChangeArrowheads="1"/>
            </p:cNvSpPr>
            <p:nvPr/>
          </p:nvSpPr>
          <p:spPr bwMode="auto">
            <a:xfrm>
              <a:off x="1279" y="4269"/>
              <a:ext cx="21"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68" name="Rectangle 39"/>
            <p:cNvSpPr>
              <a:spLocks noChangeArrowheads="1"/>
            </p:cNvSpPr>
            <p:nvPr/>
          </p:nvSpPr>
          <p:spPr bwMode="auto">
            <a:xfrm>
              <a:off x="1724" y="23"/>
              <a:ext cx="21"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69" name="Freeform 40"/>
            <p:cNvSpPr>
              <a:spLocks noEditPoints="1"/>
            </p:cNvSpPr>
            <p:nvPr/>
          </p:nvSpPr>
          <p:spPr bwMode="auto">
            <a:xfrm>
              <a:off x="1724"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0" name="Freeform 41"/>
            <p:cNvSpPr>
              <a:spLocks noEditPoints="1"/>
            </p:cNvSpPr>
            <p:nvPr/>
          </p:nvSpPr>
          <p:spPr bwMode="auto">
            <a:xfrm>
              <a:off x="1724"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1" name="Freeform 42"/>
            <p:cNvSpPr>
              <a:spLocks noEditPoints="1"/>
            </p:cNvSpPr>
            <p:nvPr/>
          </p:nvSpPr>
          <p:spPr bwMode="auto">
            <a:xfrm>
              <a:off x="1724"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2" name="Freeform 43"/>
            <p:cNvSpPr>
              <a:spLocks noEditPoints="1"/>
            </p:cNvSpPr>
            <p:nvPr/>
          </p:nvSpPr>
          <p:spPr bwMode="auto">
            <a:xfrm>
              <a:off x="1724"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3" name="Freeform 44"/>
            <p:cNvSpPr>
              <a:spLocks noEditPoints="1"/>
            </p:cNvSpPr>
            <p:nvPr/>
          </p:nvSpPr>
          <p:spPr bwMode="auto">
            <a:xfrm>
              <a:off x="1724"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4" name="Freeform 45"/>
            <p:cNvSpPr>
              <a:spLocks noEditPoints="1"/>
            </p:cNvSpPr>
            <p:nvPr/>
          </p:nvSpPr>
          <p:spPr bwMode="auto">
            <a:xfrm>
              <a:off x="1724"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5" name="Freeform 46"/>
            <p:cNvSpPr>
              <a:spLocks noEditPoints="1"/>
            </p:cNvSpPr>
            <p:nvPr/>
          </p:nvSpPr>
          <p:spPr bwMode="auto">
            <a:xfrm>
              <a:off x="1724"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6" name="Freeform 47"/>
            <p:cNvSpPr>
              <a:spLocks noEditPoints="1"/>
            </p:cNvSpPr>
            <p:nvPr/>
          </p:nvSpPr>
          <p:spPr bwMode="auto">
            <a:xfrm>
              <a:off x="1724"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7" name="Freeform 48"/>
            <p:cNvSpPr>
              <a:spLocks noEditPoints="1"/>
            </p:cNvSpPr>
            <p:nvPr/>
          </p:nvSpPr>
          <p:spPr bwMode="auto">
            <a:xfrm>
              <a:off x="1724"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8" name="Freeform 49"/>
            <p:cNvSpPr>
              <a:spLocks noEditPoints="1"/>
            </p:cNvSpPr>
            <p:nvPr/>
          </p:nvSpPr>
          <p:spPr bwMode="auto">
            <a:xfrm>
              <a:off x="1724"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79" name="Rectangle 50"/>
            <p:cNvSpPr>
              <a:spLocks noChangeArrowheads="1"/>
            </p:cNvSpPr>
            <p:nvPr/>
          </p:nvSpPr>
          <p:spPr bwMode="auto">
            <a:xfrm>
              <a:off x="1724" y="4269"/>
              <a:ext cx="21"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80" name="Rectangle 51"/>
            <p:cNvSpPr>
              <a:spLocks noChangeArrowheads="1"/>
            </p:cNvSpPr>
            <p:nvPr/>
          </p:nvSpPr>
          <p:spPr bwMode="auto">
            <a:xfrm>
              <a:off x="2169" y="23"/>
              <a:ext cx="21"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81" name="Freeform 52"/>
            <p:cNvSpPr>
              <a:spLocks noEditPoints="1"/>
            </p:cNvSpPr>
            <p:nvPr/>
          </p:nvSpPr>
          <p:spPr bwMode="auto">
            <a:xfrm>
              <a:off x="2169" y="225"/>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2" name="Freeform 53"/>
            <p:cNvSpPr>
              <a:spLocks noEditPoints="1"/>
            </p:cNvSpPr>
            <p:nvPr/>
          </p:nvSpPr>
          <p:spPr bwMode="auto">
            <a:xfrm>
              <a:off x="2169" y="630"/>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3" name="Freeform 54"/>
            <p:cNvSpPr>
              <a:spLocks noEditPoints="1"/>
            </p:cNvSpPr>
            <p:nvPr/>
          </p:nvSpPr>
          <p:spPr bwMode="auto">
            <a:xfrm>
              <a:off x="2169" y="1034"/>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4" name="Freeform 55"/>
            <p:cNvSpPr>
              <a:spLocks noEditPoints="1"/>
            </p:cNvSpPr>
            <p:nvPr/>
          </p:nvSpPr>
          <p:spPr bwMode="auto">
            <a:xfrm>
              <a:off x="2169" y="1438"/>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5" name="Freeform 56"/>
            <p:cNvSpPr>
              <a:spLocks noEditPoints="1"/>
            </p:cNvSpPr>
            <p:nvPr/>
          </p:nvSpPr>
          <p:spPr bwMode="auto">
            <a:xfrm>
              <a:off x="2169" y="1843"/>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6" name="Freeform 57"/>
            <p:cNvSpPr>
              <a:spLocks noEditPoints="1"/>
            </p:cNvSpPr>
            <p:nvPr/>
          </p:nvSpPr>
          <p:spPr bwMode="auto">
            <a:xfrm>
              <a:off x="2169" y="2247"/>
              <a:ext cx="21" cy="304"/>
            </a:xfrm>
            <a:custGeom>
              <a:avLst/>
              <a:gdLst>
                <a:gd name="T0" fmla="*/ 0 w 4"/>
                <a:gd name="T1" fmla="*/ 0 h 60"/>
                <a:gd name="T2" fmla="*/ 0 w 4"/>
                <a:gd name="T3" fmla="*/ 2594 h 60"/>
                <a:gd name="T4" fmla="*/ 578 w 4"/>
                <a:gd name="T5" fmla="*/ 2594 h 60"/>
                <a:gd name="T6" fmla="*/ 578 w 4"/>
                <a:gd name="T7" fmla="*/ 0 h 60"/>
                <a:gd name="T8" fmla="*/ 0 w 4"/>
                <a:gd name="T9" fmla="*/ 0 h 60"/>
                <a:gd name="T10" fmla="*/ 0 w 4"/>
                <a:gd name="T11" fmla="*/ 5214 h 60"/>
                <a:gd name="T12" fmla="*/ 0 w 4"/>
                <a:gd name="T13" fmla="*/ 7803 h 60"/>
                <a:gd name="T14" fmla="*/ 578 w 4"/>
                <a:gd name="T15" fmla="*/ 7803 h 60"/>
                <a:gd name="T16" fmla="*/ 578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7" name="Freeform 58"/>
            <p:cNvSpPr>
              <a:spLocks noEditPoints="1"/>
            </p:cNvSpPr>
            <p:nvPr/>
          </p:nvSpPr>
          <p:spPr bwMode="auto">
            <a:xfrm>
              <a:off x="2169" y="2652"/>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8" name="Freeform 59"/>
            <p:cNvSpPr>
              <a:spLocks noEditPoints="1"/>
            </p:cNvSpPr>
            <p:nvPr/>
          </p:nvSpPr>
          <p:spPr bwMode="auto">
            <a:xfrm>
              <a:off x="2169" y="3056"/>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89" name="Freeform 60"/>
            <p:cNvSpPr>
              <a:spLocks noEditPoints="1"/>
            </p:cNvSpPr>
            <p:nvPr/>
          </p:nvSpPr>
          <p:spPr bwMode="auto">
            <a:xfrm>
              <a:off x="2169" y="3461"/>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0" name="Freeform 61"/>
            <p:cNvSpPr>
              <a:spLocks noEditPoints="1"/>
            </p:cNvSpPr>
            <p:nvPr/>
          </p:nvSpPr>
          <p:spPr bwMode="auto">
            <a:xfrm>
              <a:off x="2169" y="3865"/>
              <a:ext cx="21" cy="303"/>
            </a:xfrm>
            <a:custGeom>
              <a:avLst/>
              <a:gdLst>
                <a:gd name="T0" fmla="*/ 0 w 4"/>
                <a:gd name="T1" fmla="*/ 0 h 60"/>
                <a:gd name="T2" fmla="*/ 0 w 4"/>
                <a:gd name="T3" fmla="*/ 2576 h 60"/>
                <a:gd name="T4" fmla="*/ 578 w 4"/>
                <a:gd name="T5" fmla="*/ 2576 h 60"/>
                <a:gd name="T6" fmla="*/ 578 w 4"/>
                <a:gd name="T7" fmla="*/ 0 h 60"/>
                <a:gd name="T8" fmla="*/ 0 w 4"/>
                <a:gd name="T9" fmla="*/ 0 h 60"/>
                <a:gd name="T10" fmla="*/ 0 w 4"/>
                <a:gd name="T11" fmla="*/ 5151 h 60"/>
                <a:gd name="T12" fmla="*/ 0 w 4"/>
                <a:gd name="T13" fmla="*/ 7727 h 60"/>
                <a:gd name="T14" fmla="*/ 578 w 4"/>
                <a:gd name="T15" fmla="*/ 7727 h 60"/>
                <a:gd name="T16" fmla="*/ 578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1" name="Rectangle 62"/>
            <p:cNvSpPr>
              <a:spLocks noChangeArrowheads="1"/>
            </p:cNvSpPr>
            <p:nvPr/>
          </p:nvSpPr>
          <p:spPr bwMode="auto">
            <a:xfrm>
              <a:off x="2169" y="4269"/>
              <a:ext cx="21"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92" name="Rectangle 63"/>
            <p:cNvSpPr>
              <a:spLocks noChangeArrowheads="1"/>
            </p:cNvSpPr>
            <p:nvPr/>
          </p:nvSpPr>
          <p:spPr bwMode="auto">
            <a:xfrm>
              <a:off x="2620"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193" name="Freeform 64"/>
            <p:cNvSpPr>
              <a:spLocks noEditPoints="1"/>
            </p:cNvSpPr>
            <p:nvPr/>
          </p:nvSpPr>
          <p:spPr bwMode="auto">
            <a:xfrm>
              <a:off x="262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4" name="Freeform 65"/>
            <p:cNvSpPr>
              <a:spLocks noEditPoints="1"/>
            </p:cNvSpPr>
            <p:nvPr/>
          </p:nvSpPr>
          <p:spPr bwMode="auto">
            <a:xfrm>
              <a:off x="262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5" name="Freeform 66"/>
            <p:cNvSpPr>
              <a:spLocks noEditPoints="1"/>
            </p:cNvSpPr>
            <p:nvPr/>
          </p:nvSpPr>
          <p:spPr bwMode="auto">
            <a:xfrm>
              <a:off x="262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6" name="Freeform 67"/>
            <p:cNvSpPr>
              <a:spLocks noEditPoints="1"/>
            </p:cNvSpPr>
            <p:nvPr/>
          </p:nvSpPr>
          <p:spPr bwMode="auto">
            <a:xfrm>
              <a:off x="262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7" name="Freeform 68"/>
            <p:cNvSpPr>
              <a:spLocks noEditPoints="1"/>
            </p:cNvSpPr>
            <p:nvPr/>
          </p:nvSpPr>
          <p:spPr bwMode="auto">
            <a:xfrm>
              <a:off x="262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8" name="Freeform 69"/>
            <p:cNvSpPr>
              <a:spLocks noEditPoints="1"/>
            </p:cNvSpPr>
            <p:nvPr/>
          </p:nvSpPr>
          <p:spPr bwMode="auto">
            <a:xfrm>
              <a:off x="262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99" name="Freeform 70"/>
            <p:cNvSpPr>
              <a:spLocks noEditPoints="1"/>
            </p:cNvSpPr>
            <p:nvPr/>
          </p:nvSpPr>
          <p:spPr bwMode="auto">
            <a:xfrm>
              <a:off x="262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0" name="Freeform 71"/>
            <p:cNvSpPr>
              <a:spLocks noEditPoints="1"/>
            </p:cNvSpPr>
            <p:nvPr/>
          </p:nvSpPr>
          <p:spPr bwMode="auto">
            <a:xfrm>
              <a:off x="262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1" name="Freeform 72"/>
            <p:cNvSpPr>
              <a:spLocks noEditPoints="1"/>
            </p:cNvSpPr>
            <p:nvPr/>
          </p:nvSpPr>
          <p:spPr bwMode="auto">
            <a:xfrm>
              <a:off x="262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2" name="Freeform 73"/>
            <p:cNvSpPr>
              <a:spLocks noEditPoints="1"/>
            </p:cNvSpPr>
            <p:nvPr/>
          </p:nvSpPr>
          <p:spPr bwMode="auto">
            <a:xfrm>
              <a:off x="262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3" name="Rectangle 74"/>
            <p:cNvSpPr>
              <a:spLocks noChangeArrowheads="1"/>
            </p:cNvSpPr>
            <p:nvPr/>
          </p:nvSpPr>
          <p:spPr bwMode="auto">
            <a:xfrm>
              <a:off x="2620"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04" name="Rectangle 75"/>
            <p:cNvSpPr>
              <a:spLocks noChangeArrowheads="1"/>
            </p:cNvSpPr>
            <p:nvPr/>
          </p:nvSpPr>
          <p:spPr bwMode="auto">
            <a:xfrm>
              <a:off x="3065"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05" name="Freeform 76"/>
            <p:cNvSpPr>
              <a:spLocks noEditPoints="1"/>
            </p:cNvSpPr>
            <p:nvPr/>
          </p:nvSpPr>
          <p:spPr bwMode="auto">
            <a:xfrm>
              <a:off x="3065"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6" name="Freeform 77"/>
            <p:cNvSpPr>
              <a:spLocks noEditPoints="1"/>
            </p:cNvSpPr>
            <p:nvPr/>
          </p:nvSpPr>
          <p:spPr bwMode="auto">
            <a:xfrm>
              <a:off x="3065"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7" name="Freeform 78"/>
            <p:cNvSpPr>
              <a:spLocks noEditPoints="1"/>
            </p:cNvSpPr>
            <p:nvPr/>
          </p:nvSpPr>
          <p:spPr bwMode="auto">
            <a:xfrm>
              <a:off x="3065"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8" name="Freeform 79"/>
            <p:cNvSpPr>
              <a:spLocks noEditPoints="1"/>
            </p:cNvSpPr>
            <p:nvPr/>
          </p:nvSpPr>
          <p:spPr bwMode="auto">
            <a:xfrm>
              <a:off x="3065"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09" name="Freeform 80"/>
            <p:cNvSpPr>
              <a:spLocks noEditPoints="1"/>
            </p:cNvSpPr>
            <p:nvPr/>
          </p:nvSpPr>
          <p:spPr bwMode="auto">
            <a:xfrm>
              <a:off x="3065"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0" name="Freeform 81"/>
            <p:cNvSpPr>
              <a:spLocks noEditPoints="1"/>
            </p:cNvSpPr>
            <p:nvPr/>
          </p:nvSpPr>
          <p:spPr bwMode="auto">
            <a:xfrm>
              <a:off x="3065"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1" name="Freeform 82"/>
            <p:cNvSpPr>
              <a:spLocks noEditPoints="1"/>
            </p:cNvSpPr>
            <p:nvPr/>
          </p:nvSpPr>
          <p:spPr bwMode="auto">
            <a:xfrm>
              <a:off x="3065"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2" name="Freeform 83"/>
            <p:cNvSpPr>
              <a:spLocks noEditPoints="1"/>
            </p:cNvSpPr>
            <p:nvPr/>
          </p:nvSpPr>
          <p:spPr bwMode="auto">
            <a:xfrm>
              <a:off x="3065"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3" name="Freeform 84"/>
            <p:cNvSpPr>
              <a:spLocks noEditPoints="1"/>
            </p:cNvSpPr>
            <p:nvPr/>
          </p:nvSpPr>
          <p:spPr bwMode="auto">
            <a:xfrm>
              <a:off x="3065"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4" name="Freeform 85"/>
            <p:cNvSpPr>
              <a:spLocks noEditPoints="1"/>
            </p:cNvSpPr>
            <p:nvPr/>
          </p:nvSpPr>
          <p:spPr bwMode="auto">
            <a:xfrm>
              <a:off x="3065"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5" name="Rectangle 86"/>
            <p:cNvSpPr>
              <a:spLocks noChangeArrowheads="1"/>
            </p:cNvSpPr>
            <p:nvPr/>
          </p:nvSpPr>
          <p:spPr bwMode="auto">
            <a:xfrm>
              <a:off x="3065"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16" name="Rectangle 87"/>
            <p:cNvSpPr>
              <a:spLocks noChangeArrowheads="1"/>
            </p:cNvSpPr>
            <p:nvPr/>
          </p:nvSpPr>
          <p:spPr bwMode="auto">
            <a:xfrm>
              <a:off x="3510"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17" name="Freeform 88"/>
            <p:cNvSpPr>
              <a:spLocks noEditPoints="1"/>
            </p:cNvSpPr>
            <p:nvPr/>
          </p:nvSpPr>
          <p:spPr bwMode="auto">
            <a:xfrm>
              <a:off x="351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8" name="Freeform 89"/>
            <p:cNvSpPr>
              <a:spLocks noEditPoints="1"/>
            </p:cNvSpPr>
            <p:nvPr/>
          </p:nvSpPr>
          <p:spPr bwMode="auto">
            <a:xfrm>
              <a:off x="351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19" name="Freeform 90"/>
            <p:cNvSpPr>
              <a:spLocks noEditPoints="1"/>
            </p:cNvSpPr>
            <p:nvPr/>
          </p:nvSpPr>
          <p:spPr bwMode="auto">
            <a:xfrm>
              <a:off x="351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0" name="Freeform 91"/>
            <p:cNvSpPr>
              <a:spLocks noEditPoints="1"/>
            </p:cNvSpPr>
            <p:nvPr/>
          </p:nvSpPr>
          <p:spPr bwMode="auto">
            <a:xfrm>
              <a:off x="351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1" name="Freeform 92"/>
            <p:cNvSpPr>
              <a:spLocks noEditPoints="1"/>
            </p:cNvSpPr>
            <p:nvPr/>
          </p:nvSpPr>
          <p:spPr bwMode="auto">
            <a:xfrm>
              <a:off x="351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2" name="Freeform 93"/>
            <p:cNvSpPr>
              <a:spLocks noEditPoints="1"/>
            </p:cNvSpPr>
            <p:nvPr/>
          </p:nvSpPr>
          <p:spPr bwMode="auto">
            <a:xfrm>
              <a:off x="351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3" name="Freeform 94"/>
            <p:cNvSpPr>
              <a:spLocks noEditPoints="1"/>
            </p:cNvSpPr>
            <p:nvPr/>
          </p:nvSpPr>
          <p:spPr bwMode="auto">
            <a:xfrm>
              <a:off x="351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4" name="Freeform 95"/>
            <p:cNvSpPr>
              <a:spLocks noEditPoints="1"/>
            </p:cNvSpPr>
            <p:nvPr/>
          </p:nvSpPr>
          <p:spPr bwMode="auto">
            <a:xfrm>
              <a:off x="351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5" name="Freeform 96"/>
            <p:cNvSpPr>
              <a:spLocks noEditPoints="1"/>
            </p:cNvSpPr>
            <p:nvPr/>
          </p:nvSpPr>
          <p:spPr bwMode="auto">
            <a:xfrm>
              <a:off x="351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6" name="Freeform 97"/>
            <p:cNvSpPr>
              <a:spLocks noEditPoints="1"/>
            </p:cNvSpPr>
            <p:nvPr/>
          </p:nvSpPr>
          <p:spPr bwMode="auto">
            <a:xfrm>
              <a:off x="351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27" name="Rectangle 98"/>
            <p:cNvSpPr>
              <a:spLocks noChangeArrowheads="1"/>
            </p:cNvSpPr>
            <p:nvPr/>
          </p:nvSpPr>
          <p:spPr bwMode="auto">
            <a:xfrm>
              <a:off x="3510"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28" name="Rectangle 99"/>
            <p:cNvSpPr>
              <a:spLocks noChangeArrowheads="1"/>
            </p:cNvSpPr>
            <p:nvPr/>
          </p:nvSpPr>
          <p:spPr bwMode="auto">
            <a:xfrm>
              <a:off x="3960"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29" name="Freeform 100"/>
            <p:cNvSpPr>
              <a:spLocks noEditPoints="1"/>
            </p:cNvSpPr>
            <p:nvPr/>
          </p:nvSpPr>
          <p:spPr bwMode="auto">
            <a:xfrm>
              <a:off x="396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0" name="Freeform 101"/>
            <p:cNvSpPr>
              <a:spLocks noEditPoints="1"/>
            </p:cNvSpPr>
            <p:nvPr/>
          </p:nvSpPr>
          <p:spPr bwMode="auto">
            <a:xfrm>
              <a:off x="396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1" name="Freeform 102"/>
            <p:cNvSpPr>
              <a:spLocks noEditPoints="1"/>
            </p:cNvSpPr>
            <p:nvPr/>
          </p:nvSpPr>
          <p:spPr bwMode="auto">
            <a:xfrm>
              <a:off x="396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2" name="Freeform 103"/>
            <p:cNvSpPr>
              <a:spLocks noEditPoints="1"/>
            </p:cNvSpPr>
            <p:nvPr/>
          </p:nvSpPr>
          <p:spPr bwMode="auto">
            <a:xfrm>
              <a:off x="396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3" name="Freeform 104"/>
            <p:cNvSpPr>
              <a:spLocks noEditPoints="1"/>
            </p:cNvSpPr>
            <p:nvPr/>
          </p:nvSpPr>
          <p:spPr bwMode="auto">
            <a:xfrm>
              <a:off x="396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4" name="Freeform 105"/>
            <p:cNvSpPr>
              <a:spLocks noEditPoints="1"/>
            </p:cNvSpPr>
            <p:nvPr/>
          </p:nvSpPr>
          <p:spPr bwMode="auto">
            <a:xfrm>
              <a:off x="396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5" name="Freeform 106"/>
            <p:cNvSpPr>
              <a:spLocks noEditPoints="1"/>
            </p:cNvSpPr>
            <p:nvPr/>
          </p:nvSpPr>
          <p:spPr bwMode="auto">
            <a:xfrm>
              <a:off x="396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6" name="Freeform 107"/>
            <p:cNvSpPr>
              <a:spLocks noEditPoints="1"/>
            </p:cNvSpPr>
            <p:nvPr/>
          </p:nvSpPr>
          <p:spPr bwMode="auto">
            <a:xfrm>
              <a:off x="396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7" name="Freeform 108"/>
            <p:cNvSpPr>
              <a:spLocks noEditPoints="1"/>
            </p:cNvSpPr>
            <p:nvPr/>
          </p:nvSpPr>
          <p:spPr bwMode="auto">
            <a:xfrm>
              <a:off x="396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8" name="Freeform 109"/>
            <p:cNvSpPr>
              <a:spLocks noEditPoints="1"/>
            </p:cNvSpPr>
            <p:nvPr/>
          </p:nvSpPr>
          <p:spPr bwMode="auto">
            <a:xfrm>
              <a:off x="396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39" name="Rectangle 110"/>
            <p:cNvSpPr>
              <a:spLocks noChangeArrowheads="1"/>
            </p:cNvSpPr>
            <p:nvPr/>
          </p:nvSpPr>
          <p:spPr bwMode="auto">
            <a:xfrm>
              <a:off x="3960"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40" name="Rectangle 111"/>
            <p:cNvSpPr>
              <a:spLocks noChangeArrowheads="1"/>
            </p:cNvSpPr>
            <p:nvPr/>
          </p:nvSpPr>
          <p:spPr bwMode="auto">
            <a:xfrm>
              <a:off x="4405"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41" name="Freeform 112"/>
            <p:cNvSpPr>
              <a:spLocks noEditPoints="1"/>
            </p:cNvSpPr>
            <p:nvPr/>
          </p:nvSpPr>
          <p:spPr bwMode="auto">
            <a:xfrm>
              <a:off x="4405"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2" name="Freeform 113"/>
            <p:cNvSpPr>
              <a:spLocks noEditPoints="1"/>
            </p:cNvSpPr>
            <p:nvPr/>
          </p:nvSpPr>
          <p:spPr bwMode="auto">
            <a:xfrm>
              <a:off x="4405"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3" name="Freeform 114"/>
            <p:cNvSpPr>
              <a:spLocks noEditPoints="1"/>
            </p:cNvSpPr>
            <p:nvPr/>
          </p:nvSpPr>
          <p:spPr bwMode="auto">
            <a:xfrm>
              <a:off x="4405"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4" name="Freeform 115"/>
            <p:cNvSpPr>
              <a:spLocks noEditPoints="1"/>
            </p:cNvSpPr>
            <p:nvPr/>
          </p:nvSpPr>
          <p:spPr bwMode="auto">
            <a:xfrm>
              <a:off x="4405"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5" name="Freeform 116"/>
            <p:cNvSpPr>
              <a:spLocks noEditPoints="1"/>
            </p:cNvSpPr>
            <p:nvPr/>
          </p:nvSpPr>
          <p:spPr bwMode="auto">
            <a:xfrm>
              <a:off x="4405"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6" name="Freeform 117"/>
            <p:cNvSpPr>
              <a:spLocks noEditPoints="1"/>
            </p:cNvSpPr>
            <p:nvPr/>
          </p:nvSpPr>
          <p:spPr bwMode="auto">
            <a:xfrm>
              <a:off x="4405"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7" name="Freeform 118"/>
            <p:cNvSpPr>
              <a:spLocks noEditPoints="1"/>
            </p:cNvSpPr>
            <p:nvPr/>
          </p:nvSpPr>
          <p:spPr bwMode="auto">
            <a:xfrm>
              <a:off x="4405"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8" name="Freeform 119"/>
            <p:cNvSpPr>
              <a:spLocks noEditPoints="1"/>
            </p:cNvSpPr>
            <p:nvPr/>
          </p:nvSpPr>
          <p:spPr bwMode="auto">
            <a:xfrm>
              <a:off x="4405"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49" name="Freeform 120"/>
            <p:cNvSpPr>
              <a:spLocks noEditPoints="1"/>
            </p:cNvSpPr>
            <p:nvPr/>
          </p:nvSpPr>
          <p:spPr bwMode="auto">
            <a:xfrm>
              <a:off x="4405"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0" name="Freeform 121"/>
            <p:cNvSpPr>
              <a:spLocks noEditPoints="1"/>
            </p:cNvSpPr>
            <p:nvPr/>
          </p:nvSpPr>
          <p:spPr bwMode="auto">
            <a:xfrm>
              <a:off x="4405"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1" name="Rectangle 122"/>
            <p:cNvSpPr>
              <a:spLocks noChangeArrowheads="1"/>
            </p:cNvSpPr>
            <p:nvPr/>
          </p:nvSpPr>
          <p:spPr bwMode="auto">
            <a:xfrm>
              <a:off x="4405"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52" name="Rectangle 123"/>
            <p:cNvSpPr>
              <a:spLocks noChangeArrowheads="1"/>
            </p:cNvSpPr>
            <p:nvPr/>
          </p:nvSpPr>
          <p:spPr bwMode="auto">
            <a:xfrm>
              <a:off x="4850"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53" name="Freeform 124"/>
            <p:cNvSpPr>
              <a:spLocks noEditPoints="1"/>
            </p:cNvSpPr>
            <p:nvPr/>
          </p:nvSpPr>
          <p:spPr bwMode="auto">
            <a:xfrm>
              <a:off x="485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4" name="Freeform 125"/>
            <p:cNvSpPr>
              <a:spLocks noEditPoints="1"/>
            </p:cNvSpPr>
            <p:nvPr/>
          </p:nvSpPr>
          <p:spPr bwMode="auto">
            <a:xfrm>
              <a:off x="485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5" name="Freeform 126"/>
            <p:cNvSpPr>
              <a:spLocks noEditPoints="1"/>
            </p:cNvSpPr>
            <p:nvPr/>
          </p:nvSpPr>
          <p:spPr bwMode="auto">
            <a:xfrm>
              <a:off x="485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6" name="Freeform 127"/>
            <p:cNvSpPr>
              <a:spLocks noEditPoints="1"/>
            </p:cNvSpPr>
            <p:nvPr/>
          </p:nvSpPr>
          <p:spPr bwMode="auto">
            <a:xfrm>
              <a:off x="485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7" name="Freeform 128"/>
            <p:cNvSpPr>
              <a:spLocks noEditPoints="1"/>
            </p:cNvSpPr>
            <p:nvPr/>
          </p:nvSpPr>
          <p:spPr bwMode="auto">
            <a:xfrm>
              <a:off x="485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8" name="Freeform 129"/>
            <p:cNvSpPr>
              <a:spLocks noEditPoints="1"/>
            </p:cNvSpPr>
            <p:nvPr/>
          </p:nvSpPr>
          <p:spPr bwMode="auto">
            <a:xfrm>
              <a:off x="485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59" name="Freeform 130"/>
            <p:cNvSpPr>
              <a:spLocks noEditPoints="1"/>
            </p:cNvSpPr>
            <p:nvPr/>
          </p:nvSpPr>
          <p:spPr bwMode="auto">
            <a:xfrm>
              <a:off x="485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0" name="Freeform 131"/>
            <p:cNvSpPr>
              <a:spLocks noEditPoints="1"/>
            </p:cNvSpPr>
            <p:nvPr/>
          </p:nvSpPr>
          <p:spPr bwMode="auto">
            <a:xfrm>
              <a:off x="485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1" name="Freeform 132"/>
            <p:cNvSpPr>
              <a:spLocks noEditPoints="1"/>
            </p:cNvSpPr>
            <p:nvPr/>
          </p:nvSpPr>
          <p:spPr bwMode="auto">
            <a:xfrm>
              <a:off x="485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2" name="Freeform 133"/>
            <p:cNvSpPr>
              <a:spLocks noEditPoints="1"/>
            </p:cNvSpPr>
            <p:nvPr/>
          </p:nvSpPr>
          <p:spPr bwMode="auto">
            <a:xfrm>
              <a:off x="485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3" name="Rectangle 134"/>
            <p:cNvSpPr>
              <a:spLocks noChangeArrowheads="1"/>
            </p:cNvSpPr>
            <p:nvPr/>
          </p:nvSpPr>
          <p:spPr bwMode="auto">
            <a:xfrm>
              <a:off x="4850"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64" name="Rectangle 135"/>
            <p:cNvSpPr>
              <a:spLocks noChangeArrowheads="1"/>
            </p:cNvSpPr>
            <p:nvPr/>
          </p:nvSpPr>
          <p:spPr bwMode="auto">
            <a:xfrm>
              <a:off x="5300" y="23"/>
              <a:ext cx="20" cy="10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65" name="Freeform 136"/>
            <p:cNvSpPr>
              <a:spLocks noEditPoints="1"/>
            </p:cNvSpPr>
            <p:nvPr/>
          </p:nvSpPr>
          <p:spPr bwMode="auto">
            <a:xfrm>
              <a:off x="5300" y="225"/>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6" name="Freeform 137"/>
            <p:cNvSpPr>
              <a:spLocks noEditPoints="1"/>
            </p:cNvSpPr>
            <p:nvPr/>
          </p:nvSpPr>
          <p:spPr bwMode="auto">
            <a:xfrm>
              <a:off x="5300" y="630"/>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7" name="Freeform 138"/>
            <p:cNvSpPr>
              <a:spLocks noEditPoints="1"/>
            </p:cNvSpPr>
            <p:nvPr/>
          </p:nvSpPr>
          <p:spPr bwMode="auto">
            <a:xfrm>
              <a:off x="5300" y="1034"/>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8" name="Freeform 139"/>
            <p:cNvSpPr>
              <a:spLocks noEditPoints="1"/>
            </p:cNvSpPr>
            <p:nvPr/>
          </p:nvSpPr>
          <p:spPr bwMode="auto">
            <a:xfrm>
              <a:off x="5300" y="1438"/>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69" name="Freeform 140"/>
            <p:cNvSpPr>
              <a:spLocks noEditPoints="1"/>
            </p:cNvSpPr>
            <p:nvPr/>
          </p:nvSpPr>
          <p:spPr bwMode="auto">
            <a:xfrm>
              <a:off x="5300" y="1843"/>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0" name="Freeform 141"/>
            <p:cNvSpPr>
              <a:spLocks noEditPoints="1"/>
            </p:cNvSpPr>
            <p:nvPr/>
          </p:nvSpPr>
          <p:spPr bwMode="auto">
            <a:xfrm>
              <a:off x="5300" y="2247"/>
              <a:ext cx="20" cy="304"/>
            </a:xfrm>
            <a:custGeom>
              <a:avLst/>
              <a:gdLst>
                <a:gd name="T0" fmla="*/ 0 w 4"/>
                <a:gd name="T1" fmla="*/ 0 h 60"/>
                <a:gd name="T2" fmla="*/ 0 w 4"/>
                <a:gd name="T3" fmla="*/ 2594 h 60"/>
                <a:gd name="T4" fmla="*/ 500 w 4"/>
                <a:gd name="T5" fmla="*/ 2594 h 60"/>
                <a:gd name="T6" fmla="*/ 500 w 4"/>
                <a:gd name="T7" fmla="*/ 0 h 60"/>
                <a:gd name="T8" fmla="*/ 0 w 4"/>
                <a:gd name="T9" fmla="*/ 0 h 60"/>
                <a:gd name="T10" fmla="*/ 0 w 4"/>
                <a:gd name="T11" fmla="*/ 5214 h 60"/>
                <a:gd name="T12" fmla="*/ 0 w 4"/>
                <a:gd name="T13" fmla="*/ 7803 h 60"/>
                <a:gd name="T14" fmla="*/ 500 w 4"/>
                <a:gd name="T15" fmla="*/ 7803 h 60"/>
                <a:gd name="T16" fmla="*/ 500 w 4"/>
                <a:gd name="T17" fmla="*/ 5214 h 60"/>
                <a:gd name="T18" fmla="*/ 0 w 4"/>
                <a:gd name="T19" fmla="*/ 5214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1" name="Freeform 142"/>
            <p:cNvSpPr>
              <a:spLocks noEditPoints="1"/>
            </p:cNvSpPr>
            <p:nvPr/>
          </p:nvSpPr>
          <p:spPr bwMode="auto">
            <a:xfrm>
              <a:off x="5300" y="2652"/>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2" name="Freeform 143"/>
            <p:cNvSpPr>
              <a:spLocks noEditPoints="1"/>
            </p:cNvSpPr>
            <p:nvPr/>
          </p:nvSpPr>
          <p:spPr bwMode="auto">
            <a:xfrm>
              <a:off x="5300" y="3056"/>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3" name="Freeform 144"/>
            <p:cNvSpPr>
              <a:spLocks noEditPoints="1"/>
            </p:cNvSpPr>
            <p:nvPr/>
          </p:nvSpPr>
          <p:spPr bwMode="auto">
            <a:xfrm>
              <a:off x="5300" y="3461"/>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4" name="Freeform 145"/>
            <p:cNvSpPr>
              <a:spLocks noEditPoints="1"/>
            </p:cNvSpPr>
            <p:nvPr/>
          </p:nvSpPr>
          <p:spPr bwMode="auto">
            <a:xfrm>
              <a:off x="5300" y="3865"/>
              <a:ext cx="20" cy="303"/>
            </a:xfrm>
            <a:custGeom>
              <a:avLst/>
              <a:gdLst>
                <a:gd name="T0" fmla="*/ 0 w 4"/>
                <a:gd name="T1" fmla="*/ 0 h 60"/>
                <a:gd name="T2" fmla="*/ 0 w 4"/>
                <a:gd name="T3" fmla="*/ 2576 h 60"/>
                <a:gd name="T4" fmla="*/ 500 w 4"/>
                <a:gd name="T5" fmla="*/ 2576 h 60"/>
                <a:gd name="T6" fmla="*/ 500 w 4"/>
                <a:gd name="T7" fmla="*/ 0 h 60"/>
                <a:gd name="T8" fmla="*/ 0 w 4"/>
                <a:gd name="T9" fmla="*/ 0 h 60"/>
                <a:gd name="T10" fmla="*/ 0 w 4"/>
                <a:gd name="T11" fmla="*/ 5151 h 60"/>
                <a:gd name="T12" fmla="*/ 0 w 4"/>
                <a:gd name="T13" fmla="*/ 7727 h 60"/>
                <a:gd name="T14" fmla="*/ 500 w 4"/>
                <a:gd name="T15" fmla="*/ 7727 h 60"/>
                <a:gd name="T16" fmla="*/ 500 w 4"/>
                <a:gd name="T17" fmla="*/ 5151 h 60"/>
                <a:gd name="T18" fmla="*/ 0 w 4"/>
                <a:gd name="T19" fmla="*/ 515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275" name="Rectangle 146"/>
            <p:cNvSpPr>
              <a:spLocks noChangeArrowheads="1"/>
            </p:cNvSpPr>
            <p:nvPr/>
          </p:nvSpPr>
          <p:spPr bwMode="auto">
            <a:xfrm>
              <a:off x="5300" y="4269"/>
              <a:ext cx="20" cy="51"/>
            </a:xfrm>
            <a:prstGeom prst="rect">
              <a:avLst/>
            </a:prstGeom>
            <a:solidFill>
              <a:schemeClr val="bg2">
                <a:alpha val="59999"/>
              </a:schemeClr>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endParaRPr lang="zh-CN" altLang="en-US"/>
            </a:p>
          </p:txBody>
        </p:sp>
        <p:sp>
          <p:nvSpPr>
            <p:cNvPr id="1276" name="Freeform 147"/>
            <p:cNvSpPr>
              <a:spLocks/>
            </p:cNvSpPr>
            <p:nvPr/>
          </p:nvSpPr>
          <p:spPr bwMode="auto">
            <a:xfrm>
              <a:off x="349" y="3304"/>
              <a:ext cx="20" cy="10"/>
            </a:xfrm>
            <a:custGeom>
              <a:avLst/>
              <a:gdLst>
                <a:gd name="T0" fmla="*/ 0 w 4"/>
                <a:gd name="T1" fmla="*/ 125 h 2"/>
                <a:gd name="T2" fmla="*/ 0 w 4"/>
                <a:gd name="T3" fmla="*/ 1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7" name="Group 148"/>
          <p:cNvGrpSpPr>
            <a:grpSpLocks/>
          </p:cNvGrpSpPr>
          <p:nvPr/>
        </p:nvGrpSpPr>
        <p:grpSpPr bwMode="auto">
          <a:xfrm>
            <a:off x="1066800" y="3444875"/>
            <a:ext cx="533400" cy="492125"/>
            <a:chOff x="96" y="2784"/>
            <a:chExt cx="1062" cy="981"/>
          </a:xfrm>
        </p:grpSpPr>
        <p:sp>
          <p:nvSpPr>
            <p:cNvPr id="1119" name="Freeform 149"/>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0" name="Freeform 150"/>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1" name="Freeform 151"/>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2" name="Freeform 152"/>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3" name="Freeform 153"/>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4" name="Freeform 154"/>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5" name="Freeform 155"/>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6" name="Freeform 156"/>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7" name="Freeform 157"/>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8" name="Freeform 158"/>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29" name="Freeform 159"/>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0" name="Freeform 160"/>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31" name="Freeform 161"/>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8" name="Group 162"/>
          <p:cNvGrpSpPr>
            <a:grpSpLocks/>
          </p:cNvGrpSpPr>
          <p:nvPr/>
        </p:nvGrpSpPr>
        <p:grpSpPr bwMode="auto">
          <a:xfrm>
            <a:off x="1066800" y="4552950"/>
            <a:ext cx="533400" cy="492125"/>
            <a:chOff x="96" y="2784"/>
            <a:chExt cx="1062" cy="981"/>
          </a:xfrm>
        </p:grpSpPr>
        <p:sp>
          <p:nvSpPr>
            <p:cNvPr id="1106" name="Freeform 163"/>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7" name="Freeform 164"/>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8" name="Freeform 165"/>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9" name="Freeform 166"/>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0" name="Freeform 167"/>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1" name="Freeform 168"/>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2" name="Freeform 169"/>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3" name="Freeform 170"/>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4" name="Freeform 171"/>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5" name="Freeform 172"/>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6" name="Freeform 173"/>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7" name="Freeform 174"/>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18" name="Freeform 175"/>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9" name="Group 176"/>
          <p:cNvGrpSpPr>
            <a:grpSpLocks/>
          </p:cNvGrpSpPr>
          <p:nvPr/>
        </p:nvGrpSpPr>
        <p:grpSpPr bwMode="auto">
          <a:xfrm>
            <a:off x="1066800" y="5562600"/>
            <a:ext cx="533400" cy="492125"/>
            <a:chOff x="96" y="2784"/>
            <a:chExt cx="1062" cy="981"/>
          </a:xfrm>
        </p:grpSpPr>
        <p:sp>
          <p:nvSpPr>
            <p:cNvPr id="1093" name="Freeform 177"/>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4" name="Freeform 178"/>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5" name="Freeform 179"/>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6" name="Freeform 180"/>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7" name="Freeform 181"/>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8" name="Freeform 182"/>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9" name="Freeform 183"/>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0" name="Freeform 184"/>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1" name="Freeform 185"/>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2" name="Freeform 186"/>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3" name="Freeform 187"/>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4" name="Freeform 188"/>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105" name="Freeform 189"/>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0" name="Group 190"/>
          <p:cNvGrpSpPr>
            <a:grpSpLocks/>
          </p:cNvGrpSpPr>
          <p:nvPr/>
        </p:nvGrpSpPr>
        <p:grpSpPr bwMode="auto">
          <a:xfrm>
            <a:off x="381000" y="3962400"/>
            <a:ext cx="533400" cy="492125"/>
            <a:chOff x="96" y="2784"/>
            <a:chExt cx="1062" cy="981"/>
          </a:xfrm>
        </p:grpSpPr>
        <p:sp>
          <p:nvSpPr>
            <p:cNvPr id="1080" name="Freeform 191"/>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1" name="Freeform 192"/>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2" name="Freeform 193"/>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3" name="Freeform 194"/>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4" name="Freeform 195"/>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5" name="Freeform 196"/>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6" name="Freeform 197"/>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7" name="Freeform 198"/>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8" name="Freeform 199"/>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89" name="Freeform 200"/>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0" name="Freeform 201"/>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1" name="Freeform 202"/>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92" name="Freeform 203"/>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1" name="Group 204"/>
          <p:cNvGrpSpPr>
            <a:grpSpLocks/>
          </p:cNvGrpSpPr>
          <p:nvPr/>
        </p:nvGrpSpPr>
        <p:grpSpPr bwMode="auto">
          <a:xfrm>
            <a:off x="381000" y="5070475"/>
            <a:ext cx="533400" cy="492125"/>
            <a:chOff x="96" y="2784"/>
            <a:chExt cx="1062" cy="981"/>
          </a:xfrm>
        </p:grpSpPr>
        <p:sp>
          <p:nvSpPr>
            <p:cNvPr id="1067" name="Freeform 205"/>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8" name="Freeform 206"/>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9" name="Freeform 207"/>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0" name="Freeform 208"/>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1" name="Freeform 209"/>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2" name="Freeform 210"/>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3" name="Freeform 211"/>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4" name="Freeform 212"/>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5" name="Freeform 213"/>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6" name="Freeform 214"/>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7" name="Freeform 215"/>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8" name="Freeform 216"/>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79" name="Freeform 217"/>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2" name="Group 218"/>
          <p:cNvGrpSpPr>
            <a:grpSpLocks/>
          </p:cNvGrpSpPr>
          <p:nvPr/>
        </p:nvGrpSpPr>
        <p:grpSpPr bwMode="auto">
          <a:xfrm>
            <a:off x="381000" y="6121400"/>
            <a:ext cx="533400" cy="492125"/>
            <a:chOff x="96" y="2784"/>
            <a:chExt cx="1062" cy="981"/>
          </a:xfrm>
        </p:grpSpPr>
        <p:sp>
          <p:nvSpPr>
            <p:cNvPr id="1054" name="Freeform 219"/>
            <p:cNvSpPr>
              <a:spLocks/>
            </p:cNvSpPr>
            <p:nvPr userDrawn="1"/>
          </p:nvSpPr>
          <p:spPr bwMode="auto">
            <a:xfrm>
              <a:off x="121" y="2784"/>
              <a:ext cx="205" cy="82"/>
            </a:xfrm>
            <a:custGeom>
              <a:avLst/>
              <a:gdLst>
                <a:gd name="T0" fmla="*/ 3750 w 41"/>
                <a:gd name="T1" fmla="*/ 1630 h 16"/>
                <a:gd name="T2" fmla="*/ 4625 w 41"/>
                <a:gd name="T3" fmla="*/ 1338 h 16"/>
                <a:gd name="T4" fmla="*/ 4750 w 41"/>
                <a:gd name="T5" fmla="*/ 1210 h 16"/>
                <a:gd name="T6" fmla="*/ 3875 w 41"/>
                <a:gd name="T7" fmla="*/ 133 h 16"/>
                <a:gd name="T8" fmla="*/ 1000 w 41"/>
                <a:gd name="T9" fmla="*/ 1471 h 16"/>
                <a:gd name="T10" fmla="*/ 3750 w 41"/>
                <a:gd name="T11" fmla="*/ 163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5" name="Freeform 220"/>
            <p:cNvSpPr>
              <a:spLocks noEditPoints="1"/>
            </p:cNvSpPr>
            <p:nvPr userDrawn="1"/>
          </p:nvSpPr>
          <p:spPr bwMode="auto">
            <a:xfrm>
              <a:off x="96" y="2790"/>
              <a:ext cx="1062" cy="975"/>
            </a:xfrm>
            <a:custGeom>
              <a:avLst/>
              <a:gdLst>
                <a:gd name="T0" fmla="*/ 21073 w 210"/>
                <a:gd name="T1" fmla="*/ 19985 h 193"/>
                <a:gd name="T2" fmla="*/ 19667 w 210"/>
                <a:gd name="T3" fmla="*/ 16105 h 193"/>
                <a:gd name="T4" fmla="*/ 18362 w 210"/>
                <a:gd name="T5" fmla="*/ 12761 h 193"/>
                <a:gd name="T6" fmla="*/ 21331 w 210"/>
                <a:gd name="T7" fmla="*/ 11993 h 193"/>
                <a:gd name="T8" fmla="*/ 18873 w 210"/>
                <a:gd name="T9" fmla="*/ 10563 h 193"/>
                <a:gd name="T10" fmla="*/ 20304 w 210"/>
                <a:gd name="T11" fmla="*/ 10695 h 193"/>
                <a:gd name="T12" fmla="*/ 20304 w 210"/>
                <a:gd name="T13" fmla="*/ 9927 h 193"/>
                <a:gd name="T14" fmla="*/ 17467 w 210"/>
                <a:gd name="T15" fmla="*/ 10053 h 193"/>
                <a:gd name="T16" fmla="*/ 16547 w 210"/>
                <a:gd name="T17" fmla="*/ 16105 h 193"/>
                <a:gd name="T18" fmla="*/ 16036 w 210"/>
                <a:gd name="T19" fmla="*/ 10821 h 193"/>
                <a:gd name="T20" fmla="*/ 15268 w 210"/>
                <a:gd name="T21" fmla="*/ 8628 h 193"/>
                <a:gd name="T22" fmla="*/ 16036 w 210"/>
                <a:gd name="T23" fmla="*/ 6583 h 193"/>
                <a:gd name="T24" fmla="*/ 15652 w 210"/>
                <a:gd name="T25" fmla="*/ 4774 h 193"/>
                <a:gd name="T26" fmla="*/ 15394 w 210"/>
                <a:gd name="T27" fmla="*/ 3087 h 193"/>
                <a:gd name="T28" fmla="*/ 17083 w 210"/>
                <a:gd name="T29" fmla="*/ 5027 h 193"/>
                <a:gd name="T30" fmla="*/ 19283 w 210"/>
                <a:gd name="T31" fmla="*/ 2324 h 193"/>
                <a:gd name="T32" fmla="*/ 19000 w 210"/>
                <a:gd name="T33" fmla="*/ 4643 h 193"/>
                <a:gd name="T34" fmla="*/ 18489 w 210"/>
                <a:gd name="T35" fmla="*/ 6178 h 193"/>
                <a:gd name="T36" fmla="*/ 18620 w 210"/>
                <a:gd name="T37" fmla="*/ 8628 h 193"/>
                <a:gd name="T38" fmla="*/ 25726 w 210"/>
                <a:gd name="T39" fmla="*/ 3753 h 193"/>
                <a:gd name="T40" fmla="*/ 11636 w 210"/>
                <a:gd name="T41" fmla="*/ 126 h 193"/>
                <a:gd name="T42" fmla="*/ 7237 w 210"/>
                <a:gd name="T43" fmla="*/ 1020 h 193"/>
                <a:gd name="T44" fmla="*/ 10999 w 210"/>
                <a:gd name="T45" fmla="*/ 1556 h 193"/>
                <a:gd name="T46" fmla="*/ 7748 w 210"/>
                <a:gd name="T47" fmla="*/ 2834 h 193"/>
                <a:gd name="T48" fmla="*/ 7495 w 210"/>
                <a:gd name="T49" fmla="*/ 3753 h 193"/>
                <a:gd name="T50" fmla="*/ 4910 w 210"/>
                <a:gd name="T51" fmla="*/ 2192 h 193"/>
                <a:gd name="T52" fmla="*/ 1689 w 210"/>
                <a:gd name="T53" fmla="*/ 14827 h 193"/>
                <a:gd name="T54" fmla="*/ 7879 w 210"/>
                <a:gd name="T55" fmla="*/ 18833 h 193"/>
                <a:gd name="T56" fmla="*/ 5831 w 210"/>
                <a:gd name="T57" fmla="*/ 17151 h 193"/>
                <a:gd name="T58" fmla="*/ 4526 w 210"/>
                <a:gd name="T59" fmla="*/ 18707 h 193"/>
                <a:gd name="T60" fmla="*/ 4142 w 210"/>
                <a:gd name="T61" fmla="*/ 16514 h 193"/>
                <a:gd name="T62" fmla="*/ 5957 w 210"/>
                <a:gd name="T63" fmla="*/ 11074 h 193"/>
                <a:gd name="T64" fmla="*/ 8668 w 210"/>
                <a:gd name="T65" fmla="*/ 10695 h 193"/>
                <a:gd name="T66" fmla="*/ 9184 w 210"/>
                <a:gd name="T67" fmla="*/ 12251 h 193"/>
                <a:gd name="T68" fmla="*/ 7879 w 210"/>
                <a:gd name="T69" fmla="*/ 15595 h 193"/>
                <a:gd name="T70" fmla="*/ 11763 w 210"/>
                <a:gd name="T71" fmla="*/ 23198 h 193"/>
                <a:gd name="T72" fmla="*/ 24067 w 210"/>
                <a:gd name="T73" fmla="*/ 21410 h 193"/>
                <a:gd name="T74" fmla="*/ 23531 w 210"/>
                <a:gd name="T75" fmla="*/ 8497 h 193"/>
                <a:gd name="T76" fmla="*/ 21331 w 210"/>
                <a:gd name="T77" fmla="*/ 7734 h 193"/>
                <a:gd name="T78" fmla="*/ 14605 w 210"/>
                <a:gd name="T79" fmla="*/ 7861 h 193"/>
                <a:gd name="T80" fmla="*/ 13963 w 210"/>
                <a:gd name="T81" fmla="*/ 11230 h 193"/>
                <a:gd name="T82" fmla="*/ 14757 w 210"/>
                <a:gd name="T83" fmla="*/ 6456 h 193"/>
                <a:gd name="T84" fmla="*/ 11510 w 210"/>
                <a:gd name="T85" fmla="*/ 3344 h 193"/>
                <a:gd name="T86" fmla="*/ 13578 w 210"/>
                <a:gd name="T87" fmla="*/ 4516 h 193"/>
                <a:gd name="T88" fmla="*/ 7879 w 210"/>
                <a:gd name="T89" fmla="*/ 9290 h 193"/>
                <a:gd name="T90" fmla="*/ 3095 w 210"/>
                <a:gd name="T91" fmla="*/ 4774 h 193"/>
                <a:gd name="T92" fmla="*/ 8799 w 210"/>
                <a:gd name="T93" fmla="*/ 5153 h 193"/>
                <a:gd name="T94" fmla="*/ 10231 w 210"/>
                <a:gd name="T95" fmla="*/ 5153 h 193"/>
                <a:gd name="T96" fmla="*/ 13963 w 210"/>
                <a:gd name="T97" fmla="*/ 5794 h 193"/>
                <a:gd name="T98" fmla="*/ 12815 w 210"/>
                <a:gd name="T99" fmla="*/ 11993 h 193"/>
                <a:gd name="T100" fmla="*/ 12021 w 210"/>
                <a:gd name="T101" fmla="*/ 6583 h 193"/>
                <a:gd name="T102" fmla="*/ 7879 w 210"/>
                <a:gd name="T103" fmla="*/ 9290 h 193"/>
                <a:gd name="T104" fmla="*/ 10357 w 210"/>
                <a:gd name="T105" fmla="*/ 10563 h 193"/>
                <a:gd name="T106" fmla="*/ 11379 w 210"/>
                <a:gd name="T107" fmla="*/ 7477 h 193"/>
                <a:gd name="T108" fmla="*/ 13194 w 210"/>
                <a:gd name="T109" fmla="*/ 18707 h 193"/>
                <a:gd name="T110" fmla="*/ 10615 w 210"/>
                <a:gd name="T111" fmla="*/ 12377 h 193"/>
                <a:gd name="T112" fmla="*/ 15141 w 210"/>
                <a:gd name="T113" fmla="*/ 13655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6" name="Freeform 221"/>
            <p:cNvSpPr>
              <a:spLocks/>
            </p:cNvSpPr>
            <p:nvPr userDrawn="1"/>
          </p:nvSpPr>
          <p:spPr bwMode="auto">
            <a:xfrm>
              <a:off x="349" y="3256"/>
              <a:ext cx="85" cy="101"/>
            </a:xfrm>
            <a:custGeom>
              <a:avLst/>
              <a:gdLst>
                <a:gd name="T0" fmla="*/ 1750 w 17"/>
                <a:gd name="T1" fmla="*/ 636 h 20"/>
                <a:gd name="T2" fmla="*/ 1125 w 17"/>
                <a:gd name="T3" fmla="*/ 2576 h 20"/>
                <a:gd name="T4" fmla="*/ 1750 w 17"/>
                <a:gd name="T5" fmla="*/ 63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7" name="Freeform 222"/>
            <p:cNvSpPr>
              <a:spLocks/>
            </p:cNvSpPr>
            <p:nvPr userDrawn="1"/>
          </p:nvSpPr>
          <p:spPr bwMode="auto">
            <a:xfrm>
              <a:off x="267" y="3293"/>
              <a:ext cx="76" cy="136"/>
            </a:xfrm>
            <a:custGeom>
              <a:avLst/>
              <a:gdLst>
                <a:gd name="T0" fmla="*/ 897 w 15"/>
                <a:gd name="T1" fmla="*/ 1269 h 27"/>
                <a:gd name="T2" fmla="*/ 512 w 15"/>
                <a:gd name="T3" fmla="*/ 3199 h 27"/>
                <a:gd name="T4" fmla="*/ 1951 w 15"/>
                <a:gd name="T5" fmla="*/ 2055 h 27"/>
                <a:gd name="T6" fmla="*/ 1692 w 15"/>
                <a:gd name="T7" fmla="*/ 1012 h 27"/>
                <a:gd name="T8" fmla="*/ 897 w 15"/>
                <a:gd name="T9" fmla="*/ 1269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8" name="Freeform 223"/>
            <p:cNvSpPr>
              <a:spLocks/>
            </p:cNvSpPr>
            <p:nvPr userDrawn="1"/>
          </p:nvSpPr>
          <p:spPr bwMode="auto">
            <a:xfrm>
              <a:off x="222" y="3021"/>
              <a:ext cx="243" cy="117"/>
            </a:xfrm>
            <a:custGeom>
              <a:avLst/>
              <a:gdLst>
                <a:gd name="T0" fmla="*/ 5204 w 48"/>
                <a:gd name="T1" fmla="*/ 259 h 23"/>
                <a:gd name="T2" fmla="*/ 1180 w 48"/>
                <a:gd name="T3" fmla="*/ 127 h 23"/>
                <a:gd name="T4" fmla="*/ 127 w 48"/>
                <a:gd name="T5" fmla="*/ 1190 h 23"/>
                <a:gd name="T6" fmla="*/ 2845 w 48"/>
                <a:gd name="T7" fmla="*/ 2767 h 23"/>
                <a:gd name="T8" fmla="*/ 4409 w 48"/>
                <a:gd name="T9" fmla="*/ 2640 h 23"/>
                <a:gd name="T10" fmla="*/ 5204 w 48"/>
                <a:gd name="T11" fmla="*/ 2508 h 23"/>
                <a:gd name="T12" fmla="*/ 5204 w 48"/>
                <a:gd name="T13" fmla="*/ 259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9" name="Freeform 224"/>
            <p:cNvSpPr>
              <a:spLocks/>
            </p:cNvSpPr>
            <p:nvPr userDrawn="1"/>
          </p:nvSpPr>
          <p:spPr bwMode="auto">
            <a:xfrm>
              <a:off x="501" y="3344"/>
              <a:ext cx="177" cy="187"/>
            </a:xfrm>
            <a:custGeom>
              <a:avLst/>
              <a:gdLst>
                <a:gd name="T0" fmla="*/ 3095 w 35"/>
                <a:gd name="T1" fmla="*/ 258 h 37"/>
                <a:gd name="T2" fmla="*/ 1431 w 35"/>
                <a:gd name="T3" fmla="*/ 258 h 37"/>
                <a:gd name="T4" fmla="*/ 511 w 35"/>
                <a:gd name="T5" fmla="*/ 2578 h 37"/>
                <a:gd name="T6" fmla="*/ 3631 w 35"/>
                <a:gd name="T7" fmla="*/ 2835 h 37"/>
                <a:gd name="T8" fmla="*/ 3095 w 35"/>
                <a:gd name="T9" fmla="*/ 25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0" name="Freeform 225"/>
            <p:cNvSpPr>
              <a:spLocks/>
            </p:cNvSpPr>
            <p:nvPr userDrawn="1"/>
          </p:nvSpPr>
          <p:spPr bwMode="auto">
            <a:xfrm>
              <a:off x="905" y="3157"/>
              <a:ext cx="177" cy="38"/>
            </a:xfrm>
            <a:custGeom>
              <a:avLst/>
              <a:gdLst>
                <a:gd name="T0" fmla="*/ 637 w 35"/>
                <a:gd name="T1" fmla="*/ 0 h 7"/>
                <a:gd name="T2" fmla="*/ 1816 w 35"/>
                <a:gd name="T3" fmla="*/ 798 h 7"/>
                <a:gd name="T4" fmla="*/ 637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1" name="Freeform 226"/>
            <p:cNvSpPr>
              <a:spLocks/>
            </p:cNvSpPr>
            <p:nvPr userDrawn="1"/>
          </p:nvSpPr>
          <p:spPr bwMode="auto">
            <a:xfrm>
              <a:off x="965" y="3154"/>
              <a:ext cx="136" cy="79"/>
            </a:xfrm>
            <a:custGeom>
              <a:avLst/>
              <a:gdLst>
                <a:gd name="T0" fmla="*/ 887 w 27"/>
                <a:gd name="T1" fmla="*/ 1560 h 16"/>
                <a:gd name="T2" fmla="*/ 3199 w 27"/>
                <a:gd name="T3" fmla="*/ 731 h 16"/>
                <a:gd name="T4" fmla="*/ 2181 w 27"/>
                <a:gd name="T5" fmla="*/ 123 h 16"/>
                <a:gd name="T6" fmla="*/ 887 w 27"/>
                <a:gd name="T7" fmla="*/ 1318 h 16"/>
                <a:gd name="T8" fmla="*/ 887 w 27"/>
                <a:gd name="T9" fmla="*/ 156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2" name="Freeform 227"/>
            <p:cNvSpPr>
              <a:spLocks/>
            </p:cNvSpPr>
            <p:nvPr userDrawn="1"/>
          </p:nvSpPr>
          <p:spPr bwMode="auto">
            <a:xfrm>
              <a:off x="959" y="3205"/>
              <a:ext cx="177" cy="85"/>
            </a:xfrm>
            <a:custGeom>
              <a:avLst/>
              <a:gdLst>
                <a:gd name="T0" fmla="*/ 3221 w 35"/>
                <a:gd name="T1" fmla="*/ 750 h 17"/>
                <a:gd name="T2" fmla="*/ 1022 w 35"/>
                <a:gd name="T3" fmla="*/ 1250 h 17"/>
                <a:gd name="T4" fmla="*/ 769 w 35"/>
                <a:gd name="T5" fmla="*/ 1625 h 17"/>
                <a:gd name="T6" fmla="*/ 3505 w 35"/>
                <a:gd name="T7" fmla="*/ 1500 h 17"/>
                <a:gd name="T8" fmla="*/ 3221 w 35"/>
                <a:gd name="T9" fmla="*/ 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3" name="Freeform 228"/>
            <p:cNvSpPr>
              <a:spLocks/>
            </p:cNvSpPr>
            <p:nvPr userDrawn="1"/>
          </p:nvSpPr>
          <p:spPr bwMode="auto">
            <a:xfrm>
              <a:off x="845" y="3284"/>
              <a:ext cx="247" cy="60"/>
            </a:xfrm>
            <a:custGeom>
              <a:avLst/>
              <a:gdLst>
                <a:gd name="T0" fmla="*/ 5132 w 49"/>
                <a:gd name="T1" fmla="*/ 375 h 12"/>
                <a:gd name="T2" fmla="*/ 3710 w 49"/>
                <a:gd name="T3" fmla="*/ 125 h 12"/>
                <a:gd name="T4" fmla="*/ 887 w 49"/>
                <a:gd name="T5" fmla="*/ 0 h 12"/>
                <a:gd name="T6" fmla="*/ 252 w 49"/>
                <a:gd name="T7" fmla="*/ 625 h 12"/>
                <a:gd name="T8" fmla="*/ 2566 w 49"/>
                <a:gd name="T9" fmla="*/ 1000 h 12"/>
                <a:gd name="T10" fmla="*/ 5258 w 49"/>
                <a:gd name="T11" fmla="*/ 1000 h 12"/>
                <a:gd name="T12" fmla="*/ 5132 w 49"/>
                <a:gd name="T13" fmla="*/ 3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4" name="Freeform 229"/>
            <p:cNvSpPr>
              <a:spLocks/>
            </p:cNvSpPr>
            <p:nvPr userDrawn="1"/>
          </p:nvSpPr>
          <p:spPr bwMode="auto">
            <a:xfrm>
              <a:off x="870" y="3341"/>
              <a:ext cx="202" cy="54"/>
            </a:xfrm>
            <a:custGeom>
              <a:avLst/>
              <a:gdLst>
                <a:gd name="T0" fmla="*/ 4767 w 40"/>
                <a:gd name="T1" fmla="*/ 241 h 11"/>
                <a:gd name="T2" fmla="*/ 3343 w 40"/>
                <a:gd name="T3" fmla="*/ 481 h 11"/>
                <a:gd name="T4" fmla="*/ 1682 w 40"/>
                <a:gd name="T5" fmla="*/ 363 h 11"/>
                <a:gd name="T6" fmla="*/ 126 w 40"/>
                <a:gd name="T7" fmla="*/ 241 h 11"/>
                <a:gd name="T8" fmla="*/ 4515 w 40"/>
                <a:gd name="T9" fmla="*/ 938 h 11"/>
                <a:gd name="T10" fmla="*/ 4767 w 40"/>
                <a:gd name="T11" fmla="*/ 24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5" name="Freeform 230"/>
            <p:cNvSpPr>
              <a:spLocks/>
            </p:cNvSpPr>
            <p:nvPr userDrawn="1"/>
          </p:nvSpPr>
          <p:spPr bwMode="auto">
            <a:xfrm>
              <a:off x="858" y="3385"/>
              <a:ext cx="209" cy="174"/>
            </a:xfrm>
            <a:custGeom>
              <a:avLst/>
              <a:gdLst>
                <a:gd name="T0" fmla="*/ 3716 w 41"/>
                <a:gd name="T1" fmla="*/ 1203 h 34"/>
                <a:gd name="T2" fmla="*/ 1713 w 41"/>
                <a:gd name="T3" fmla="*/ 814 h 34"/>
                <a:gd name="T4" fmla="*/ 520 w 41"/>
                <a:gd name="T5" fmla="*/ 2016 h 34"/>
                <a:gd name="T6" fmla="*/ 127 w 41"/>
                <a:gd name="T7" fmla="*/ 2538 h 34"/>
                <a:gd name="T8" fmla="*/ 1193 w 41"/>
                <a:gd name="T9" fmla="*/ 2538 h 34"/>
                <a:gd name="T10" fmla="*/ 2258 w 41"/>
                <a:gd name="T11" fmla="*/ 3613 h 34"/>
                <a:gd name="T12" fmla="*/ 2778 w 41"/>
                <a:gd name="T13" fmla="*/ 4033 h 34"/>
                <a:gd name="T14" fmla="*/ 3844 w 41"/>
                <a:gd name="T15" fmla="*/ 2538 h 34"/>
                <a:gd name="T16" fmla="*/ 5169 w 41"/>
                <a:gd name="T17" fmla="*/ 2538 h 34"/>
                <a:gd name="T18" fmla="*/ 3716 w 41"/>
                <a:gd name="T19" fmla="*/ 120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66" name="Freeform 231"/>
            <p:cNvSpPr>
              <a:spLocks/>
            </p:cNvSpPr>
            <p:nvPr userDrawn="1"/>
          </p:nvSpPr>
          <p:spPr bwMode="auto">
            <a:xfrm>
              <a:off x="997" y="3306"/>
              <a:ext cx="126" cy="316"/>
            </a:xfrm>
            <a:custGeom>
              <a:avLst/>
              <a:gdLst>
                <a:gd name="T0" fmla="*/ 2817 w 25"/>
                <a:gd name="T1" fmla="*/ 251 h 63"/>
                <a:gd name="T2" fmla="*/ 2313 w 25"/>
                <a:gd name="T3" fmla="*/ 2137 h 63"/>
                <a:gd name="T4" fmla="*/ 887 w 25"/>
                <a:gd name="T5" fmla="*/ 2518 h 63"/>
                <a:gd name="T6" fmla="*/ 887 w 25"/>
                <a:gd name="T7" fmla="*/ 2894 h 63"/>
                <a:gd name="T8" fmla="*/ 2182 w 25"/>
                <a:gd name="T9" fmla="*/ 4304 h 63"/>
                <a:gd name="T10" fmla="*/ 1522 w 25"/>
                <a:gd name="T11" fmla="*/ 5688 h 63"/>
                <a:gd name="T12" fmla="*/ 0 w 25"/>
                <a:gd name="T13" fmla="*/ 6942 h 63"/>
                <a:gd name="T14" fmla="*/ 635 w 25"/>
                <a:gd name="T15" fmla="*/ 7323 h 63"/>
                <a:gd name="T16" fmla="*/ 2056 w 25"/>
                <a:gd name="T17" fmla="*/ 7825 h 63"/>
                <a:gd name="T18" fmla="*/ 2948 w 25"/>
                <a:gd name="T19" fmla="*/ 7198 h 63"/>
                <a:gd name="T20" fmla="*/ 3200 w 25"/>
                <a:gd name="T21" fmla="*/ 1761 h 63"/>
                <a:gd name="T22" fmla="*/ 3200 w 25"/>
                <a:gd name="T23" fmla="*/ 251 h 63"/>
                <a:gd name="T24" fmla="*/ 2817 w 25"/>
                <a:gd name="T25" fmla="*/ 25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3" name="Group 232"/>
          <p:cNvGrpSpPr>
            <a:grpSpLocks/>
          </p:cNvGrpSpPr>
          <p:nvPr/>
        </p:nvGrpSpPr>
        <p:grpSpPr bwMode="auto">
          <a:xfrm>
            <a:off x="6934200" y="-7938"/>
            <a:ext cx="2317750" cy="2063751"/>
            <a:chOff x="4080" y="-5"/>
            <a:chExt cx="1748" cy="1556"/>
          </a:xfrm>
        </p:grpSpPr>
        <p:sp>
          <p:nvSpPr>
            <p:cNvPr id="1039" name="Freeform 233"/>
            <p:cNvSpPr>
              <a:spLocks/>
            </p:cNvSpPr>
            <p:nvPr userDrawn="1"/>
          </p:nvSpPr>
          <p:spPr bwMode="auto">
            <a:xfrm>
              <a:off x="4161" y="-5"/>
              <a:ext cx="1585" cy="1443"/>
            </a:xfrm>
            <a:custGeom>
              <a:avLst/>
              <a:gdLst>
                <a:gd name="T0" fmla="*/ 563 w 546"/>
                <a:gd name="T1" fmla="*/ 102 h 497"/>
                <a:gd name="T2" fmla="*/ 270 w 546"/>
                <a:gd name="T3" fmla="*/ 1736 h 497"/>
                <a:gd name="T4" fmla="*/ 615 w 546"/>
                <a:gd name="T5" fmla="*/ 9619 h 497"/>
                <a:gd name="T6" fmla="*/ 1324 w 546"/>
                <a:gd name="T7" fmla="*/ 11187 h 497"/>
                <a:gd name="T8" fmla="*/ 3867 w 546"/>
                <a:gd name="T9" fmla="*/ 11794 h 497"/>
                <a:gd name="T10" fmla="*/ 4990 w 546"/>
                <a:gd name="T11" fmla="*/ 12113 h 497"/>
                <a:gd name="T12" fmla="*/ 12724 w 546"/>
                <a:gd name="T13" fmla="*/ 11625 h 497"/>
                <a:gd name="T14" fmla="*/ 13037 w 546"/>
                <a:gd name="T15" fmla="*/ 4088 h 497"/>
                <a:gd name="T16" fmla="*/ 9025 w 546"/>
                <a:gd name="T17" fmla="*/ 389 h 497"/>
                <a:gd name="T18" fmla="*/ 6093 w 546"/>
                <a:gd name="T19" fmla="*/ 708 h 497"/>
                <a:gd name="T20" fmla="*/ 4845 w 546"/>
                <a:gd name="T21" fmla="*/ 270 h 497"/>
                <a:gd name="T22" fmla="*/ 3690 w 546"/>
                <a:gd name="T23" fmla="*/ 49 h 497"/>
                <a:gd name="T24" fmla="*/ 563 w 546"/>
                <a:gd name="T25" fmla="*/ 102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1040" name="Group 234"/>
            <p:cNvGrpSpPr>
              <a:grpSpLocks/>
            </p:cNvGrpSpPr>
            <p:nvPr userDrawn="1"/>
          </p:nvGrpSpPr>
          <p:grpSpPr bwMode="auto">
            <a:xfrm>
              <a:off x="4080" y="0"/>
              <a:ext cx="1748" cy="1551"/>
              <a:chOff x="2918" y="18"/>
              <a:chExt cx="2958" cy="2699"/>
            </a:xfrm>
          </p:grpSpPr>
          <p:sp>
            <p:nvSpPr>
              <p:cNvPr id="1041" name="Freeform 235"/>
              <p:cNvSpPr>
                <a:spLocks/>
              </p:cNvSpPr>
              <p:nvPr/>
            </p:nvSpPr>
            <p:spPr bwMode="auto">
              <a:xfrm>
                <a:off x="3060" y="18"/>
                <a:ext cx="490" cy="187"/>
              </a:xfrm>
              <a:custGeom>
                <a:avLst/>
                <a:gdLst>
                  <a:gd name="T0" fmla="*/ 9164 w 97"/>
                  <a:gd name="T1" fmla="*/ 3219 h 37"/>
                  <a:gd name="T2" fmla="*/ 11740 w 97"/>
                  <a:gd name="T3" fmla="*/ 2578 h 37"/>
                  <a:gd name="T4" fmla="*/ 11866 w 97"/>
                  <a:gd name="T5" fmla="*/ 2199 h 37"/>
                  <a:gd name="T6" fmla="*/ 11356 w 97"/>
                  <a:gd name="T7" fmla="*/ 0 h 37"/>
                  <a:gd name="T8" fmla="*/ 3213 w 97"/>
                  <a:gd name="T9" fmla="*/ 0 h 37"/>
                  <a:gd name="T10" fmla="*/ 1303 w 97"/>
                  <a:gd name="T11" fmla="*/ 2835 h 37"/>
                  <a:gd name="T12" fmla="*/ 9164 w 97"/>
                  <a:gd name="T13" fmla="*/ 3219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2" name="Freeform 236"/>
              <p:cNvSpPr>
                <a:spLocks noEditPoints="1"/>
              </p:cNvSpPr>
              <p:nvPr/>
            </p:nvSpPr>
            <p:spPr bwMode="auto">
              <a:xfrm>
                <a:off x="2918" y="18"/>
                <a:ext cx="2958" cy="2699"/>
              </a:xfrm>
              <a:custGeom>
                <a:avLst/>
                <a:gdLst>
                  <a:gd name="T0" fmla="*/ 65147 w 585"/>
                  <a:gd name="T1" fmla="*/ 126 h 534"/>
                  <a:gd name="T2" fmla="*/ 20301 w 585"/>
                  <a:gd name="T3" fmla="*/ 0 h 534"/>
                  <a:gd name="T4" fmla="*/ 29095 w 585"/>
                  <a:gd name="T5" fmla="*/ 2709 h 534"/>
                  <a:gd name="T6" fmla="*/ 22501 w 585"/>
                  <a:gd name="T7" fmla="*/ 5034 h 534"/>
                  <a:gd name="T8" fmla="*/ 26769 w 585"/>
                  <a:gd name="T9" fmla="*/ 9169 h 534"/>
                  <a:gd name="T10" fmla="*/ 9562 w 585"/>
                  <a:gd name="T11" fmla="*/ 7738 h 534"/>
                  <a:gd name="T12" fmla="*/ 3347 w 585"/>
                  <a:gd name="T13" fmla="*/ 8122 h 534"/>
                  <a:gd name="T14" fmla="*/ 25722 w 585"/>
                  <a:gd name="T15" fmla="*/ 62871 h 534"/>
                  <a:gd name="T16" fmla="*/ 18613 w 585"/>
                  <a:gd name="T17" fmla="*/ 44043 h 534"/>
                  <a:gd name="T18" fmla="*/ 13576 w 585"/>
                  <a:gd name="T19" fmla="*/ 48537 h 534"/>
                  <a:gd name="T20" fmla="*/ 12145 w 585"/>
                  <a:gd name="T21" fmla="*/ 56174 h 534"/>
                  <a:gd name="T22" fmla="*/ 16029 w 585"/>
                  <a:gd name="T23" fmla="*/ 34208 h 534"/>
                  <a:gd name="T24" fmla="*/ 19791 w 585"/>
                  <a:gd name="T25" fmla="*/ 29431 h 534"/>
                  <a:gd name="T26" fmla="*/ 27027 w 585"/>
                  <a:gd name="T27" fmla="*/ 30604 h 534"/>
                  <a:gd name="T28" fmla="*/ 24316 w 585"/>
                  <a:gd name="T29" fmla="*/ 39520 h 534"/>
                  <a:gd name="T30" fmla="*/ 24827 w 585"/>
                  <a:gd name="T31" fmla="*/ 50988 h 534"/>
                  <a:gd name="T32" fmla="*/ 66578 w 585"/>
                  <a:gd name="T33" fmla="*/ 62360 h 534"/>
                  <a:gd name="T34" fmla="*/ 58705 w 585"/>
                  <a:gd name="T35" fmla="*/ 55127 h 534"/>
                  <a:gd name="T36" fmla="*/ 54943 w 585"/>
                  <a:gd name="T37" fmla="*/ 44554 h 534"/>
                  <a:gd name="T38" fmla="*/ 51186 w 585"/>
                  <a:gd name="T39" fmla="*/ 34870 h 534"/>
                  <a:gd name="T40" fmla="*/ 59468 w 585"/>
                  <a:gd name="T41" fmla="*/ 33055 h 534"/>
                  <a:gd name="T42" fmla="*/ 52617 w 585"/>
                  <a:gd name="T43" fmla="*/ 28789 h 534"/>
                  <a:gd name="T44" fmla="*/ 56758 w 585"/>
                  <a:gd name="T45" fmla="*/ 29173 h 534"/>
                  <a:gd name="T46" fmla="*/ 56632 w 585"/>
                  <a:gd name="T47" fmla="*/ 26975 h 534"/>
                  <a:gd name="T48" fmla="*/ 48602 w 585"/>
                  <a:gd name="T49" fmla="*/ 27233 h 534"/>
                  <a:gd name="T50" fmla="*/ 46150 w 585"/>
                  <a:gd name="T51" fmla="*/ 44296 h 534"/>
                  <a:gd name="T52" fmla="*/ 44871 w 585"/>
                  <a:gd name="T53" fmla="*/ 29684 h 534"/>
                  <a:gd name="T54" fmla="*/ 42797 w 585"/>
                  <a:gd name="T55" fmla="*/ 23503 h 534"/>
                  <a:gd name="T56" fmla="*/ 44871 w 585"/>
                  <a:gd name="T57" fmla="*/ 17549 h 534"/>
                  <a:gd name="T58" fmla="*/ 43824 w 585"/>
                  <a:gd name="T59" fmla="*/ 12772 h 534"/>
                  <a:gd name="T60" fmla="*/ 42797 w 585"/>
                  <a:gd name="T61" fmla="*/ 7996 h 534"/>
                  <a:gd name="T62" fmla="*/ 47707 w 585"/>
                  <a:gd name="T63" fmla="*/ 13308 h 534"/>
                  <a:gd name="T64" fmla="*/ 53638 w 585"/>
                  <a:gd name="T65" fmla="*/ 6080 h 534"/>
                  <a:gd name="T66" fmla="*/ 52875 w 585"/>
                  <a:gd name="T67" fmla="*/ 12262 h 534"/>
                  <a:gd name="T68" fmla="*/ 51848 w 585"/>
                  <a:gd name="T69" fmla="*/ 16785 h 534"/>
                  <a:gd name="T70" fmla="*/ 51848 w 585"/>
                  <a:gd name="T71" fmla="*/ 23376 h 534"/>
                  <a:gd name="T72" fmla="*/ 72125 w 585"/>
                  <a:gd name="T73" fmla="*/ 23376 h 534"/>
                  <a:gd name="T74" fmla="*/ 71614 w 585"/>
                  <a:gd name="T75" fmla="*/ 9810 h 534"/>
                  <a:gd name="T76" fmla="*/ 32189 w 585"/>
                  <a:gd name="T77" fmla="*/ 8916 h 534"/>
                  <a:gd name="T78" fmla="*/ 37893 w 585"/>
                  <a:gd name="T79" fmla="*/ 12009 h 534"/>
                  <a:gd name="T80" fmla="*/ 22117 w 585"/>
                  <a:gd name="T81" fmla="*/ 25191 h 534"/>
                  <a:gd name="T82" fmla="*/ 8925 w 585"/>
                  <a:gd name="T83" fmla="*/ 12646 h 534"/>
                  <a:gd name="T84" fmla="*/ 24696 w 585"/>
                  <a:gd name="T85" fmla="*/ 13692 h 534"/>
                  <a:gd name="T86" fmla="*/ 28432 w 585"/>
                  <a:gd name="T87" fmla="*/ 13566 h 534"/>
                  <a:gd name="T88" fmla="*/ 39041 w 585"/>
                  <a:gd name="T89" fmla="*/ 15633 h 534"/>
                  <a:gd name="T90" fmla="*/ 35693 w 585"/>
                  <a:gd name="T91" fmla="*/ 33055 h 534"/>
                  <a:gd name="T92" fmla="*/ 33620 w 585"/>
                  <a:gd name="T93" fmla="*/ 17680 h 534"/>
                  <a:gd name="T94" fmla="*/ 22117 w 585"/>
                  <a:gd name="T95" fmla="*/ 25191 h 534"/>
                  <a:gd name="T96" fmla="*/ 28842 w 585"/>
                  <a:gd name="T97" fmla="*/ 29047 h 534"/>
                  <a:gd name="T98" fmla="*/ 31931 w 585"/>
                  <a:gd name="T99" fmla="*/ 20409 h 534"/>
                  <a:gd name="T100" fmla="*/ 42135 w 585"/>
                  <a:gd name="T101" fmla="*/ 37705 h 534"/>
                  <a:gd name="T102" fmla="*/ 27790 w 585"/>
                  <a:gd name="T103" fmla="*/ 41435 h 534"/>
                  <a:gd name="T104" fmla="*/ 39936 w 585"/>
                  <a:gd name="T105" fmla="*/ 35764 h 534"/>
                  <a:gd name="T106" fmla="*/ 41114 w 585"/>
                  <a:gd name="T107" fmla="*/ 17164 h 534"/>
                  <a:gd name="T108" fmla="*/ 40472 w 585"/>
                  <a:gd name="T109" fmla="*/ 27511 h 534"/>
                  <a:gd name="T110" fmla="*/ 38656 w 585"/>
                  <a:gd name="T111" fmla="*/ 18600 h 534"/>
                  <a:gd name="T112" fmla="*/ 65556 w 585"/>
                  <a:gd name="T113" fmla="*/ 23118 h 534"/>
                  <a:gd name="T114" fmla="*/ 59595 w 585"/>
                  <a:gd name="T115" fmla="*/ 20920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3" name="Freeform 237"/>
              <p:cNvSpPr>
                <a:spLocks/>
              </p:cNvSpPr>
              <p:nvPr/>
            </p:nvSpPr>
            <p:spPr bwMode="auto">
              <a:xfrm>
                <a:off x="3621" y="1286"/>
                <a:ext cx="237" cy="283"/>
              </a:xfrm>
              <a:custGeom>
                <a:avLst/>
                <a:gdLst>
                  <a:gd name="T0" fmla="*/ 5138 w 47"/>
                  <a:gd name="T1" fmla="*/ 1941 h 56"/>
                  <a:gd name="T2" fmla="*/ 3459 w 47"/>
                  <a:gd name="T3" fmla="*/ 7227 h 56"/>
                  <a:gd name="T4" fmla="*/ 5138 w 47"/>
                  <a:gd name="T5" fmla="*/ 1941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4" name="Freeform 238"/>
              <p:cNvSpPr>
                <a:spLocks/>
              </p:cNvSpPr>
              <p:nvPr/>
            </p:nvSpPr>
            <p:spPr bwMode="auto">
              <a:xfrm>
                <a:off x="3402" y="1403"/>
                <a:ext cx="209" cy="379"/>
              </a:xfrm>
              <a:custGeom>
                <a:avLst/>
                <a:gdLst>
                  <a:gd name="T0" fmla="*/ 2518 w 41"/>
                  <a:gd name="T1" fmla="*/ 3472 h 75"/>
                  <a:gd name="T2" fmla="*/ 1585 w 41"/>
                  <a:gd name="T3" fmla="*/ 8914 h 75"/>
                  <a:gd name="T4" fmla="*/ 5301 w 41"/>
                  <a:gd name="T5" fmla="*/ 5796 h 75"/>
                  <a:gd name="T6" fmla="*/ 4909 w 41"/>
                  <a:gd name="T7" fmla="*/ 3088 h 75"/>
                  <a:gd name="T8" fmla="*/ 2518 w 41"/>
                  <a:gd name="T9" fmla="*/ 3472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5" name="Freeform 239"/>
              <p:cNvSpPr>
                <a:spLocks/>
              </p:cNvSpPr>
              <p:nvPr/>
            </p:nvSpPr>
            <p:spPr bwMode="auto">
              <a:xfrm>
                <a:off x="3273" y="645"/>
                <a:ext cx="683" cy="319"/>
              </a:xfrm>
              <a:custGeom>
                <a:avLst/>
                <a:gdLst>
                  <a:gd name="T0" fmla="*/ 14515 w 135"/>
                  <a:gd name="T1" fmla="*/ 511 h 63"/>
                  <a:gd name="T2" fmla="*/ 3096 w 135"/>
                  <a:gd name="T3" fmla="*/ 511 h 63"/>
                  <a:gd name="T4" fmla="*/ 258 w 135"/>
                  <a:gd name="T5" fmla="*/ 3256 h 63"/>
                  <a:gd name="T6" fmla="*/ 7781 w 135"/>
                  <a:gd name="T7" fmla="*/ 7540 h 63"/>
                  <a:gd name="T8" fmla="*/ 12441 w 135"/>
                  <a:gd name="T9" fmla="*/ 6998 h 63"/>
                  <a:gd name="T10" fmla="*/ 14641 w 135"/>
                  <a:gd name="T11" fmla="*/ 6871 h 63"/>
                  <a:gd name="T12" fmla="*/ 14515 w 135"/>
                  <a:gd name="T13" fmla="*/ 511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6" name="Freeform 240"/>
              <p:cNvSpPr>
                <a:spLocks/>
              </p:cNvSpPr>
              <p:nvPr/>
            </p:nvSpPr>
            <p:spPr bwMode="auto">
              <a:xfrm>
                <a:off x="4046" y="1544"/>
                <a:ext cx="490" cy="517"/>
              </a:xfrm>
              <a:custGeom>
                <a:avLst/>
                <a:gdLst>
                  <a:gd name="T0" fmla="*/ 8623 w 97"/>
                  <a:gd name="T1" fmla="*/ 644 h 102"/>
                  <a:gd name="T2" fmla="*/ 4006 w 97"/>
                  <a:gd name="T3" fmla="*/ 644 h 102"/>
                  <a:gd name="T4" fmla="*/ 1556 w 97"/>
                  <a:gd name="T5" fmla="*/ 7426 h 102"/>
                  <a:gd name="T6" fmla="*/ 10184 w 97"/>
                  <a:gd name="T7" fmla="*/ 8069 h 102"/>
                  <a:gd name="T8" fmla="*/ 8623 w 97"/>
                  <a:gd name="T9" fmla="*/ 644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7" name="Freeform 241"/>
              <p:cNvSpPr>
                <a:spLocks/>
              </p:cNvSpPr>
              <p:nvPr/>
            </p:nvSpPr>
            <p:spPr bwMode="auto">
              <a:xfrm>
                <a:off x="5173" y="1024"/>
                <a:ext cx="500" cy="96"/>
              </a:xfrm>
              <a:custGeom>
                <a:avLst/>
                <a:gdLst>
                  <a:gd name="T0" fmla="*/ 1939 w 99"/>
                  <a:gd name="T1" fmla="*/ 0 h 19"/>
                  <a:gd name="T2" fmla="*/ 5152 w 99"/>
                  <a:gd name="T3" fmla="*/ 1940 h 19"/>
                  <a:gd name="T4" fmla="*/ 1939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8" name="Freeform 242"/>
              <p:cNvSpPr>
                <a:spLocks/>
              </p:cNvSpPr>
              <p:nvPr/>
            </p:nvSpPr>
            <p:spPr bwMode="auto">
              <a:xfrm>
                <a:off x="5339" y="1003"/>
                <a:ext cx="385" cy="237"/>
              </a:xfrm>
              <a:custGeom>
                <a:avLst/>
                <a:gdLst>
                  <a:gd name="T0" fmla="*/ 2720 w 76"/>
                  <a:gd name="T1" fmla="*/ 4755 h 47"/>
                  <a:gd name="T2" fmla="*/ 9108 w 76"/>
                  <a:gd name="T3" fmla="*/ 2188 h 47"/>
                  <a:gd name="T4" fmla="*/ 6236 w 76"/>
                  <a:gd name="T5" fmla="*/ 383 h 47"/>
                  <a:gd name="T6" fmla="*/ 2462 w 76"/>
                  <a:gd name="T7" fmla="*/ 4095 h 47"/>
                  <a:gd name="T8" fmla="*/ 2720 w 76"/>
                  <a:gd name="T9" fmla="*/ 475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49" name="Freeform 243"/>
              <p:cNvSpPr>
                <a:spLocks/>
              </p:cNvSpPr>
              <p:nvPr/>
            </p:nvSpPr>
            <p:spPr bwMode="auto">
              <a:xfrm>
                <a:off x="5325" y="1201"/>
                <a:ext cx="415" cy="187"/>
              </a:xfrm>
              <a:custGeom>
                <a:avLst/>
                <a:gdLst>
                  <a:gd name="T0" fmla="*/ 9322 w 82"/>
                  <a:gd name="T1" fmla="*/ 768 h 37"/>
                  <a:gd name="T2" fmla="*/ 3097 w 82"/>
                  <a:gd name="T3" fmla="*/ 2199 h 37"/>
                  <a:gd name="T4" fmla="*/ 2202 w 82"/>
                  <a:gd name="T5" fmla="*/ 3346 h 37"/>
                  <a:gd name="T6" fmla="*/ 9859 w 82"/>
                  <a:gd name="T7" fmla="*/ 2962 h 37"/>
                  <a:gd name="T8" fmla="*/ 10628 w 82"/>
                  <a:gd name="T9" fmla="*/ 2578 h 37"/>
                  <a:gd name="T10" fmla="*/ 10628 w 82"/>
                  <a:gd name="T11" fmla="*/ 0 h 37"/>
                  <a:gd name="T12" fmla="*/ 9322 w 82"/>
                  <a:gd name="T13" fmla="*/ 768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0" name="Freeform 244"/>
              <p:cNvSpPr>
                <a:spLocks/>
              </p:cNvSpPr>
              <p:nvPr/>
            </p:nvSpPr>
            <p:spPr bwMode="auto">
              <a:xfrm>
                <a:off x="5001" y="1378"/>
                <a:ext cx="699" cy="167"/>
              </a:xfrm>
              <a:custGeom>
                <a:avLst/>
                <a:gdLst>
                  <a:gd name="T0" fmla="*/ 2720 w 138"/>
                  <a:gd name="T1" fmla="*/ 127 h 33"/>
                  <a:gd name="T2" fmla="*/ 1054 w 138"/>
                  <a:gd name="T3" fmla="*/ 1817 h 33"/>
                  <a:gd name="T4" fmla="*/ 7415 w 138"/>
                  <a:gd name="T5" fmla="*/ 2844 h 33"/>
                  <a:gd name="T6" fmla="*/ 15216 w 138"/>
                  <a:gd name="T7" fmla="*/ 2971 h 33"/>
                  <a:gd name="T8" fmla="*/ 14806 w 138"/>
                  <a:gd name="T9" fmla="*/ 1022 h 33"/>
                  <a:gd name="T10" fmla="*/ 10647 w 138"/>
                  <a:gd name="T11" fmla="*/ 385 h 33"/>
                  <a:gd name="T12" fmla="*/ 2720 w 138"/>
                  <a:gd name="T13" fmla="*/ 127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1" name="Freeform 245"/>
              <p:cNvSpPr>
                <a:spLocks/>
              </p:cNvSpPr>
              <p:nvPr/>
            </p:nvSpPr>
            <p:spPr bwMode="auto">
              <a:xfrm>
                <a:off x="5078" y="1540"/>
                <a:ext cx="565" cy="146"/>
              </a:xfrm>
              <a:custGeom>
                <a:avLst/>
                <a:gdLst>
                  <a:gd name="T0" fmla="*/ 12571 w 112"/>
                  <a:gd name="T1" fmla="*/ 2432 h 29"/>
                  <a:gd name="T2" fmla="*/ 13232 w 112"/>
                  <a:gd name="T3" fmla="*/ 508 h 29"/>
                  <a:gd name="T4" fmla="*/ 9494 w 112"/>
                  <a:gd name="T5" fmla="*/ 1269 h 29"/>
                  <a:gd name="T6" fmla="*/ 4631 w 112"/>
                  <a:gd name="T7" fmla="*/ 760 h 29"/>
                  <a:gd name="T8" fmla="*/ 252 w 112"/>
                  <a:gd name="T9" fmla="*/ 508 h 29"/>
                  <a:gd name="T10" fmla="*/ 12571 w 112"/>
                  <a:gd name="T11" fmla="*/ 2432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2" name="Freeform 246"/>
              <p:cNvSpPr>
                <a:spLocks/>
              </p:cNvSpPr>
              <p:nvPr/>
            </p:nvSpPr>
            <p:spPr bwMode="auto">
              <a:xfrm>
                <a:off x="5041" y="1657"/>
                <a:ext cx="581" cy="479"/>
              </a:xfrm>
              <a:custGeom>
                <a:avLst/>
                <a:gdLst>
                  <a:gd name="T0" fmla="*/ 384 w 115"/>
                  <a:gd name="T1" fmla="*/ 6787 h 95"/>
                  <a:gd name="T2" fmla="*/ 3345 w 115"/>
                  <a:gd name="T3" fmla="*/ 6913 h 95"/>
                  <a:gd name="T4" fmla="*/ 6457 w 115"/>
                  <a:gd name="T5" fmla="*/ 9862 h 95"/>
                  <a:gd name="T6" fmla="*/ 7609 w 115"/>
                  <a:gd name="T7" fmla="*/ 10780 h 95"/>
                  <a:gd name="T8" fmla="*/ 10438 w 115"/>
                  <a:gd name="T9" fmla="*/ 6661 h 95"/>
                  <a:gd name="T10" fmla="*/ 14318 w 115"/>
                  <a:gd name="T11" fmla="*/ 6661 h 95"/>
                  <a:gd name="T12" fmla="*/ 10185 w 115"/>
                  <a:gd name="T13" fmla="*/ 3459 h 95"/>
                  <a:gd name="T14" fmla="*/ 4774 w 115"/>
                  <a:gd name="T15" fmla="*/ 2057 h 95"/>
                  <a:gd name="T16" fmla="*/ 1556 w 115"/>
                  <a:gd name="T17" fmla="*/ 5264 h 95"/>
                  <a:gd name="T18" fmla="*/ 384 w 115"/>
                  <a:gd name="T19" fmla="*/ 6787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53" name="Freeform 247"/>
              <p:cNvSpPr>
                <a:spLocks/>
              </p:cNvSpPr>
              <p:nvPr/>
            </p:nvSpPr>
            <p:spPr bwMode="auto">
              <a:xfrm>
                <a:off x="5420" y="1463"/>
                <a:ext cx="330" cy="854"/>
              </a:xfrm>
              <a:custGeom>
                <a:avLst/>
                <a:gdLst>
                  <a:gd name="T0" fmla="*/ 6676 w 65"/>
                  <a:gd name="T1" fmla="*/ 5159 h 169"/>
                  <a:gd name="T2" fmla="*/ 2889 w 65"/>
                  <a:gd name="T3" fmla="*/ 6332 h 169"/>
                  <a:gd name="T4" fmla="*/ 2889 w 65"/>
                  <a:gd name="T5" fmla="*/ 7610 h 169"/>
                  <a:gd name="T6" fmla="*/ 6549 w 65"/>
                  <a:gd name="T7" fmla="*/ 11617 h 169"/>
                  <a:gd name="T8" fmla="*/ 4458 w 65"/>
                  <a:gd name="T9" fmla="*/ 15220 h 169"/>
                  <a:gd name="T10" fmla="*/ 0 w 65"/>
                  <a:gd name="T11" fmla="*/ 19101 h 169"/>
                  <a:gd name="T12" fmla="*/ 2219 w 65"/>
                  <a:gd name="T13" fmla="*/ 19996 h 169"/>
                  <a:gd name="T14" fmla="*/ 6158 w 65"/>
                  <a:gd name="T15" fmla="*/ 21426 h 169"/>
                  <a:gd name="T16" fmla="*/ 8250 w 65"/>
                  <a:gd name="T17" fmla="*/ 20915 h 169"/>
                  <a:gd name="T18" fmla="*/ 8504 w 65"/>
                  <a:gd name="T19" fmla="*/ 0 h 169"/>
                  <a:gd name="T20" fmla="*/ 6676 w 65"/>
                  <a:gd name="T21" fmla="*/ 5159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sp>
        <p:nvSpPr>
          <p:cNvPr id="1034" name="Rectangle 248"/>
          <p:cNvSpPr>
            <a:spLocks noGrp="1" noRot="1" noChangeArrowheads="1"/>
          </p:cNvSpPr>
          <p:nvPr>
            <p:ph type="title"/>
          </p:nvPr>
        </p:nvSpPr>
        <p:spPr bwMode="auto">
          <a:xfrm>
            <a:off x="298450"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5" name="Rectangle 249"/>
          <p:cNvSpPr>
            <a:spLocks noGrp="1" noRot="1" noChangeArrowheads="1"/>
          </p:cNvSpPr>
          <p:nvPr>
            <p:ph type="body" idx="1"/>
          </p:nvPr>
        </p:nvSpPr>
        <p:spPr bwMode="auto">
          <a:xfrm>
            <a:off x="609600" y="1600200"/>
            <a:ext cx="8153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3498" name="Rectangle 250"/>
          <p:cNvSpPr>
            <a:spLocks noGrp="1" noChangeArrowheads="1"/>
          </p:cNvSpPr>
          <p:nvPr>
            <p:ph type="dt" sz="half" idx="2"/>
          </p:nvPr>
        </p:nvSpPr>
        <p:spPr bwMode="auto">
          <a:xfrm>
            <a:off x="29845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28FD150B-D0C0-4E42-BCCA-2968D989F28A}" type="datetime1">
              <a:rPr lang="zh-CN" altLang="en-US" smtClean="0"/>
              <a:t>2021/9/1</a:t>
            </a:fld>
            <a:endParaRPr lang="en-US" altLang="zh-CN" dirty="0"/>
          </a:p>
        </p:txBody>
      </p:sp>
      <p:sp>
        <p:nvSpPr>
          <p:cNvPr id="53499" name="Rectangle 251"/>
          <p:cNvSpPr>
            <a:spLocks noGrp="1" noChangeArrowheads="1"/>
          </p:cNvSpPr>
          <p:nvPr>
            <p:ph type="ftr" sz="quarter" idx="3"/>
          </p:nvPr>
        </p:nvSpPr>
        <p:spPr bwMode="auto">
          <a:xfrm>
            <a:off x="3121025"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53500" name="Rectangle 252"/>
          <p:cNvSpPr>
            <a:spLocks noGrp="1" noChangeArrowheads="1"/>
          </p:cNvSpPr>
          <p:nvPr>
            <p:ph type="sldNum" sz="quarter" idx="4"/>
          </p:nvPr>
        </p:nvSpPr>
        <p:spPr bwMode="auto">
          <a:xfrm>
            <a:off x="65500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r>
              <a:rPr lang="en-US" altLang="zh-CN"/>
              <a:t>/48</a:t>
            </a: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85"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Lst>
  <p:hf sldNum="0" hdr="0" ftr="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charset="0"/>
          <a:ea typeface="楷体_GB2312" pitchFamily="49" charset="-122"/>
        </a:defRPr>
      </a:lvl2pPr>
      <a:lvl3pPr algn="ctr" rtl="0" eaLnBrk="0" fontAlgn="base" hangingPunct="0">
        <a:spcBef>
          <a:spcPct val="0"/>
        </a:spcBef>
        <a:spcAft>
          <a:spcPct val="0"/>
        </a:spcAft>
        <a:defRPr sz="4400" b="1">
          <a:solidFill>
            <a:schemeClr val="tx2"/>
          </a:solidFill>
          <a:latin typeface="Arial" charset="0"/>
          <a:ea typeface="楷体_GB2312" pitchFamily="49" charset="-122"/>
        </a:defRPr>
      </a:lvl3pPr>
      <a:lvl4pPr algn="ctr" rtl="0" eaLnBrk="0" fontAlgn="base" hangingPunct="0">
        <a:spcBef>
          <a:spcPct val="0"/>
        </a:spcBef>
        <a:spcAft>
          <a:spcPct val="0"/>
        </a:spcAft>
        <a:defRPr sz="4400" b="1">
          <a:solidFill>
            <a:schemeClr val="tx2"/>
          </a:solidFill>
          <a:latin typeface="Arial" charset="0"/>
          <a:ea typeface="楷体_GB2312" pitchFamily="49" charset="-122"/>
        </a:defRPr>
      </a:lvl4pPr>
      <a:lvl5pPr algn="ctr" rtl="0" eaLnBrk="0" fontAlgn="base" hangingPunct="0">
        <a:spcBef>
          <a:spcPct val="0"/>
        </a:spcBef>
        <a:spcAft>
          <a:spcPct val="0"/>
        </a:spcAft>
        <a:defRPr sz="4400" b="1">
          <a:solidFill>
            <a:schemeClr val="tx2"/>
          </a:solidFill>
          <a:latin typeface="Arial" charset="0"/>
          <a:ea typeface="楷体_GB2312" pitchFamily="49" charset="-122"/>
        </a:defRPr>
      </a:lvl5pPr>
      <a:lvl6pPr marL="457200" algn="ctr" rtl="0" fontAlgn="base">
        <a:spcBef>
          <a:spcPct val="0"/>
        </a:spcBef>
        <a:spcAft>
          <a:spcPct val="0"/>
        </a:spcAft>
        <a:defRPr sz="4400" b="1">
          <a:solidFill>
            <a:schemeClr val="tx2"/>
          </a:solidFill>
          <a:latin typeface="Arial" charset="0"/>
          <a:ea typeface="楷体_GB2312" pitchFamily="49" charset="-122"/>
        </a:defRPr>
      </a:lvl6pPr>
      <a:lvl7pPr marL="914400" algn="ctr" rtl="0" fontAlgn="base">
        <a:spcBef>
          <a:spcPct val="0"/>
        </a:spcBef>
        <a:spcAft>
          <a:spcPct val="0"/>
        </a:spcAft>
        <a:defRPr sz="4400" b="1">
          <a:solidFill>
            <a:schemeClr val="tx2"/>
          </a:solidFill>
          <a:latin typeface="Arial" charset="0"/>
          <a:ea typeface="楷体_GB2312" pitchFamily="49" charset="-122"/>
        </a:defRPr>
      </a:lvl7pPr>
      <a:lvl8pPr marL="1371600" algn="ctr" rtl="0" fontAlgn="base">
        <a:spcBef>
          <a:spcPct val="0"/>
        </a:spcBef>
        <a:spcAft>
          <a:spcPct val="0"/>
        </a:spcAft>
        <a:defRPr sz="4400" b="1">
          <a:solidFill>
            <a:schemeClr val="tx2"/>
          </a:solidFill>
          <a:latin typeface="Arial" charset="0"/>
          <a:ea typeface="楷体_GB2312" pitchFamily="49" charset="-122"/>
        </a:defRPr>
      </a:lvl8pPr>
      <a:lvl9pPr marL="1828800" algn="ctr" rtl="0" fontAlgn="base">
        <a:spcBef>
          <a:spcPct val="0"/>
        </a:spcBef>
        <a:spcAft>
          <a:spcPct val="0"/>
        </a:spcAft>
        <a:defRPr sz="4400" b="1">
          <a:solidFill>
            <a:schemeClr val="tx2"/>
          </a:solidFill>
          <a:latin typeface="Arial" charset="0"/>
          <a:ea typeface="楷体_GB2312" pitchFamily="49"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l"/>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Font typeface="Wingdings"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chemeClr val="hlink"/>
        </a:buClr>
        <a:buFont typeface="Wingdings" pitchFamily="2" charset="2"/>
        <a:buChar char="l"/>
        <a:defRPr sz="2400" b="1">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itchFamily="2" charset="2"/>
        <a:buChar char="l"/>
        <a:defRPr sz="20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pitchFamily="2" charset="2"/>
        <a:buChar char="l"/>
        <a:defRPr sz="2000" b="1">
          <a:solidFill>
            <a:schemeClr val="tx1"/>
          </a:solidFill>
          <a:latin typeface="+mn-lt"/>
          <a:ea typeface="+mn-ea"/>
        </a:defRPr>
      </a:lvl5pPr>
      <a:lvl6pPr marL="2514600" indent="-228600" algn="l" rtl="0" fontAlgn="base">
        <a:spcBef>
          <a:spcPct val="20000"/>
        </a:spcBef>
        <a:spcAft>
          <a:spcPct val="0"/>
        </a:spcAft>
        <a:buClr>
          <a:schemeClr val="hlink"/>
        </a:buClr>
        <a:buFont typeface="Wingdings" pitchFamily="2" charset="2"/>
        <a:buChar char="l"/>
        <a:defRPr sz="2000" b="1">
          <a:solidFill>
            <a:schemeClr val="tx1"/>
          </a:solidFill>
          <a:latin typeface="+mn-lt"/>
          <a:ea typeface="+mn-ea"/>
        </a:defRPr>
      </a:lvl6pPr>
      <a:lvl7pPr marL="2971800" indent="-228600" algn="l" rtl="0" fontAlgn="base">
        <a:spcBef>
          <a:spcPct val="20000"/>
        </a:spcBef>
        <a:spcAft>
          <a:spcPct val="0"/>
        </a:spcAft>
        <a:buClr>
          <a:schemeClr val="hlink"/>
        </a:buClr>
        <a:buFont typeface="Wingdings" pitchFamily="2" charset="2"/>
        <a:buChar char="l"/>
        <a:defRPr sz="2000" b="1">
          <a:solidFill>
            <a:schemeClr val="tx1"/>
          </a:solidFill>
          <a:latin typeface="+mn-lt"/>
          <a:ea typeface="+mn-ea"/>
        </a:defRPr>
      </a:lvl7pPr>
      <a:lvl8pPr marL="3429000" indent="-228600" algn="l" rtl="0" fontAlgn="base">
        <a:spcBef>
          <a:spcPct val="20000"/>
        </a:spcBef>
        <a:spcAft>
          <a:spcPct val="0"/>
        </a:spcAft>
        <a:buClr>
          <a:schemeClr val="hlink"/>
        </a:buClr>
        <a:buFont typeface="Wingdings" pitchFamily="2" charset="2"/>
        <a:buChar char="l"/>
        <a:defRPr sz="2000" b="1">
          <a:solidFill>
            <a:schemeClr val="tx1"/>
          </a:solidFill>
          <a:latin typeface="+mn-lt"/>
          <a:ea typeface="+mn-ea"/>
        </a:defRPr>
      </a:lvl8pPr>
      <a:lvl9pPr marL="3886200" indent="-228600" algn="l" rtl="0" fontAlgn="base">
        <a:spcBef>
          <a:spcPct val="20000"/>
        </a:spcBef>
        <a:spcAft>
          <a:spcPct val="0"/>
        </a:spcAft>
        <a:buClr>
          <a:schemeClr val="hlink"/>
        </a:buClr>
        <a:buFont typeface="Wingdings" pitchFamily="2" charset="2"/>
        <a:buChar char="l"/>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invGray">
      <p:bgPr>
        <a:solidFill>
          <a:schemeClr val="tx2">
            <a:lumMod val="20000"/>
            <a:lumOff val="80000"/>
            <a:alpha val="0"/>
          </a:schemeClr>
        </a:soli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4000" cy="6918325"/>
            <a:chOff x="0" y="0"/>
            <a:chExt cx="5760" cy="4358"/>
          </a:xfrm>
        </p:grpSpPr>
        <p:sp>
          <p:nvSpPr>
            <p:cNvPr id="353283" name="Rectangle 3"/>
            <p:cNvSpPr>
              <a:spLocks noChangeArrowheads="1"/>
            </p:cNvSpPr>
            <p:nvPr/>
          </p:nvSpPr>
          <p:spPr bwMode="invGray">
            <a:xfrm>
              <a:off x="5533" y="280"/>
              <a:ext cx="227" cy="1986"/>
            </a:xfrm>
            <a:prstGeom prst="rect">
              <a:avLst/>
            </a:prstGeom>
            <a:gradFill rotWithShape="0">
              <a:gsLst>
                <a:gs pos="0">
                  <a:schemeClr val="bg2"/>
                </a:gs>
                <a:gs pos="50000">
                  <a:schemeClr val="hlink"/>
                </a:gs>
                <a:gs pos="100000">
                  <a:schemeClr val="bg2"/>
                </a:gs>
              </a:gsLst>
              <a:lin ang="0" scaled="1"/>
            </a:gradFill>
            <a:ln w="9525">
              <a:noFill/>
              <a:miter lim="800000"/>
              <a:headEnd/>
              <a:tailEnd/>
            </a:ln>
          </p:spPr>
          <p:txBody>
            <a:bodyPr wrap="none" anchor="ctr"/>
            <a:lstStyle/>
            <a:p>
              <a:pPr>
                <a:defRPr/>
              </a:pPr>
              <a:endParaRPr lang="zh-CN" altLang="en-US">
                <a:solidFill>
                  <a:srgbClr val="FFFFCC"/>
                </a:solidFill>
              </a:endParaRPr>
            </a:p>
          </p:txBody>
        </p:sp>
        <p:sp>
          <p:nvSpPr>
            <p:cNvPr id="353284" name="Freeform 4"/>
            <p:cNvSpPr>
              <a:spLocks/>
            </p:cNvSpPr>
            <p:nvPr/>
          </p:nvSpPr>
          <p:spPr bwMode="invGray">
            <a:xfrm>
              <a:off x="0" y="0"/>
              <a:ext cx="5760" cy="1344"/>
            </a:xfrm>
            <a:custGeom>
              <a:avLst/>
              <a:gdLst/>
              <a:ahLst/>
              <a:cxnLst>
                <a:cxn ang="0">
                  <a:pos x="0" y="0"/>
                </a:cxn>
                <a:cxn ang="0">
                  <a:pos x="5760" y="0"/>
                </a:cxn>
                <a:cxn ang="0">
                  <a:pos x="5760" y="720"/>
                </a:cxn>
                <a:cxn ang="0">
                  <a:pos x="3600" y="624"/>
                </a:cxn>
                <a:cxn ang="0">
                  <a:pos x="0" y="1000"/>
                </a:cxn>
                <a:cxn ang="0">
                  <a:pos x="0" y="0"/>
                </a:cxn>
              </a:cxnLst>
              <a:rect l="0" t="0" r="r" b="b"/>
              <a:pathLst>
                <a:path w="5760" h="1104">
                  <a:moveTo>
                    <a:pt x="0" y="0"/>
                  </a:moveTo>
                  <a:lnTo>
                    <a:pt x="5760" y="0"/>
                  </a:lnTo>
                  <a:lnTo>
                    <a:pt x="5760" y="720"/>
                  </a:lnTo>
                  <a:cubicBezTo>
                    <a:pt x="5400" y="824"/>
                    <a:pt x="4560" y="577"/>
                    <a:pt x="3600" y="624"/>
                  </a:cubicBezTo>
                  <a:cubicBezTo>
                    <a:pt x="2640" y="671"/>
                    <a:pt x="600" y="1104"/>
                    <a:pt x="0" y="1000"/>
                  </a:cubicBezTo>
                  <a:lnTo>
                    <a:pt x="0" y="0"/>
                  </a:lnTo>
                  <a:close/>
                </a:path>
              </a:pathLst>
            </a:custGeom>
            <a:gradFill rotWithShape="0">
              <a:gsLst>
                <a:gs pos="0">
                  <a:schemeClr val="bg2"/>
                </a:gs>
                <a:gs pos="50000">
                  <a:schemeClr val="bg1"/>
                </a:gs>
                <a:gs pos="100000">
                  <a:schemeClr val="bg2"/>
                </a:gs>
              </a:gsLst>
              <a:lin ang="0" scaled="1"/>
            </a:gradFill>
            <a:ln w="9525">
              <a:noFill/>
              <a:round/>
              <a:headEnd/>
              <a:tailEnd/>
            </a:ln>
          </p:spPr>
          <p:txBody>
            <a:bodyPr wrap="none" anchor="ctr"/>
            <a:lstStyle/>
            <a:p>
              <a:pPr>
                <a:defRPr/>
              </a:pPr>
              <a:endParaRPr lang="zh-CN" altLang="en-US">
                <a:solidFill>
                  <a:srgbClr val="FFFFCC"/>
                </a:solidFill>
              </a:endParaRPr>
            </a:p>
          </p:txBody>
        </p:sp>
        <p:sp>
          <p:nvSpPr>
            <p:cNvPr id="353285" name="Freeform 5"/>
            <p:cNvSpPr>
              <a:spLocks/>
            </p:cNvSpPr>
            <p:nvPr/>
          </p:nvSpPr>
          <p:spPr bwMode="invGray">
            <a:xfrm>
              <a:off x="0" y="733"/>
              <a:ext cx="5760" cy="3587"/>
            </a:xfrm>
            <a:custGeom>
              <a:avLst/>
              <a:gdLst/>
              <a:ahLst/>
              <a:cxnLst>
                <a:cxn ang="0">
                  <a:pos x="0" y="582"/>
                </a:cxn>
                <a:cxn ang="0">
                  <a:pos x="2640" y="267"/>
                </a:cxn>
                <a:cxn ang="0">
                  <a:pos x="3373" y="160"/>
                </a:cxn>
                <a:cxn ang="0">
                  <a:pos x="5760" y="358"/>
                </a:cxn>
                <a:cxn ang="0">
                  <a:pos x="5760" y="3587"/>
                </a:cxn>
                <a:cxn ang="0">
                  <a:pos x="0" y="3587"/>
                </a:cxn>
                <a:cxn ang="0">
                  <a:pos x="0" y="582"/>
                </a:cxn>
              </a:cxnLst>
              <a:rect l="0" t="0" r="r" b="b"/>
              <a:pathLst>
                <a:path w="5760" h="3587">
                  <a:moveTo>
                    <a:pt x="0" y="582"/>
                  </a:moveTo>
                  <a:cubicBezTo>
                    <a:pt x="1027" y="680"/>
                    <a:pt x="1960" y="387"/>
                    <a:pt x="2640" y="267"/>
                  </a:cubicBezTo>
                  <a:cubicBezTo>
                    <a:pt x="2640" y="267"/>
                    <a:pt x="3268" y="180"/>
                    <a:pt x="3373" y="160"/>
                  </a:cubicBezTo>
                  <a:cubicBezTo>
                    <a:pt x="4120" y="0"/>
                    <a:pt x="5280" y="358"/>
                    <a:pt x="5760" y="358"/>
                  </a:cubicBezTo>
                  <a:lnTo>
                    <a:pt x="5760" y="3587"/>
                  </a:lnTo>
                  <a:lnTo>
                    <a:pt x="0" y="3587"/>
                  </a:lnTo>
                  <a:cubicBezTo>
                    <a:pt x="0" y="3587"/>
                    <a:pt x="0" y="582"/>
                    <a:pt x="0" y="582"/>
                  </a:cubicBezTo>
                  <a:close/>
                </a:path>
              </a:pathLst>
            </a:custGeom>
            <a:gradFill rotWithShape="0">
              <a:gsLst>
                <a:gs pos="0">
                  <a:schemeClr val="bg2"/>
                </a:gs>
                <a:gs pos="50000">
                  <a:schemeClr val="bg1"/>
                </a:gs>
                <a:gs pos="100000">
                  <a:schemeClr val="bg2"/>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353286" name="Freeform 6"/>
            <p:cNvSpPr>
              <a:spLocks/>
            </p:cNvSpPr>
            <p:nvPr/>
          </p:nvSpPr>
          <p:spPr bwMode="invGray">
            <a:xfrm>
              <a:off x="0" y="184"/>
              <a:ext cx="5760" cy="538"/>
            </a:xfrm>
            <a:custGeom>
              <a:avLst/>
              <a:gdLst/>
              <a:ahLst/>
              <a:cxnLst>
                <a:cxn ang="0">
                  <a:pos x="0" y="163"/>
                </a:cxn>
                <a:cxn ang="0">
                  <a:pos x="0" y="403"/>
                </a:cxn>
                <a:cxn ang="0">
                  <a:pos x="1773" y="443"/>
                </a:cxn>
                <a:cxn ang="0">
                  <a:pos x="4573" y="176"/>
                </a:cxn>
                <a:cxn ang="0">
                  <a:pos x="5760" y="536"/>
                </a:cxn>
                <a:cxn ang="0">
                  <a:pos x="5760" y="163"/>
                </a:cxn>
                <a:cxn ang="0">
                  <a:pos x="4560" y="29"/>
                </a:cxn>
                <a:cxn ang="0">
                  <a:pos x="1987" y="336"/>
                </a:cxn>
                <a:cxn ang="0">
                  <a:pos x="0" y="163"/>
                </a:cxn>
              </a:cxnLst>
              <a:rect l="0" t="0" r="r" b="b"/>
              <a:pathLst>
                <a:path w="5760" h="538">
                  <a:moveTo>
                    <a:pt x="0" y="163"/>
                  </a:moveTo>
                  <a:lnTo>
                    <a:pt x="0" y="403"/>
                  </a:lnTo>
                  <a:cubicBezTo>
                    <a:pt x="295" y="450"/>
                    <a:pt x="1011" y="481"/>
                    <a:pt x="1773" y="443"/>
                  </a:cubicBezTo>
                  <a:cubicBezTo>
                    <a:pt x="2535" y="405"/>
                    <a:pt x="3909" y="161"/>
                    <a:pt x="4573" y="176"/>
                  </a:cubicBezTo>
                  <a:cubicBezTo>
                    <a:pt x="5237" y="191"/>
                    <a:pt x="5562" y="538"/>
                    <a:pt x="5760" y="536"/>
                  </a:cubicBezTo>
                  <a:lnTo>
                    <a:pt x="5760" y="163"/>
                  </a:lnTo>
                  <a:cubicBezTo>
                    <a:pt x="5560" y="79"/>
                    <a:pt x="5189" y="0"/>
                    <a:pt x="4560" y="29"/>
                  </a:cubicBezTo>
                  <a:cubicBezTo>
                    <a:pt x="3931" y="58"/>
                    <a:pt x="2747" y="314"/>
                    <a:pt x="1987" y="336"/>
                  </a:cubicBezTo>
                  <a:cubicBezTo>
                    <a:pt x="1227" y="358"/>
                    <a:pt x="414" y="199"/>
                    <a:pt x="0" y="163"/>
                  </a:cubicBezTo>
                  <a:close/>
                </a:path>
              </a:pathLst>
            </a:custGeom>
            <a:gradFill rotWithShape="0">
              <a:gsLst>
                <a:gs pos="0">
                  <a:schemeClr val="bg1"/>
                </a:gs>
                <a:gs pos="50000">
                  <a:schemeClr val="bg2"/>
                </a:gs>
                <a:gs pos="100000">
                  <a:schemeClr val="bg1"/>
                </a:gs>
              </a:gsLst>
              <a:lin ang="0" scaled="1"/>
            </a:gradFill>
            <a:ln w="9525">
              <a:noFill/>
              <a:round/>
              <a:headEnd/>
              <a:tailEnd/>
            </a:ln>
          </p:spPr>
          <p:txBody>
            <a:bodyPr wrap="none" anchor="ctr"/>
            <a:lstStyle/>
            <a:p>
              <a:pPr>
                <a:defRPr/>
              </a:pPr>
              <a:endParaRPr lang="zh-CN" altLang="en-US">
                <a:solidFill>
                  <a:srgbClr val="FFFFCC"/>
                </a:solidFill>
              </a:endParaRPr>
            </a:p>
          </p:txBody>
        </p:sp>
        <p:sp>
          <p:nvSpPr>
            <p:cNvPr id="353287" name="Freeform 7"/>
            <p:cNvSpPr>
              <a:spLocks/>
            </p:cNvSpPr>
            <p:nvPr/>
          </p:nvSpPr>
          <p:spPr bwMode="invGray">
            <a:xfrm>
              <a:off x="0" y="1515"/>
              <a:ext cx="5760" cy="674"/>
            </a:xfrm>
            <a:custGeom>
              <a:avLst/>
              <a:gdLst/>
              <a:ahLst/>
              <a:cxnLst>
                <a:cxn ang="0">
                  <a:pos x="0" y="246"/>
                </a:cxn>
                <a:cxn ang="0">
                  <a:pos x="0" y="406"/>
                </a:cxn>
                <a:cxn ang="0">
                  <a:pos x="1280" y="645"/>
                </a:cxn>
                <a:cxn ang="0">
                  <a:pos x="1627" y="580"/>
                </a:cxn>
                <a:cxn ang="0">
                  <a:pos x="4493" y="113"/>
                </a:cxn>
                <a:cxn ang="0">
                  <a:pos x="5760" y="606"/>
                </a:cxn>
                <a:cxn ang="0">
                  <a:pos x="5760" y="233"/>
                </a:cxn>
                <a:cxn ang="0">
                  <a:pos x="4040" y="33"/>
                </a:cxn>
                <a:cxn ang="0">
                  <a:pos x="1093" y="433"/>
                </a:cxn>
                <a:cxn ang="0">
                  <a:pos x="0" y="246"/>
                </a:cxn>
              </a:cxnLst>
              <a:rect l="0" t="0" r="r" b="b"/>
              <a:pathLst>
                <a:path w="5760" h="674">
                  <a:moveTo>
                    <a:pt x="0" y="246"/>
                  </a:moveTo>
                  <a:lnTo>
                    <a:pt x="0" y="406"/>
                  </a:lnTo>
                  <a:cubicBezTo>
                    <a:pt x="213" y="463"/>
                    <a:pt x="1009" y="616"/>
                    <a:pt x="1280" y="645"/>
                  </a:cubicBezTo>
                  <a:cubicBezTo>
                    <a:pt x="1551" y="674"/>
                    <a:pt x="1092" y="669"/>
                    <a:pt x="1627" y="580"/>
                  </a:cubicBezTo>
                  <a:cubicBezTo>
                    <a:pt x="2162" y="491"/>
                    <a:pt x="3804" y="109"/>
                    <a:pt x="4493" y="113"/>
                  </a:cubicBezTo>
                  <a:cubicBezTo>
                    <a:pt x="5182" y="117"/>
                    <a:pt x="5549" y="586"/>
                    <a:pt x="5760" y="606"/>
                  </a:cubicBezTo>
                  <a:lnTo>
                    <a:pt x="5760" y="233"/>
                  </a:lnTo>
                  <a:cubicBezTo>
                    <a:pt x="5471" y="158"/>
                    <a:pt x="4818" y="0"/>
                    <a:pt x="4040" y="33"/>
                  </a:cubicBezTo>
                  <a:cubicBezTo>
                    <a:pt x="3262" y="66"/>
                    <a:pt x="1766" y="398"/>
                    <a:pt x="1093" y="433"/>
                  </a:cubicBezTo>
                  <a:cubicBezTo>
                    <a:pt x="420" y="468"/>
                    <a:pt x="228" y="285"/>
                    <a:pt x="0" y="246"/>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353288" name="Freeform 8"/>
            <p:cNvSpPr>
              <a:spLocks/>
            </p:cNvSpPr>
            <p:nvPr/>
          </p:nvSpPr>
          <p:spPr bwMode="invGray">
            <a:xfrm>
              <a:off x="1560" y="959"/>
              <a:ext cx="4200" cy="3361"/>
            </a:xfrm>
            <a:custGeom>
              <a:avLst/>
              <a:gdLst/>
              <a:ahLst/>
              <a:cxnLst>
                <a:cxn ang="0">
                  <a:pos x="0" y="3361"/>
                </a:cxn>
                <a:cxn ang="0">
                  <a:pos x="1054" y="295"/>
                </a:cxn>
                <a:cxn ang="0">
                  <a:pos x="4200" y="1588"/>
                </a:cxn>
                <a:cxn ang="0">
                  <a:pos x="4200" y="2028"/>
                </a:cxn>
                <a:cxn ang="0">
                  <a:pos x="1200" y="442"/>
                </a:cxn>
                <a:cxn ang="0">
                  <a:pos x="347" y="3361"/>
                </a:cxn>
                <a:cxn ang="0">
                  <a:pos x="0" y="3361"/>
                </a:cxn>
              </a:cxnLst>
              <a:rect l="0" t="0" r="r" b="b"/>
              <a:pathLst>
                <a:path w="4200" h="3361">
                  <a:moveTo>
                    <a:pt x="0" y="3361"/>
                  </a:moveTo>
                  <a:cubicBezTo>
                    <a:pt x="118" y="2850"/>
                    <a:pt x="354" y="590"/>
                    <a:pt x="1054" y="295"/>
                  </a:cubicBezTo>
                  <a:cubicBezTo>
                    <a:pt x="1754" y="0"/>
                    <a:pt x="3676" y="1299"/>
                    <a:pt x="4200" y="1588"/>
                  </a:cubicBezTo>
                  <a:lnTo>
                    <a:pt x="4200" y="2028"/>
                  </a:lnTo>
                  <a:cubicBezTo>
                    <a:pt x="3700" y="1837"/>
                    <a:pt x="1842" y="220"/>
                    <a:pt x="1200" y="442"/>
                  </a:cubicBezTo>
                  <a:cubicBezTo>
                    <a:pt x="558" y="664"/>
                    <a:pt x="547" y="2875"/>
                    <a:pt x="347" y="3361"/>
                  </a:cubicBezTo>
                  <a:lnTo>
                    <a:pt x="0" y="3361"/>
                  </a:lnTo>
                  <a:close/>
                </a:path>
              </a:pathLst>
            </a:custGeom>
            <a:gradFill rotWithShape="0">
              <a:gsLst>
                <a:gs pos="0">
                  <a:schemeClr val="accent2"/>
                </a:gs>
                <a:gs pos="50000">
                  <a:schemeClr val="bg1"/>
                </a:gs>
                <a:gs pos="100000">
                  <a:schemeClr val="accent2"/>
                </a:gs>
              </a:gsLst>
              <a:lin ang="5400000" scaled="1"/>
            </a:gradFill>
            <a:ln w="9525">
              <a:noFill/>
              <a:round/>
              <a:headEnd/>
              <a:tailEnd/>
            </a:ln>
          </p:spPr>
          <p:txBody>
            <a:bodyPr wrap="none" anchor="ctr"/>
            <a:lstStyle/>
            <a:p>
              <a:pPr>
                <a:defRPr/>
              </a:pPr>
              <a:endParaRPr lang="zh-CN" altLang="en-US">
                <a:solidFill>
                  <a:srgbClr val="FFFFCC"/>
                </a:solidFill>
              </a:endParaRPr>
            </a:p>
          </p:txBody>
        </p:sp>
        <p:sp>
          <p:nvSpPr>
            <p:cNvPr id="353289" name="Freeform 9"/>
            <p:cNvSpPr>
              <a:spLocks/>
            </p:cNvSpPr>
            <p:nvPr/>
          </p:nvSpPr>
          <p:spPr bwMode="invGray">
            <a:xfrm>
              <a:off x="0" y="2169"/>
              <a:ext cx="5760" cy="1925"/>
            </a:xfrm>
            <a:custGeom>
              <a:avLst/>
              <a:gdLst/>
              <a:ahLst/>
              <a:cxnLst>
                <a:cxn ang="0">
                  <a:pos x="0" y="804"/>
                </a:cxn>
                <a:cxn ang="0">
                  <a:pos x="0" y="991"/>
                </a:cxn>
                <a:cxn ang="0">
                  <a:pos x="1547" y="1818"/>
                </a:cxn>
                <a:cxn ang="0">
                  <a:pos x="3253" y="351"/>
                </a:cxn>
                <a:cxn ang="0">
                  <a:pos x="5760" y="1537"/>
                </a:cxn>
                <a:cxn ang="0">
                  <a:pos x="5760" y="1151"/>
                </a:cxn>
                <a:cxn ang="0">
                  <a:pos x="3240" y="84"/>
                </a:cxn>
                <a:cxn ang="0">
                  <a:pos x="1573" y="1671"/>
                </a:cxn>
                <a:cxn ang="0">
                  <a:pos x="0" y="804"/>
                </a:cxn>
              </a:cxnLst>
              <a:rect l="0" t="0" r="r" b="b"/>
              <a:pathLst>
                <a:path w="5760" h="1925">
                  <a:moveTo>
                    <a:pt x="0" y="804"/>
                  </a:moveTo>
                  <a:lnTo>
                    <a:pt x="0" y="991"/>
                  </a:lnTo>
                  <a:cubicBezTo>
                    <a:pt x="258" y="1160"/>
                    <a:pt x="1005" y="1925"/>
                    <a:pt x="1547" y="1818"/>
                  </a:cubicBezTo>
                  <a:cubicBezTo>
                    <a:pt x="2089" y="1711"/>
                    <a:pt x="2551" y="398"/>
                    <a:pt x="3253" y="351"/>
                  </a:cubicBezTo>
                  <a:cubicBezTo>
                    <a:pt x="3955" y="304"/>
                    <a:pt x="5342" y="1404"/>
                    <a:pt x="5760" y="1537"/>
                  </a:cubicBezTo>
                  <a:lnTo>
                    <a:pt x="5760" y="1151"/>
                  </a:lnTo>
                  <a:cubicBezTo>
                    <a:pt x="5405" y="1124"/>
                    <a:pt x="3982" y="0"/>
                    <a:pt x="3240" y="84"/>
                  </a:cubicBezTo>
                  <a:cubicBezTo>
                    <a:pt x="2542" y="171"/>
                    <a:pt x="2113" y="1551"/>
                    <a:pt x="1573" y="1671"/>
                  </a:cubicBezTo>
                  <a:cubicBezTo>
                    <a:pt x="1033" y="1791"/>
                    <a:pt x="262" y="826"/>
                    <a:pt x="0" y="804"/>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sp>
          <p:nvSpPr>
            <p:cNvPr id="353290" name="Freeform 10"/>
            <p:cNvSpPr>
              <a:spLocks/>
            </p:cNvSpPr>
            <p:nvPr/>
          </p:nvSpPr>
          <p:spPr bwMode="invGray">
            <a:xfrm>
              <a:off x="0" y="2238"/>
              <a:ext cx="3929" cy="2120"/>
            </a:xfrm>
            <a:custGeom>
              <a:avLst/>
              <a:gdLst/>
              <a:ahLst/>
              <a:cxnLst>
                <a:cxn ang="0">
                  <a:pos x="0" y="415"/>
                </a:cxn>
                <a:cxn ang="0">
                  <a:pos x="0" y="508"/>
                </a:cxn>
                <a:cxn ang="0">
                  <a:pos x="1933" y="229"/>
                </a:cxn>
                <a:cxn ang="0">
                  <a:pos x="3920" y="1055"/>
                </a:cxn>
                <a:cxn ang="0">
                  <a:pos x="3587" y="2082"/>
                </a:cxn>
                <a:cxn ang="0">
                  <a:pos x="3947" y="829"/>
                </a:cxn>
                <a:cxn ang="0">
                  <a:pos x="2253" y="69"/>
                </a:cxn>
                <a:cxn ang="0">
                  <a:pos x="0" y="415"/>
                </a:cxn>
              </a:cxnLst>
              <a:rect l="0" t="0" r="r" b="b"/>
              <a:pathLst>
                <a:path w="4196" h="2120">
                  <a:moveTo>
                    <a:pt x="0" y="415"/>
                  </a:moveTo>
                  <a:lnTo>
                    <a:pt x="0" y="508"/>
                  </a:lnTo>
                  <a:cubicBezTo>
                    <a:pt x="160" y="577"/>
                    <a:pt x="1280" y="138"/>
                    <a:pt x="1933" y="229"/>
                  </a:cubicBezTo>
                  <a:cubicBezTo>
                    <a:pt x="2586" y="320"/>
                    <a:pt x="3644" y="746"/>
                    <a:pt x="3920" y="1055"/>
                  </a:cubicBezTo>
                  <a:cubicBezTo>
                    <a:pt x="4196" y="1364"/>
                    <a:pt x="3583" y="2120"/>
                    <a:pt x="3587" y="2082"/>
                  </a:cubicBezTo>
                  <a:lnTo>
                    <a:pt x="3947" y="829"/>
                  </a:lnTo>
                  <a:cubicBezTo>
                    <a:pt x="3725" y="494"/>
                    <a:pt x="2911" y="138"/>
                    <a:pt x="2253" y="69"/>
                  </a:cubicBezTo>
                  <a:cubicBezTo>
                    <a:pt x="1595" y="0"/>
                    <a:pt x="469" y="343"/>
                    <a:pt x="0" y="415"/>
                  </a:cubicBezTo>
                  <a:close/>
                </a:path>
              </a:pathLst>
            </a:custGeom>
            <a:gradFill rotWithShape="0">
              <a:gsLst>
                <a:gs pos="0">
                  <a:schemeClr val="accent2"/>
                </a:gs>
                <a:gs pos="50000">
                  <a:schemeClr val="bg1"/>
                </a:gs>
                <a:gs pos="100000">
                  <a:schemeClr val="accent2"/>
                </a:gs>
              </a:gsLst>
              <a:lin ang="5400000" scaled="1"/>
            </a:gradFill>
            <a:ln w="9525" cap="flat">
              <a:noFill/>
              <a:prstDash val="solid"/>
              <a:round/>
              <a:headEnd type="none" w="med" len="med"/>
              <a:tailEnd type="none" w="med" len="med"/>
            </a:ln>
            <a:effectLst/>
          </p:spPr>
          <p:txBody>
            <a:bodyPr wrap="none" anchor="ctr"/>
            <a:lstStyle/>
            <a:p>
              <a:pPr>
                <a:defRPr/>
              </a:pPr>
              <a:endParaRPr lang="zh-CN" altLang="en-US">
                <a:solidFill>
                  <a:srgbClr val="FFFFCC"/>
                </a:solidFill>
              </a:endParaRPr>
            </a:p>
          </p:txBody>
        </p:sp>
      </p:grpSp>
      <p:sp>
        <p:nvSpPr>
          <p:cNvPr id="2051" name="Rectangle 11"/>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53292" name="Rectangle 12"/>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a:latin typeface="+mn-lt"/>
                <a:ea typeface="宋体" pitchFamily="2" charset="-122"/>
              </a:defRPr>
            </a:lvl1pPr>
          </a:lstStyle>
          <a:p>
            <a:pPr>
              <a:defRPr/>
            </a:pPr>
            <a:fld id="{AEE156EF-E5EE-4E29-A303-41CFE8B53744}" type="datetime1">
              <a:rPr lang="zh-CN" altLang="en-US" smtClean="0">
                <a:solidFill>
                  <a:srgbClr val="FFFFCC"/>
                </a:solidFill>
              </a:rPr>
              <a:t>2021/9/1</a:t>
            </a:fld>
            <a:endParaRPr lang="en-US" altLang="zh-CN">
              <a:solidFill>
                <a:srgbClr val="FFFFCC"/>
              </a:solidFill>
            </a:endParaRPr>
          </a:p>
        </p:txBody>
      </p:sp>
      <p:sp>
        <p:nvSpPr>
          <p:cNvPr id="353293" name="Rectangle 1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a:latin typeface="+mn-lt"/>
                <a:ea typeface="宋体" pitchFamily="2" charset="-122"/>
              </a:defRPr>
            </a:lvl1pPr>
          </a:lstStyle>
          <a:p>
            <a:pPr>
              <a:defRPr/>
            </a:pPr>
            <a:endParaRPr lang="en-US" altLang="zh-CN">
              <a:solidFill>
                <a:srgbClr val="FFFFCC"/>
              </a:solidFill>
            </a:endParaRPr>
          </a:p>
        </p:txBody>
      </p:sp>
      <p:sp>
        <p:nvSpPr>
          <p:cNvPr id="353294" name="Rectangle 1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400">
                <a:latin typeface="+mn-lt"/>
                <a:ea typeface="宋体" pitchFamily="2" charset="-122"/>
              </a:defRPr>
            </a:lvl1pPr>
          </a:lstStyle>
          <a:p>
            <a:pPr>
              <a:defRPr/>
            </a:pPr>
            <a:fld id="{EB8019C6-1CD8-4B95-9357-D943AEF68CBD}" type="slidenum">
              <a:rPr lang="en-US" altLang="zh-CN">
                <a:solidFill>
                  <a:srgbClr val="FFFFCC"/>
                </a:solidFill>
              </a:rPr>
              <a:pPr>
                <a:defRPr/>
              </a:pPr>
              <a:t>‹#›</a:t>
            </a:fld>
            <a:endParaRPr lang="en-US" altLang="zh-CN">
              <a:solidFill>
                <a:srgbClr val="FFFFCC"/>
              </a:solidFill>
            </a:endParaRPr>
          </a:p>
        </p:txBody>
      </p:sp>
      <p:sp>
        <p:nvSpPr>
          <p:cNvPr id="2055" name="Rectangle 15"/>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2822013"/>
      </p:ext>
    </p:extLst>
  </p:cSld>
  <p:clrMap bg1="dk2" tx1="lt1" bg2="dk1"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hf sldNum="0"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okeji@zjut.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jpeg"/><Relationship Id="rId7" Type="http://schemas.openxmlformats.org/officeDocument/2006/relationships/image" Target="../media/image19.jpeg"/><Relationship Id="rId12" Type="http://schemas.openxmlformats.org/officeDocument/2006/relationships/image" Target="../media/image79.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8.jpeg"/><Relationship Id="rId5" Type="http://schemas.openxmlformats.org/officeDocument/2006/relationships/image" Target="../media/image73.jpeg"/><Relationship Id="rId10" Type="http://schemas.openxmlformats.org/officeDocument/2006/relationships/image" Target="../media/image77.jpeg"/><Relationship Id="rId4" Type="http://schemas.openxmlformats.org/officeDocument/2006/relationships/image" Target="../media/image72.jpeg"/><Relationship Id="rId9" Type="http://schemas.openxmlformats.org/officeDocument/2006/relationships/image" Target="../media/image76.jpeg"/></Relationships>
</file>

<file path=ppt/slides/_rels/slide7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ctrTitle"/>
          </p:nvPr>
        </p:nvSpPr>
        <p:spPr>
          <a:xfrm>
            <a:off x="838200" y="210312"/>
            <a:ext cx="7772400" cy="1371600"/>
          </a:xfrm>
        </p:spPr>
        <p:txBody>
          <a:bodyPr/>
          <a:lstStyle/>
          <a:p>
            <a:pPr algn="ctr"/>
            <a:r>
              <a:rPr lang="zh-CN" altLang="zh-CN" sz="6600" b="1" kern="100" dirty="0">
                <a:effectLst/>
                <a:latin typeface="Times New Roman" panose="02020603050405020304" pitchFamily="18" charset="0"/>
                <a:ea typeface="宋体" panose="02010600030101010101" pitchFamily="2" charset="-122"/>
              </a:rPr>
              <a:t>大学信息技术基础</a:t>
            </a:r>
            <a:endParaRPr lang="zh-CN" altLang="zh-CN" sz="3200" kern="100" dirty="0">
              <a:effectLst/>
              <a:latin typeface="Times New Roman" panose="02020603050405020304" pitchFamily="18" charset="0"/>
              <a:ea typeface="宋体" panose="02010600030101010101" pitchFamily="2" charset="-122"/>
            </a:endParaRPr>
          </a:p>
        </p:txBody>
      </p:sp>
      <p:sp>
        <p:nvSpPr>
          <p:cNvPr id="13315" name="Rectangle 3"/>
          <p:cNvSpPr>
            <a:spLocks noGrp="1" noRot="1" noChangeArrowheads="1"/>
          </p:cNvSpPr>
          <p:nvPr>
            <p:ph type="subTitle" idx="1"/>
          </p:nvPr>
        </p:nvSpPr>
        <p:spPr>
          <a:xfrm>
            <a:off x="1752600" y="4648200"/>
            <a:ext cx="6400800" cy="1600200"/>
          </a:xfrm>
        </p:spPr>
        <p:txBody>
          <a:bodyPr/>
          <a:lstStyle/>
          <a:p>
            <a:pPr eaLnBrk="1" hangingPunct="1"/>
            <a:r>
              <a:rPr lang="en-US" altLang="zh-CN" sz="2800" dirty="0">
                <a:hlinkClick r:id="rId2"/>
              </a:rPr>
              <a:t>Email</a:t>
            </a:r>
            <a:r>
              <a:rPr lang="zh-CN" altLang="en-US" sz="2800" dirty="0">
                <a:hlinkClick r:id="rId2"/>
              </a:rPr>
              <a:t>：</a:t>
            </a:r>
            <a:r>
              <a:rPr lang="en-US" altLang="zh-CN" sz="2800" dirty="0">
                <a:hlinkClick r:id="rId2"/>
              </a:rPr>
              <a:t>maokeji@zjut.edu.cn</a:t>
            </a:r>
            <a:endParaRPr lang="en-US" altLang="zh-CN" sz="2800" dirty="0"/>
          </a:p>
          <a:p>
            <a:pPr eaLnBrk="1" hangingPunct="1"/>
            <a:r>
              <a:rPr lang="zh-CN" altLang="en-US" sz="2800" dirty="0">
                <a:solidFill>
                  <a:schemeClr val="tx2"/>
                </a:solidFill>
              </a:rPr>
              <a:t>手机：</a:t>
            </a:r>
            <a:r>
              <a:rPr lang="en-US" altLang="zh-CN" sz="2800" dirty="0">
                <a:solidFill>
                  <a:schemeClr val="tx2"/>
                </a:solidFill>
              </a:rPr>
              <a:t>13858071291</a:t>
            </a:r>
            <a:r>
              <a:rPr lang="zh-CN" altLang="en-US" sz="2800" dirty="0">
                <a:solidFill>
                  <a:schemeClr val="tx2"/>
                </a:solidFill>
              </a:rPr>
              <a:t>（微信同号）</a:t>
            </a:r>
            <a:endParaRPr lang="en-US" altLang="zh-CN" sz="2800" dirty="0">
              <a:solidFill>
                <a:schemeClr val="tx2"/>
              </a:solidFill>
            </a:endParaRPr>
          </a:p>
          <a:p>
            <a:pPr eaLnBrk="1" hangingPunct="1"/>
            <a:r>
              <a:rPr lang="zh-CN" altLang="en-US" sz="2800" dirty="0">
                <a:solidFill>
                  <a:schemeClr val="tx2"/>
                </a:solidFill>
              </a:rPr>
              <a:t>计算机科学与技术学院</a:t>
            </a:r>
            <a:endParaRPr lang="en-US" altLang="zh-CN" sz="2800" dirty="0">
              <a:solidFill>
                <a:schemeClr val="tx2"/>
              </a:solidFill>
            </a:endParaRPr>
          </a:p>
        </p:txBody>
      </p:sp>
      <p:sp>
        <p:nvSpPr>
          <p:cNvPr id="1331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8DF0EDE-9754-404C-B410-3AF2D4AA829A}" type="datetime1">
              <a:rPr lang="zh-CN" altLang="en-US" smtClean="0"/>
              <a:t>2021/9/1</a:t>
            </a:fld>
            <a:endParaRPr lang="en-US" altLang="zh-CN"/>
          </a:p>
        </p:txBody>
      </p:sp>
      <p:sp>
        <p:nvSpPr>
          <p:cNvPr id="2" name="文本框 1"/>
          <p:cNvSpPr txBox="1"/>
          <p:nvPr/>
        </p:nvSpPr>
        <p:spPr>
          <a:xfrm>
            <a:off x="2097157" y="2057400"/>
            <a:ext cx="5564187" cy="1938992"/>
          </a:xfrm>
          <a:prstGeom prst="rect">
            <a:avLst/>
          </a:prstGeom>
          <a:noFill/>
        </p:spPr>
        <p:txBody>
          <a:bodyPr wrap="square" rtlCol="0">
            <a:spAutoFit/>
          </a:bodyPr>
          <a:lstStyle/>
          <a:p>
            <a:pPr algn="r"/>
            <a:r>
              <a:rPr kumimoji="1" lang="zh-CN" altLang="en-US" sz="4000" b="1" dirty="0">
                <a:solidFill>
                  <a:srgbClr val="0070C0"/>
                </a:solidFill>
              </a:rPr>
              <a:t>毛科技       博           士</a:t>
            </a:r>
            <a:endParaRPr kumimoji="1" lang="en-US" altLang="zh-CN" sz="4000" b="1" dirty="0">
              <a:solidFill>
                <a:srgbClr val="0070C0"/>
              </a:solidFill>
            </a:endParaRPr>
          </a:p>
          <a:p>
            <a:pPr algn="r"/>
            <a:r>
              <a:rPr kumimoji="1" lang="zh-CN" altLang="en-US" sz="4000" b="1" dirty="0">
                <a:solidFill>
                  <a:srgbClr val="0070C0"/>
                </a:solidFill>
              </a:rPr>
              <a:t>副    教   授</a:t>
            </a:r>
            <a:endParaRPr kumimoji="1" lang="en-US" altLang="zh-CN" sz="4000" b="1" dirty="0">
              <a:solidFill>
                <a:srgbClr val="0070C0"/>
              </a:solidFill>
            </a:endParaRPr>
          </a:p>
          <a:p>
            <a:pPr algn="r"/>
            <a:r>
              <a:rPr kumimoji="1" lang="zh-CN" altLang="en-US" sz="4000" b="1" dirty="0">
                <a:solidFill>
                  <a:srgbClr val="0070C0"/>
                </a:solidFill>
              </a:rPr>
              <a:t>     硕士生导师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ChangeArrowheads="1"/>
          </p:cNvSpPr>
          <p:nvPr/>
        </p:nvSpPr>
        <p:spPr bwMode="auto">
          <a:xfrm>
            <a:off x="1116012" y="1052512"/>
            <a:ext cx="7189787" cy="4814887"/>
          </a:xfrm>
          <a:prstGeom prst="octagon">
            <a:avLst>
              <a:gd name="adj" fmla="val 29287"/>
            </a:avLst>
          </a:prstGeom>
          <a:solidFill>
            <a:schemeClr val="accent1"/>
          </a:solidFill>
          <a:ln w="38100">
            <a:solidFill>
              <a:schemeClr val="tx1"/>
            </a:solidFill>
            <a:prstDash val="dashDot"/>
            <a:miter lim="800000"/>
            <a:headEnd/>
            <a:tailEnd/>
          </a:ln>
        </p:spPr>
        <p:txBody>
          <a:bodyPr wrap="none" anchor="ctr"/>
          <a:lstStyle/>
          <a:p>
            <a:endParaRPr lang="zh-CN" altLang="en-US"/>
          </a:p>
        </p:txBody>
      </p:sp>
      <p:sp>
        <p:nvSpPr>
          <p:cNvPr id="25603" name="Text Box 3"/>
          <p:cNvSpPr txBox="1">
            <a:spLocks noChangeArrowheads="1"/>
          </p:cNvSpPr>
          <p:nvPr/>
        </p:nvSpPr>
        <p:spPr bwMode="auto">
          <a:xfrm>
            <a:off x="2209800" y="1461293"/>
            <a:ext cx="5029200" cy="39354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latin typeface="Times New Roman" pitchFamily="18" charset="0"/>
              </a:rPr>
              <a:t>        </a:t>
            </a:r>
            <a:r>
              <a:rPr kumimoji="1" lang="zh-CN" altLang="en-US" sz="2800" b="1" dirty="0">
                <a:latin typeface="Times New Roman" pitchFamily="18" charset="0"/>
              </a:rPr>
              <a:t>乔治</a:t>
            </a:r>
            <a:r>
              <a:rPr kumimoji="1" lang="en-US" altLang="zh-CN" sz="2800" b="1" dirty="0">
                <a:latin typeface="Times New Roman" pitchFamily="18" charset="0"/>
              </a:rPr>
              <a:t>·</a:t>
            </a:r>
            <a:r>
              <a:rPr kumimoji="1" lang="zh-CN" altLang="en-US" sz="2800" b="1" dirty="0">
                <a:latin typeface="Times New Roman" pitchFamily="18" charset="0"/>
              </a:rPr>
              <a:t>布尔（英国数学家）</a:t>
            </a:r>
            <a:r>
              <a:rPr kumimoji="1" lang="en-US" altLang="zh-CN" sz="2800" b="1" dirty="0">
                <a:latin typeface="Times New Roman" pitchFamily="18" charset="0"/>
              </a:rPr>
              <a:t>1847</a:t>
            </a:r>
            <a:r>
              <a:rPr kumimoji="1" lang="zh-CN" altLang="en-US" sz="2800" b="1" dirty="0">
                <a:latin typeface="Times New Roman" pitchFamily="18" charset="0"/>
              </a:rPr>
              <a:t>年创立了逻辑代数，又称布尔代数。</a:t>
            </a:r>
            <a:r>
              <a:rPr kumimoji="1" lang="en-US" altLang="zh-CN" sz="2800" b="1" dirty="0">
                <a:latin typeface="Times New Roman" pitchFamily="18" charset="0"/>
              </a:rPr>
              <a:t>1904</a:t>
            </a:r>
            <a:r>
              <a:rPr kumimoji="1" lang="zh-CN" altLang="en-US" sz="2800" b="1" dirty="0">
                <a:latin typeface="Times New Roman" pitchFamily="18" charset="0"/>
              </a:rPr>
              <a:t>年，亨廷顿（</a:t>
            </a:r>
            <a:r>
              <a:rPr kumimoji="1" lang="en-US" altLang="zh-CN" sz="2800" b="1" dirty="0">
                <a:latin typeface="Times New Roman" pitchFamily="18" charset="0"/>
              </a:rPr>
              <a:t>1874-1952</a:t>
            </a:r>
            <a:r>
              <a:rPr kumimoji="1" lang="zh-CN" altLang="en-US" sz="2800" b="1" dirty="0">
                <a:latin typeface="Times New Roman" pitchFamily="18" charset="0"/>
              </a:rPr>
              <a:t>）给出了布尔代数的公理系统。美国科学家申农将其应用于开关网络的分析，使之成为分析和综合开关电路，进行逻辑设计的重要数学工具。</a:t>
            </a:r>
            <a:endParaRPr kumimoji="1" lang="zh-CN" altLang="en-US" sz="2800" dirty="0">
              <a:latin typeface="Times New Roman" pitchFamily="18" charset="0"/>
            </a:endParaRPr>
          </a:p>
        </p:txBody>
      </p:sp>
      <p:sp>
        <p:nvSpPr>
          <p:cNvPr id="2048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B8D0C5C-782C-47B0-9B72-8C2019696DD8}" type="datetime1">
              <a:rPr lang="zh-CN" altLang="en-US" smtClean="0"/>
              <a:t>2021/9/1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ox(in)">
                                      <p:cBhvr>
                                        <p:cTn id="7"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219200" y="792163"/>
            <a:ext cx="723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联合国教科文组织把知识结构描述为：</a:t>
            </a:r>
          </a:p>
        </p:txBody>
      </p:sp>
      <p:grpSp>
        <p:nvGrpSpPr>
          <p:cNvPr id="2" name="Group 3"/>
          <p:cNvGrpSpPr>
            <a:grpSpLocks/>
          </p:cNvGrpSpPr>
          <p:nvPr/>
        </p:nvGrpSpPr>
        <p:grpSpPr bwMode="auto">
          <a:xfrm>
            <a:off x="2133600" y="1841500"/>
            <a:ext cx="4648200" cy="3492500"/>
            <a:chOff x="1344" y="1160"/>
            <a:chExt cx="2928" cy="2200"/>
          </a:xfrm>
        </p:grpSpPr>
        <p:sp>
          <p:nvSpPr>
            <p:cNvPr id="11268" name="Line 4"/>
            <p:cNvSpPr>
              <a:spLocks noChangeShapeType="1"/>
            </p:cNvSpPr>
            <p:nvPr/>
          </p:nvSpPr>
          <p:spPr bwMode="auto">
            <a:xfrm>
              <a:off x="2448" y="187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269" name="Group 5"/>
            <p:cNvGrpSpPr>
              <a:grpSpLocks/>
            </p:cNvGrpSpPr>
            <p:nvPr/>
          </p:nvGrpSpPr>
          <p:grpSpPr bwMode="auto">
            <a:xfrm>
              <a:off x="1344" y="1160"/>
              <a:ext cx="2928" cy="2200"/>
              <a:chOff x="1392" y="1056"/>
              <a:chExt cx="2928" cy="2200"/>
            </a:xfrm>
          </p:grpSpPr>
          <p:sp>
            <p:nvSpPr>
              <p:cNvPr id="11270" name="AutoShape 6"/>
              <p:cNvSpPr>
                <a:spLocks noChangeArrowheads="1"/>
              </p:cNvSpPr>
              <p:nvPr/>
            </p:nvSpPr>
            <p:spPr bwMode="auto">
              <a:xfrm>
                <a:off x="1392" y="1056"/>
                <a:ext cx="2928" cy="2200"/>
              </a:xfrm>
              <a:prstGeom prst="triangle">
                <a:avLst>
                  <a:gd name="adj" fmla="val 50000"/>
                </a:avLst>
              </a:prstGeom>
              <a:gradFill rotWithShape="0">
                <a:gsLst>
                  <a:gs pos="0">
                    <a:srgbClr val="FFFFFF"/>
                  </a:gs>
                  <a:gs pos="100000">
                    <a:srgbClr val="FFFF99"/>
                  </a:gs>
                </a:gsLst>
                <a:lin ang="5400000" scaled="1"/>
              </a:gradFill>
              <a:ln w="38100">
                <a:solidFill>
                  <a:schemeClr val="bg2"/>
                </a:solidFill>
                <a:miter lim="800000"/>
                <a:headEnd/>
                <a:tailEnd/>
              </a:ln>
            </p:spPr>
            <p:txBody>
              <a:bodyPr wrap="none" anchor="ctr"/>
              <a:lstStyle/>
              <a:p>
                <a:pPr algn="ctr"/>
                <a:endParaRPr kumimoji="1" lang="zh-CN" altLang="zh-CN" sz="3200" b="1">
                  <a:solidFill>
                    <a:srgbClr val="FFFF99"/>
                  </a:solidFill>
                  <a:latin typeface="Times New Roman" pitchFamily="18" charset="0"/>
                </a:endParaRPr>
              </a:p>
            </p:txBody>
          </p:sp>
          <p:grpSp>
            <p:nvGrpSpPr>
              <p:cNvPr id="11271" name="Group 7"/>
              <p:cNvGrpSpPr>
                <a:grpSpLocks/>
              </p:cNvGrpSpPr>
              <p:nvPr/>
            </p:nvGrpSpPr>
            <p:grpSpPr bwMode="auto">
              <a:xfrm>
                <a:off x="1776" y="1411"/>
                <a:ext cx="2208" cy="1786"/>
                <a:chOff x="1776" y="1411"/>
                <a:chExt cx="2208" cy="1786"/>
              </a:xfrm>
            </p:grpSpPr>
            <p:sp>
              <p:nvSpPr>
                <p:cNvPr id="11272" name="Text Box 8"/>
                <p:cNvSpPr txBox="1">
                  <a:spLocks noChangeArrowheads="1"/>
                </p:cNvSpPr>
                <p:nvPr/>
              </p:nvSpPr>
              <p:spPr bwMode="auto">
                <a:xfrm>
                  <a:off x="2544" y="1411"/>
                  <a:ext cx="7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3200" b="1">
                      <a:solidFill>
                        <a:srgbClr val="3333CC"/>
                      </a:solidFill>
                      <a:latin typeface="Times New Roman" pitchFamily="18" charset="0"/>
                    </a:rPr>
                    <a:t>智慧</a:t>
                  </a:r>
                </a:p>
              </p:txBody>
            </p:sp>
            <p:grpSp>
              <p:nvGrpSpPr>
                <p:cNvPr id="11273" name="Group 9"/>
                <p:cNvGrpSpPr>
                  <a:grpSpLocks/>
                </p:cNvGrpSpPr>
                <p:nvPr/>
              </p:nvGrpSpPr>
              <p:grpSpPr bwMode="auto">
                <a:xfrm>
                  <a:off x="1776" y="1776"/>
                  <a:ext cx="2208" cy="1421"/>
                  <a:chOff x="1776" y="1920"/>
                  <a:chExt cx="2208" cy="1421"/>
                </a:xfrm>
              </p:grpSpPr>
              <p:sp>
                <p:nvSpPr>
                  <p:cNvPr id="11274" name="Line 10"/>
                  <p:cNvSpPr>
                    <a:spLocks noChangeShapeType="1"/>
                  </p:cNvSpPr>
                  <p:nvPr/>
                </p:nvSpPr>
                <p:spPr bwMode="auto">
                  <a:xfrm>
                    <a:off x="2400" y="1920"/>
                    <a:ext cx="96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75" name="Line 11"/>
                  <p:cNvSpPr>
                    <a:spLocks noChangeShapeType="1"/>
                  </p:cNvSpPr>
                  <p:nvPr/>
                </p:nvSpPr>
                <p:spPr bwMode="auto">
                  <a:xfrm>
                    <a:off x="2112" y="2352"/>
                    <a:ext cx="1488"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76" name="Line 12"/>
                  <p:cNvSpPr>
                    <a:spLocks noChangeShapeType="1"/>
                  </p:cNvSpPr>
                  <p:nvPr/>
                </p:nvSpPr>
                <p:spPr bwMode="auto">
                  <a:xfrm>
                    <a:off x="1776" y="2880"/>
                    <a:ext cx="216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77" name="Text Box 13"/>
                  <p:cNvSpPr txBox="1">
                    <a:spLocks noChangeArrowheads="1"/>
                  </p:cNvSpPr>
                  <p:nvPr/>
                </p:nvSpPr>
                <p:spPr bwMode="auto">
                  <a:xfrm>
                    <a:off x="2352" y="2016"/>
                    <a:ext cx="124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rgbClr val="3333CC"/>
                        </a:solidFill>
                        <a:latin typeface="Times New Roman" pitchFamily="18" charset="0"/>
                      </a:rPr>
                      <a:t>知      识</a:t>
                    </a:r>
                  </a:p>
                </p:txBody>
              </p:sp>
              <p:sp>
                <p:nvSpPr>
                  <p:cNvPr id="11278" name="Text Box 14"/>
                  <p:cNvSpPr txBox="1">
                    <a:spLocks noChangeArrowheads="1"/>
                  </p:cNvSpPr>
                  <p:nvPr/>
                </p:nvSpPr>
                <p:spPr bwMode="auto">
                  <a:xfrm>
                    <a:off x="2112" y="2448"/>
                    <a:ext cx="16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信            息</a:t>
                    </a:r>
                  </a:p>
                </p:txBody>
              </p:sp>
              <p:sp>
                <p:nvSpPr>
                  <p:cNvPr id="11279" name="Text Box 15"/>
                  <p:cNvSpPr txBox="1">
                    <a:spLocks noChangeArrowheads="1"/>
                  </p:cNvSpPr>
                  <p:nvPr/>
                </p:nvSpPr>
                <p:spPr bwMode="auto">
                  <a:xfrm>
                    <a:off x="1872" y="2976"/>
                    <a:ext cx="21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solidFill>
                          <a:srgbClr val="3333CC"/>
                        </a:solidFill>
                        <a:latin typeface="Times New Roman" pitchFamily="18" charset="0"/>
                      </a:rPr>
                      <a:t> </a:t>
                    </a:r>
                    <a:r>
                      <a:rPr kumimoji="1" lang="zh-CN" altLang="en-US" sz="3200" b="1">
                        <a:solidFill>
                          <a:srgbClr val="3333CC"/>
                        </a:solidFill>
                        <a:latin typeface="Times New Roman" pitchFamily="18" charset="0"/>
                      </a:rPr>
                      <a:t>数                    据</a:t>
                    </a:r>
                  </a:p>
                </p:txBody>
              </p:sp>
            </p:grpSp>
          </p:grpSp>
        </p:grpSp>
      </p:grpSp>
      <p:sp>
        <p:nvSpPr>
          <p:cNvPr id="3" name="日期占位符 2">
            <a:extLst>
              <a:ext uri="{FF2B5EF4-FFF2-40B4-BE49-F238E27FC236}">
                <a16:creationId xmlns:a16="http://schemas.microsoft.com/office/drawing/2014/main" id="{F3D42A5D-13EE-4DF3-8AA4-DA615A04465F}"/>
              </a:ext>
            </a:extLst>
          </p:cNvPr>
          <p:cNvSpPr>
            <a:spLocks noGrp="1"/>
          </p:cNvSpPr>
          <p:nvPr>
            <p:ph type="dt" sz="half" idx="10"/>
          </p:nvPr>
        </p:nvSpPr>
        <p:spPr/>
        <p:txBody>
          <a:bodyPr/>
          <a:lstStyle/>
          <a:p>
            <a:pPr>
              <a:defRPr/>
            </a:pPr>
            <a:fld id="{76B7959A-D745-4C54-85CE-0681A867A070}" type="datetime1">
              <a:rPr lang="zh-CN" altLang="en-US" smtClean="0"/>
              <a:t>2021/9/1</a:t>
            </a:fld>
            <a:endParaRPr lang="en-US" altLang="zh-CN"/>
          </a:p>
        </p:txBody>
      </p:sp>
    </p:spTree>
    <p:extLst>
      <p:ext uri="{BB962C8B-B14F-4D97-AF65-F5344CB8AC3E}">
        <p14:creationId xmlns:p14="http://schemas.microsoft.com/office/powerpoint/2010/main" val="1769555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arn(inHorizontal)">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457200" y="685800"/>
            <a:ext cx="7848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chemeClr val="tx2"/>
                </a:solidFill>
                <a:latin typeface="Times New Roman" pitchFamily="18" charset="0"/>
              </a:rPr>
              <a:t>智慧</a:t>
            </a:r>
            <a:r>
              <a:rPr kumimoji="1" lang="zh-CN" altLang="en-US" sz="3200" b="1">
                <a:latin typeface="Times New Roman" pitchFamily="18" charset="0"/>
              </a:rPr>
              <a:t>是指经过客观现实验证而得到充实的知识。</a:t>
            </a:r>
          </a:p>
        </p:txBody>
      </p:sp>
      <p:sp>
        <p:nvSpPr>
          <p:cNvPr id="11267" name="Text Box 3"/>
          <p:cNvSpPr txBox="1">
            <a:spLocks noChangeArrowheads="1"/>
          </p:cNvSpPr>
          <p:nvPr/>
        </p:nvSpPr>
        <p:spPr bwMode="auto">
          <a:xfrm>
            <a:off x="1295400" y="2011363"/>
            <a:ext cx="6858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数据和信息是知识的源泉。</a:t>
            </a:r>
          </a:p>
        </p:txBody>
      </p:sp>
      <p:sp>
        <p:nvSpPr>
          <p:cNvPr id="11268" name="Text Box 4"/>
          <p:cNvSpPr txBox="1">
            <a:spLocks noChangeArrowheads="1"/>
          </p:cNvSpPr>
          <p:nvPr/>
        </p:nvSpPr>
        <p:spPr bwMode="auto">
          <a:xfrm>
            <a:off x="457200" y="3048000"/>
            <a:ext cx="8153400" cy="2041525"/>
          </a:xfrm>
          <a:prstGeom prst="rect">
            <a:avLst/>
          </a:prstGeom>
          <a:gradFill rotWithShape="0">
            <a:gsLst>
              <a:gs pos="0">
                <a:srgbClr val="FFFFFF"/>
              </a:gs>
              <a:gs pos="5000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rgbClr val="FF3300"/>
                </a:solidFill>
                <a:latin typeface="Times New Roman" pitchFamily="18" charset="0"/>
              </a:rPr>
              <a:t>信息学是关于信息的本质和传输规律的学科，是研究信息的收集、识别、提取、变换、存储、传递、处理、检索、检测、分析和利用的一门科学。</a:t>
            </a:r>
          </a:p>
        </p:txBody>
      </p:sp>
      <p:sp>
        <p:nvSpPr>
          <p:cNvPr id="2" name="日期占位符 1">
            <a:extLst>
              <a:ext uri="{FF2B5EF4-FFF2-40B4-BE49-F238E27FC236}">
                <a16:creationId xmlns:a16="http://schemas.microsoft.com/office/drawing/2014/main" id="{5296E2AB-3ED3-4A7C-B4F4-D07EA8C90AE6}"/>
              </a:ext>
            </a:extLst>
          </p:cNvPr>
          <p:cNvSpPr>
            <a:spLocks noGrp="1"/>
          </p:cNvSpPr>
          <p:nvPr>
            <p:ph type="dt" sz="half" idx="10"/>
          </p:nvPr>
        </p:nvSpPr>
        <p:spPr/>
        <p:txBody>
          <a:bodyPr/>
          <a:lstStyle/>
          <a:p>
            <a:pPr>
              <a:defRPr/>
            </a:pPr>
            <a:fld id="{25211155-ED1E-47E4-93AF-624A4A8BAD3A}" type="datetime1">
              <a:rPr lang="zh-CN" altLang="en-US" smtClean="0"/>
              <a:t>2021/9/1</a:t>
            </a:fld>
            <a:endParaRPr lang="en-US" altLang="zh-CN"/>
          </a:p>
        </p:txBody>
      </p:sp>
    </p:spTree>
    <p:extLst>
      <p:ext uri="{BB962C8B-B14F-4D97-AF65-F5344CB8AC3E}">
        <p14:creationId xmlns:p14="http://schemas.microsoft.com/office/powerpoint/2010/main" val="843646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lide(fromLeft)">
                                      <p:cBhvr>
                                        <p:cTn id="7" dur="5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267"/>
                                        </p:tgtEl>
                                        <p:attrNameLst>
                                          <p:attrName>style.visibility</p:attrName>
                                        </p:attrNameLst>
                                      </p:cBhvr>
                                      <p:to>
                                        <p:strVal val="visible"/>
                                      </p:to>
                                    </p:set>
                                    <p:anim calcmode="lin" valueType="num">
                                      <p:cBhvr additive="base">
                                        <p:cTn id="12" dur="500" fill="hold"/>
                                        <p:tgtEl>
                                          <p:spTgt spid="11267"/>
                                        </p:tgtEl>
                                        <p:attrNameLst>
                                          <p:attrName>ppt_x</p:attrName>
                                        </p:attrNameLst>
                                      </p:cBhvr>
                                      <p:tavLst>
                                        <p:tav tm="0">
                                          <p:val>
                                            <p:strVal val="0-#ppt_w/2"/>
                                          </p:val>
                                        </p:tav>
                                        <p:tav tm="100000">
                                          <p:val>
                                            <p:strVal val="#ppt_x"/>
                                          </p:val>
                                        </p:tav>
                                      </p:tavLst>
                                    </p:anim>
                                    <p:anim calcmode="lin" valueType="num">
                                      <p:cBhvr additive="base">
                                        <p:cTn id="13"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slide(fromLeft)">
                                      <p:cBhvr>
                                        <p:cTn id="18"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utoUpdateAnimBg="0"/>
      <p:bldP spid="11267" grpId="0" autoUpdateAnimBg="0"/>
      <p:bldP spid="11268"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lstStyle/>
          <a:p>
            <a:pPr eaLnBrk="1" hangingPunct="1"/>
            <a:r>
              <a:rPr kumimoji="1" lang="zh-CN" altLang="en-US"/>
              <a:t>信息的基本属性</a:t>
            </a:r>
          </a:p>
        </p:txBody>
      </p:sp>
      <p:sp>
        <p:nvSpPr>
          <p:cNvPr id="13315" name="Rectangle 3"/>
          <p:cNvSpPr>
            <a:spLocks noGrp="1" noRot="1" noChangeArrowheads="1"/>
          </p:cNvSpPr>
          <p:nvPr>
            <p:ph type="body" sz="half" idx="1"/>
          </p:nvPr>
        </p:nvSpPr>
        <p:spPr/>
        <p:txBody>
          <a:bodyPr/>
          <a:lstStyle/>
          <a:p>
            <a:pPr eaLnBrk="1" hangingPunct="1"/>
            <a:r>
              <a:rPr kumimoji="1" lang="zh-CN" altLang="en-US"/>
              <a:t>事实性</a:t>
            </a:r>
          </a:p>
          <a:p>
            <a:pPr eaLnBrk="1" hangingPunct="1"/>
            <a:r>
              <a:rPr kumimoji="1" lang="zh-CN" altLang="en-US"/>
              <a:t>滞后性</a:t>
            </a:r>
          </a:p>
          <a:p>
            <a:pPr eaLnBrk="1" hangingPunct="1"/>
            <a:r>
              <a:rPr kumimoji="1" lang="zh-CN" altLang="en-US"/>
              <a:t>时效性</a:t>
            </a:r>
          </a:p>
          <a:p>
            <a:pPr eaLnBrk="1" hangingPunct="1"/>
            <a:r>
              <a:rPr kumimoji="1" lang="zh-CN" altLang="en-US"/>
              <a:t>可压缩性</a:t>
            </a:r>
          </a:p>
          <a:p>
            <a:pPr eaLnBrk="1" hangingPunct="1"/>
            <a:r>
              <a:rPr kumimoji="1" lang="zh-CN" altLang="en-US"/>
              <a:t>扩散性</a:t>
            </a:r>
          </a:p>
          <a:p>
            <a:pPr eaLnBrk="1" hangingPunct="1"/>
            <a:r>
              <a:rPr kumimoji="1" lang="zh-CN" altLang="en-US"/>
              <a:t>传输性</a:t>
            </a:r>
          </a:p>
        </p:txBody>
      </p:sp>
      <p:sp>
        <p:nvSpPr>
          <p:cNvPr id="13316" name="Rectangle 4"/>
          <p:cNvSpPr>
            <a:spLocks noGrp="1" noRot="1" noChangeArrowheads="1"/>
          </p:cNvSpPr>
          <p:nvPr>
            <p:ph type="body" sz="half" idx="2"/>
          </p:nvPr>
        </p:nvSpPr>
        <p:spPr/>
        <p:txBody>
          <a:bodyPr/>
          <a:lstStyle/>
          <a:p>
            <a:pPr eaLnBrk="1" hangingPunct="1"/>
            <a:r>
              <a:rPr kumimoji="1" lang="zh-CN" altLang="en-US"/>
              <a:t>分享性</a:t>
            </a:r>
          </a:p>
          <a:p>
            <a:pPr eaLnBrk="1" hangingPunct="1"/>
            <a:r>
              <a:rPr kumimoji="1" lang="zh-CN" altLang="en-US"/>
              <a:t>转换性</a:t>
            </a:r>
          </a:p>
          <a:p>
            <a:pPr eaLnBrk="1" hangingPunct="1"/>
            <a:r>
              <a:rPr kumimoji="1" lang="zh-CN" altLang="en-US"/>
              <a:t>保密性</a:t>
            </a:r>
          </a:p>
          <a:p>
            <a:pPr eaLnBrk="1" hangingPunct="1"/>
            <a:r>
              <a:rPr kumimoji="1" lang="zh-CN" altLang="en-US"/>
              <a:t>增值性</a:t>
            </a:r>
          </a:p>
          <a:p>
            <a:pPr eaLnBrk="1" hangingPunct="1"/>
            <a:r>
              <a:rPr kumimoji="1" lang="zh-CN" altLang="en-US"/>
              <a:t>可变换性</a:t>
            </a:r>
          </a:p>
          <a:p>
            <a:pPr eaLnBrk="1" hangingPunct="1"/>
            <a:endParaRPr lang="en-US" altLang="zh-CN"/>
          </a:p>
        </p:txBody>
      </p:sp>
      <p:sp>
        <p:nvSpPr>
          <p:cNvPr id="2" name="日期占位符 1">
            <a:extLst>
              <a:ext uri="{FF2B5EF4-FFF2-40B4-BE49-F238E27FC236}">
                <a16:creationId xmlns:a16="http://schemas.microsoft.com/office/drawing/2014/main" id="{A5479AB9-CE2A-4BCD-A701-CB83D24E5DA6}"/>
              </a:ext>
            </a:extLst>
          </p:cNvPr>
          <p:cNvSpPr>
            <a:spLocks noGrp="1"/>
          </p:cNvSpPr>
          <p:nvPr>
            <p:ph type="dt" sz="half" idx="10"/>
          </p:nvPr>
        </p:nvSpPr>
        <p:spPr/>
        <p:txBody>
          <a:bodyPr/>
          <a:lstStyle/>
          <a:p>
            <a:pPr>
              <a:defRPr/>
            </a:pPr>
            <a:fld id="{A6059D3C-B40F-43DA-AB3F-C2C70A2FDDF3}" type="datetime1">
              <a:rPr lang="zh-CN" altLang="en-US" smtClean="0"/>
              <a:t>2021/9/1</a:t>
            </a:fld>
            <a:endParaRPr lang="en-US" altLang="zh-CN"/>
          </a:p>
        </p:txBody>
      </p:sp>
    </p:spTree>
    <p:extLst>
      <p:ext uri="{BB962C8B-B14F-4D97-AF65-F5344CB8AC3E}">
        <p14:creationId xmlns:p14="http://schemas.microsoft.com/office/powerpoint/2010/main" val="3658799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eaLnBrk="1" hangingPunct="1"/>
            <a:r>
              <a:rPr lang="zh-CN" altLang="en-US"/>
              <a:t>信息的表现形式</a:t>
            </a:r>
          </a:p>
        </p:txBody>
      </p:sp>
      <p:sp>
        <p:nvSpPr>
          <p:cNvPr id="14339" name="Rectangle 3"/>
          <p:cNvSpPr>
            <a:spLocks noGrp="1" noRot="1" noChangeArrowheads="1"/>
          </p:cNvSpPr>
          <p:nvPr>
            <p:ph type="body" idx="1"/>
          </p:nvPr>
        </p:nvSpPr>
        <p:spPr/>
        <p:txBody>
          <a:bodyPr/>
          <a:lstStyle/>
          <a:p>
            <a:pPr eaLnBrk="1" hangingPunct="1"/>
            <a:r>
              <a:rPr lang="zh-CN" altLang="en-US"/>
              <a:t>数字</a:t>
            </a:r>
          </a:p>
          <a:p>
            <a:pPr eaLnBrk="1" hangingPunct="1"/>
            <a:r>
              <a:rPr lang="zh-CN" altLang="en-US"/>
              <a:t>文本</a:t>
            </a:r>
          </a:p>
          <a:p>
            <a:pPr eaLnBrk="1" hangingPunct="1"/>
            <a:r>
              <a:rPr lang="zh-CN" altLang="en-US"/>
              <a:t>图表</a:t>
            </a:r>
          </a:p>
          <a:p>
            <a:pPr eaLnBrk="1" hangingPunct="1"/>
            <a:r>
              <a:rPr lang="zh-CN" altLang="en-US"/>
              <a:t>语音</a:t>
            </a:r>
          </a:p>
          <a:p>
            <a:pPr eaLnBrk="1" hangingPunct="1"/>
            <a:r>
              <a:rPr lang="zh-CN" altLang="en-US"/>
              <a:t>图形</a:t>
            </a:r>
          </a:p>
          <a:p>
            <a:pPr eaLnBrk="1" hangingPunct="1"/>
            <a:r>
              <a:rPr lang="zh-CN" altLang="en-US"/>
              <a:t>图像</a:t>
            </a:r>
          </a:p>
          <a:p>
            <a:pPr eaLnBrk="1" hangingPunct="1"/>
            <a:r>
              <a:rPr lang="zh-CN" altLang="en-US"/>
              <a:t>视频</a:t>
            </a:r>
          </a:p>
        </p:txBody>
      </p:sp>
      <p:sp>
        <p:nvSpPr>
          <p:cNvPr id="2" name="日期占位符 1">
            <a:extLst>
              <a:ext uri="{FF2B5EF4-FFF2-40B4-BE49-F238E27FC236}">
                <a16:creationId xmlns:a16="http://schemas.microsoft.com/office/drawing/2014/main" id="{86006AD2-ADB4-4D99-A49A-11B627F5E515}"/>
              </a:ext>
            </a:extLst>
          </p:cNvPr>
          <p:cNvSpPr>
            <a:spLocks noGrp="1"/>
          </p:cNvSpPr>
          <p:nvPr>
            <p:ph type="dt" sz="half" idx="10"/>
          </p:nvPr>
        </p:nvSpPr>
        <p:spPr/>
        <p:txBody>
          <a:bodyPr/>
          <a:lstStyle/>
          <a:p>
            <a:pPr>
              <a:defRPr/>
            </a:pPr>
            <a:fld id="{76640D7D-95A9-4C0B-8AAC-7D3691B23413}" type="datetime1">
              <a:rPr lang="zh-CN" altLang="en-US" smtClean="0"/>
              <a:t>2021/9/1</a:t>
            </a:fld>
            <a:endParaRPr lang="en-US" altLang="zh-CN"/>
          </a:p>
        </p:txBody>
      </p:sp>
    </p:spTree>
    <p:extLst>
      <p:ext uri="{BB962C8B-B14F-4D97-AF65-F5344CB8AC3E}">
        <p14:creationId xmlns:p14="http://schemas.microsoft.com/office/powerpoint/2010/main" val="182683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p:txBody>
          <a:bodyPr/>
          <a:lstStyle/>
          <a:p>
            <a:pPr eaLnBrk="1" hangingPunct="1"/>
            <a:r>
              <a:rPr lang="zh-CN" altLang="en-US"/>
              <a:t>信息的传输形式</a:t>
            </a:r>
          </a:p>
        </p:txBody>
      </p:sp>
      <p:sp>
        <p:nvSpPr>
          <p:cNvPr id="15363" name="Rectangle 3"/>
          <p:cNvSpPr>
            <a:spLocks noGrp="1" noRot="1" noChangeArrowheads="1"/>
          </p:cNvSpPr>
          <p:nvPr>
            <p:ph type="body" idx="1"/>
          </p:nvPr>
        </p:nvSpPr>
        <p:spPr/>
        <p:txBody>
          <a:bodyPr/>
          <a:lstStyle/>
          <a:p>
            <a:pPr eaLnBrk="1" hangingPunct="1"/>
            <a:r>
              <a:rPr lang="zh-CN" altLang="en-US"/>
              <a:t>模拟型号</a:t>
            </a:r>
          </a:p>
          <a:p>
            <a:pPr eaLnBrk="1" hangingPunct="1">
              <a:buFont typeface="Wingdings" pitchFamily="2" charset="2"/>
              <a:buChar char="Ø"/>
            </a:pPr>
            <a:r>
              <a:rPr kumimoji="1" lang="zh-CN" altLang="en-US" sz="2400">
                <a:solidFill>
                  <a:srgbClr val="0033CC"/>
                </a:solidFill>
              </a:rPr>
              <a:t>信号波形模拟着信息的变化而变化；</a:t>
            </a:r>
          </a:p>
          <a:p>
            <a:pPr eaLnBrk="1" hangingPunct="1">
              <a:buFont typeface="Wingdings" pitchFamily="2" charset="2"/>
              <a:buChar char="Ø"/>
            </a:pPr>
            <a:r>
              <a:rPr kumimoji="1" lang="zh-CN" altLang="en-US" sz="2400">
                <a:solidFill>
                  <a:srgbClr val="0033CC"/>
                </a:solidFill>
              </a:rPr>
              <a:t>幅度连续，信号波再时间上连续，又是连续信号；</a:t>
            </a:r>
          </a:p>
          <a:p>
            <a:pPr eaLnBrk="1" hangingPunct="1">
              <a:buFont typeface="Wingdings" pitchFamily="2" charset="2"/>
              <a:buChar char="Ø"/>
            </a:pPr>
            <a:r>
              <a:rPr kumimoji="1" lang="zh-CN" altLang="en-US" sz="2400">
                <a:solidFill>
                  <a:srgbClr val="0033CC"/>
                </a:solidFill>
              </a:rPr>
              <a:t>电话、传真、通常的电视信号都为模拟信号：</a:t>
            </a:r>
          </a:p>
        </p:txBody>
      </p:sp>
      <p:grpSp>
        <p:nvGrpSpPr>
          <p:cNvPr id="2" name="Group 4"/>
          <p:cNvGrpSpPr>
            <a:grpSpLocks/>
          </p:cNvGrpSpPr>
          <p:nvPr/>
        </p:nvGrpSpPr>
        <p:grpSpPr bwMode="auto">
          <a:xfrm>
            <a:off x="684213" y="4292600"/>
            <a:ext cx="7467600" cy="1981200"/>
            <a:chOff x="720" y="1008"/>
            <a:chExt cx="4704" cy="1248"/>
          </a:xfrm>
        </p:grpSpPr>
        <p:pic>
          <p:nvPicPr>
            <p:cNvPr id="15365" name="Picture 5"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1008"/>
              <a:ext cx="4704"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 Box 6"/>
            <p:cNvSpPr txBox="1">
              <a:spLocks noChangeArrowheads="1"/>
            </p:cNvSpPr>
            <p:nvPr/>
          </p:nvSpPr>
          <p:spPr bwMode="auto">
            <a:xfrm>
              <a:off x="3552" y="1104"/>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rgbClr val="000099"/>
                  </a:solidFill>
                  <a:latin typeface="Times New Roman" pitchFamily="18" charset="0"/>
                </a:rPr>
                <a:t>模拟信号</a:t>
              </a:r>
            </a:p>
          </p:txBody>
        </p:sp>
      </p:grpSp>
      <p:sp>
        <p:nvSpPr>
          <p:cNvPr id="3" name="日期占位符 2">
            <a:extLst>
              <a:ext uri="{FF2B5EF4-FFF2-40B4-BE49-F238E27FC236}">
                <a16:creationId xmlns:a16="http://schemas.microsoft.com/office/drawing/2014/main" id="{BB082D6A-391A-40F7-9FFC-6A2A09C21A08}"/>
              </a:ext>
            </a:extLst>
          </p:cNvPr>
          <p:cNvSpPr>
            <a:spLocks noGrp="1"/>
          </p:cNvSpPr>
          <p:nvPr>
            <p:ph type="dt" sz="half" idx="10"/>
          </p:nvPr>
        </p:nvSpPr>
        <p:spPr/>
        <p:txBody>
          <a:bodyPr/>
          <a:lstStyle/>
          <a:p>
            <a:pPr>
              <a:defRPr/>
            </a:pPr>
            <a:fld id="{23F4BF34-39C2-477C-9D21-F19BBE6729B8}" type="datetime1">
              <a:rPr lang="zh-CN" altLang="en-US" smtClean="0"/>
              <a:t>2021/9/1</a:t>
            </a:fld>
            <a:endParaRPr lang="en-US" altLang="zh-CN"/>
          </a:p>
        </p:txBody>
      </p:sp>
    </p:spTree>
    <p:extLst>
      <p:ext uri="{BB962C8B-B14F-4D97-AF65-F5344CB8AC3E}">
        <p14:creationId xmlns:p14="http://schemas.microsoft.com/office/powerpoint/2010/main" val="1947381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zh-CN" altLang="en-US"/>
              <a:t>信息的传输形式</a:t>
            </a:r>
          </a:p>
        </p:txBody>
      </p:sp>
      <p:sp>
        <p:nvSpPr>
          <p:cNvPr id="16387" name="Rectangle 3"/>
          <p:cNvSpPr>
            <a:spLocks noGrp="1" noRot="1" noChangeArrowheads="1"/>
          </p:cNvSpPr>
          <p:nvPr>
            <p:ph type="body" idx="1"/>
          </p:nvPr>
        </p:nvSpPr>
        <p:spPr/>
        <p:txBody>
          <a:bodyPr/>
          <a:lstStyle/>
          <a:p>
            <a:pPr eaLnBrk="1" hangingPunct="1"/>
            <a:r>
              <a:rPr kumimoji="1" lang="zh-CN" altLang="en-US"/>
              <a:t>数字信号</a:t>
            </a:r>
          </a:p>
          <a:p>
            <a:pPr eaLnBrk="1" hangingPunct="1">
              <a:buFont typeface="Wingdings" pitchFamily="2" charset="2"/>
              <a:buChar char="Ø"/>
            </a:pPr>
            <a:r>
              <a:rPr kumimoji="1" lang="zh-CN" altLang="en-US" sz="2400">
                <a:solidFill>
                  <a:srgbClr val="0033CC"/>
                </a:solidFill>
              </a:rPr>
              <a:t>数字信号指幅度的取值是离散的，幅值表示被限制在有限个数值之内。</a:t>
            </a:r>
            <a:endParaRPr kumimoji="1" lang="zh-CN" altLang="en-US" sz="2400"/>
          </a:p>
        </p:txBody>
      </p:sp>
      <p:grpSp>
        <p:nvGrpSpPr>
          <p:cNvPr id="2" name="Group 4"/>
          <p:cNvGrpSpPr>
            <a:grpSpLocks/>
          </p:cNvGrpSpPr>
          <p:nvPr/>
        </p:nvGrpSpPr>
        <p:grpSpPr bwMode="auto">
          <a:xfrm>
            <a:off x="900113" y="3933825"/>
            <a:ext cx="7543800" cy="1981200"/>
            <a:chOff x="720" y="2736"/>
            <a:chExt cx="4752" cy="1248"/>
          </a:xfrm>
        </p:grpSpPr>
        <p:pic>
          <p:nvPicPr>
            <p:cNvPr id="16389" name="Picture 5" descr="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2736"/>
              <a:ext cx="475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3600" y="2736"/>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rgbClr val="000099"/>
                  </a:solidFill>
                  <a:latin typeface="Times New Roman" pitchFamily="18" charset="0"/>
                </a:rPr>
                <a:t>数字信号</a:t>
              </a:r>
            </a:p>
          </p:txBody>
        </p:sp>
      </p:grpSp>
      <p:sp>
        <p:nvSpPr>
          <p:cNvPr id="3" name="日期占位符 2">
            <a:extLst>
              <a:ext uri="{FF2B5EF4-FFF2-40B4-BE49-F238E27FC236}">
                <a16:creationId xmlns:a16="http://schemas.microsoft.com/office/drawing/2014/main" id="{A636CC24-9903-46C5-8AD3-ADD5E126A65A}"/>
              </a:ext>
            </a:extLst>
          </p:cNvPr>
          <p:cNvSpPr>
            <a:spLocks noGrp="1"/>
          </p:cNvSpPr>
          <p:nvPr>
            <p:ph type="dt" sz="half" idx="10"/>
          </p:nvPr>
        </p:nvSpPr>
        <p:spPr/>
        <p:txBody>
          <a:bodyPr/>
          <a:lstStyle/>
          <a:p>
            <a:pPr>
              <a:defRPr/>
            </a:pPr>
            <a:fld id="{926D11F1-9E52-4A44-83A7-40790B016596}" type="datetime1">
              <a:rPr lang="zh-CN" altLang="en-US" smtClean="0"/>
              <a:t>2021/9/1</a:t>
            </a:fld>
            <a:endParaRPr lang="en-US" altLang="zh-CN"/>
          </a:p>
        </p:txBody>
      </p:sp>
    </p:spTree>
    <p:extLst>
      <p:ext uri="{BB962C8B-B14F-4D97-AF65-F5344CB8AC3E}">
        <p14:creationId xmlns:p14="http://schemas.microsoft.com/office/powerpoint/2010/main" val="3006674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lstStyle/>
          <a:p>
            <a:pPr eaLnBrk="1" hangingPunct="1"/>
            <a:r>
              <a:rPr lang="zh-CN" altLang="en-US"/>
              <a:t>信息技术</a:t>
            </a:r>
          </a:p>
        </p:txBody>
      </p:sp>
      <p:sp>
        <p:nvSpPr>
          <p:cNvPr id="17411" name="Rectangle 3"/>
          <p:cNvSpPr>
            <a:spLocks noGrp="1" noRot="1" noChangeArrowheads="1"/>
          </p:cNvSpPr>
          <p:nvPr>
            <p:ph type="body" sz="half" idx="1"/>
          </p:nvPr>
        </p:nvSpPr>
        <p:spPr>
          <a:xfrm>
            <a:off x="609600" y="1600200"/>
            <a:ext cx="7994650" cy="2044700"/>
          </a:xfrm>
        </p:spPr>
        <p:txBody>
          <a:bodyPr/>
          <a:lstStyle/>
          <a:p>
            <a:pPr eaLnBrk="1" hangingPunct="1"/>
            <a:r>
              <a:rPr kumimoji="1" lang="zh-CN" altLang="en-US" sz="2800"/>
              <a:t>信息技术（</a:t>
            </a:r>
            <a:r>
              <a:rPr kumimoji="1" lang="en-US" altLang="zh-CN" sz="2800"/>
              <a:t>Information Technology</a:t>
            </a:r>
            <a:r>
              <a:rPr kumimoji="1" lang="zh-CN" altLang="en-US" sz="2800"/>
              <a:t>）是指对信息的获取、传递、存储、处理、应用的技术。</a:t>
            </a:r>
          </a:p>
          <a:p>
            <a:pPr eaLnBrk="1" hangingPunct="1"/>
            <a:r>
              <a:rPr kumimoji="1" lang="zh-CN" altLang="en-US" sz="2800"/>
              <a:t>在</a:t>
            </a:r>
            <a:r>
              <a:rPr kumimoji="1" lang="en-US" altLang="zh-CN" sz="2800"/>
              <a:t>21</a:t>
            </a:r>
            <a:r>
              <a:rPr kumimoji="1" lang="zh-CN" altLang="en-US" sz="2800"/>
              <a:t>世纪，信息技术是以</a:t>
            </a:r>
            <a:r>
              <a:rPr kumimoji="1" lang="zh-CN" altLang="en-US" sz="2800">
                <a:solidFill>
                  <a:schemeClr val="tx2"/>
                </a:solidFill>
              </a:rPr>
              <a:t>多媒体计算机技术</a:t>
            </a:r>
            <a:r>
              <a:rPr kumimoji="1" lang="zh-CN" altLang="en-US" sz="2800"/>
              <a:t>和</a:t>
            </a:r>
            <a:r>
              <a:rPr kumimoji="1" lang="zh-CN" altLang="en-US" sz="2800">
                <a:solidFill>
                  <a:schemeClr val="tx2"/>
                </a:solidFill>
              </a:rPr>
              <a:t>网络通信技术</a:t>
            </a:r>
            <a:r>
              <a:rPr kumimoji="1" lang="zh-CN" altLang="en-US" sz="2800"/>
              <a:t>为主要标志。</a:t>
            </a:r>
          </a:p>
          <a:p>
            <a:pPr eaLnBrk="1" hangingPunct="1">
              <a:buFont typeface="Wingdings" pitchFamily="2" charset="2"/>
              <a:buNone/>
            </a:pPr>
            <a:endParaRPr kumimoji="1" lang="en-US" altLang="zh-CN" sz="2800"/>
          </a:p>
        </p:txBody>
      </p:sp>
      <p:graphicFrame>
        <p:nvGraphicFramePr>
          <p:cNvPr id="17412" name="Object 4"/>
          <p:cNvGraphicFramePr>
            <a:graphicFrameLocks noGrp="1" noChangeAspect="1"/>
          </p:cNvGraphicFramePr>
          <p:nvPr>
            <p:ph sz="half" idx="2"/>
          </p:nvPr>
        </p:nvGraphicFramePr>
        <p:xfrm>
          <a:off x="971550" y="4149725"/>
          <a:ext cx="2286000" cy="2155825"/>
        </p:xfrm>
        <a:graphic>
          <a:graphicData uri="http://schemas.openxmlformats.org/presentationml/2006/ole">
            <mc:AlternateContent xmlns:mc="http://schemas.openxmlformats.org/markup-compatibility/2006">
              <mc:Choice xmlns:v="urn:schemas-microsoft-com:vml" Requires="v">
                <p:oleObj name="Clip" r:id="rId2" imgW="2287009" imgH="2155804" progId="MS_ClipArt_Gallery.2">
                  <p:embed/>
                </p:oleObj>
              </mc:Choice>
              <mc:Fallback>
                <p:oleObj name="Clip" r:id="rId2" imgW="2287009" imgH="2155804"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149725"/>
                        <a:ext cx="2286000" cy="215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AutoShape 5"/>
          <p:cNvSpPr>
            <a:spLocks noChangeArrowheads="1"/>
          </p:cNvSpPr>
          <p:nvPr/>
        </p:nvSpPr>
        <p:spPr bwMode="auto">
          <a:xfrm>
            <a:off x="4267200" y="4419600"/>
            <a:ext cx="4492625" cy="1216025"/>
          </a:xfrm>
          <a:prstGeom prst="cloudCallout">
            <a:avLst>
              <a:gd name="adj1" fmla="val -75829"/>
              <a:gd name="adj2" fmla="val -31593"/>
            </a:avLst>
          </a:prstGeom>
          <a:gradFill rotWithShape="0">
            <a:gsLst>
              <a:gs pos="0">
                <a:srgbClr val="FFFFFF"/>
              </a:gs>
              <a:gs pos="100000">
                <a:srgbClr val="FFFF00"/>
              </a:gs>
            </a:gsLst>
            <a:path path="rect">
              <a:fillToRect l="50000" t="50000" r="50000" b="50000"/>
            </a:path>
          </a:gradFill>
          <a:ln w="9525">
            <a:solidFill>
              <a:srgbClr val="CC00FF"/>
            </a:solidFill>
            <a:round/>
            <a:headEnd/>
            <a:tailEnd/>
          </a:ln>
          <a:effectLst/>
        </p:spPr>
        <p:txBody>
          <a:bodyPr anchor="ctr">
            <a:spAutoFit/>
          </a:bodyPr>
          <a:lstStyle/>
          <a:p>
            <a:pPr>
              <a:lnSpc>
                <a:spcPct val="170000"/>
              </a:lnSpc>
              <a:spcBef>
                <a:spcPct val="50000"/>
              </a:spcBef>
              <a:defRPr/>
            </a:pPr>
            <a:r>
              <a:rPr kumimoji="1" lang="en-US" altLang="zh-CN" sz="2800" b="1">
                <a:solidFill>
                  <a:srgbClr val="CC00FF"/>
                </a:solidFill>
                <a:effectLst>
                  <a:outerShdw blurRad="38100" dist="38100" dir="2700000" algn="tl">
                    <a:srgbClr val="000000"/>
                  </a:outerShdw>
                </a:effectLst>
                <a:latin typeface="宋体" pitchFamily="2" charset="-122"/>
                <a:ea typeface="宋体" pitchFamily="2" charset="-122"/>
              </a:rPr>
              <a:t>Hello, </a:t>
            </a:r>
            <a:r>
              <a:rPr kumimoji="1" lang="en-US" altLang="zh-CN" sz="2800" b="1">
                <a:solidFill>
                  <a:srgbClr val="CC00FF"/>
                </a:solidFill>
                <a:effectLst>
                  <a:outerShdw blurRad="38100" dist="38100" dir="2700000" algn="tl">
                    <a:srgbClr val="000000"/>
                  </a:outerShdw>
                </a:effectLst>
                <a:latin typeface="Times New Roman"/>
                <a:ea typeface="宋体" pitchFamily="2" charset="-122"/>
              </a:rPr>
              <a:t>…………</a:t>
            </a:r>
            <a:r>
              <a:rPr kumimoji="1" lang="en-US" altLang="zh-CN" sz="2800" b="1">
                <a:solidFill>
                  <a:srgbClr val="CC00FF"/>
                </a:solidFill>
                <a:effectLst>
                  <a:outerShdw blurRad="38100" dist="38100" dir="2700000" algn="tl">
                    <a:srgbClr val="000000"/>
                  </a:outerShdw>
                </a:effectLst>
                <a:latin typeface="宋体" pitchFamily="2" charset="-122"/>
                <a:ea typeface="宋体" pitchFamily="2" charset="-122"/>
              </a:rPr>
              <a:t>.</a:t>
            </a:r>
          </a:p>
        </p:txBody>
      </p:sp>
      <p:sp>
        <p:nvSpPr>
          <p:cNvPr id="2" name="日期占位符 1">
            <a:extLst>
              <a:ext uri="{FF2B5EF4-FFF2-40B4-BE49-F238E27FC236}">
                <a16:creationId xmlns:a16="http://schemas.microsoft.com/office/drawing/2014/main" id="{6DEAEF65-6D47-4F05-A6E1-EFE42286B164}"/>
              </a:ext>
            </a:extLst>
          </p:cNvPr>
          <p:cNvSpPr>
            <a:spLocks noGrp="1"/>
          </p:cNvSpPr>
          <p:nvPr>
            <p:ph type="dt" sz="half" idx="10"/>
          </p:nvPr>
        </p:nvSpPr>
        <p:spPr/>
        <p:txBody>
          <a:bodyPr/>
          <a:lstStyle/>
          <a:p>
            <a:pPr>
              <a:defRPr/>
            </a:pPr>
            <a:fld id="{0FC82D44-4E79-4F69-BF50-48173362EFA7}" type="datetime1">
              <a:rPr lang="zh-CN" altLang="en-US" smtClean="0"/>
              <a:t>2021/9/1</a:t>
            </a:fld>
            <a:endParaRPr lang="en-US" altLang="zh-CN"/>
          </a:p>
        </p:txBody>
      </p:sp>
    </p:spTree>
    <p:extLst>
      <p:ext uri="{BB962C8B-B14F-4D97-AF65-F5344CB8AC3E}">
        <p14:creationId xmlns:p14="http://schemas.microsoft.com/office/powerpoint/2010/main" val="2704594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endParaRPr lang="zh-CN" altLang="zh-CN"/>
          </a:p>
        </p:txBody>
      </p:sp>
      <p:sp>
        <p:nvSpPr>
          <p:cNvPr id="18435" name="Rectangle 3"/>
          <p:cNvSpPr>
            <a:spLocks noGrp="1" noRot="1" noChangeArrowheads="1"/>
          </p:cNvSpPr>
          <p:nvPr>
            <p:ph type="body" idx="1"/>
          </p:nvPr>
        </p:nvSpPr>
        <p:spPr/>
        <p:txBody>
          <a:bodyPr/>
          <a:lstStyle/>
          <a:p>
            <a:pPr eaLnBrk="1" hangingPunct="1"/>
            <a:r>
              <a:rPr lang="zh-CN" altLang="en-US"/>
              <a:t>信息技术简单的说就是</a:t>
            </a:r>
            <a:r>
              <a:rPr lang="en-US" altLang="zh-CN"/>
              <a:t>3C</a:t>
            </a:r>
          </a:p>
          <a:p>
            <a:pPr eaLnBrk="1" hangingPunct="1">
              <a:buFont typeface="Wingdings" pitchFamily="2" charset="2"/>
              <a:buNone/>
            </a:pPr>
            <a:r>
              <a:rPr lang="en-US" altLang="zh-CN"/>
              <a:t>   IT=Computer+Communication+Control</a:t>
            </a:r>
            <a:r>
              <a:rPr lang="zh-CN" altLang="en-US" sz="3600"/>
              <a:t>信息处理的历史</a:t>
            </a:r>
            <a:r>
              <a:rPr lang="zh-CN" altLang="en-US" sz="3600">
                <a:sym typeface="Wingdings" pitchFamily="2" charset="2"/>
              </a:rPr>
              <a:t>：</a:t>
            </a:r>
          </a:p>
          <a:p>
            <a:pPr eaLnBrk="1" hangingPunct="1">
              <a:buFont typeface="Wingdings" pitchFamily="2" charset="2"/>
              <a:buChar char="v"/>
            </a:pPr>
            <a:r>
              <a:rPr lang="zh-CN" altLang="en-US">
                <a:sym typeface="Wingdings" pitchFamily="2" charset="2"/>
              </a:rPr>
              <a:t>信息处理的原始阶段；（语言及身外之物）</a:t>
            </a:r>
          </a:p>
          <a:p>
            <a:pPr eaLnBrk="1" hangingPunct="1">
              <a:buFont typeface="Wingdings" pitchFamily="2" charset="2"/>
              <a:buChar char="v"/>
            </a:pPr>
            <a:r>
              <a:rPr lang="zh-CN" altLang="en-US">
                <a:sym typeface="Wingdings" pitchFamily="2" charset="2"/>
              </a:rPr>
              <a:t>信息处理的手工阶段；（文字）</a:t>
            </a:r>
          </a:p>
          <a:p>
            <a:pPr eaLnBrk="1" hangingPunct="1">
              <a:buFont typeface="Wingdings" pitchFamily="2" charset="2"/>
              <a:buChar char="v"/>
            </a:pPr>
            <a:r>
              <a:rPr lang="zh-CN" altLang="en-US">
                <a:sym typeface="Wingdings" pitchFamily="2" charset="2"/>
              </a:rPr>
              <a:t>信息处理的机电阶段；（蒸汽机）</a:t>
            </a:r>
          </a:p>
          <a:p>
            <a:pPr eaLnBrk="1" hangingPunct="1">
              <a:buFont typeface="Wingdings" pitchFamily="2" charset="2"/>
              <a:buChar char="v"/>
            </a:pPr>
            <a:r>
              <a:rPr lang="zh-CN" altLang="en-US">
                <a:sym typeface="Wingdings" pitchFamily="2" charset="2"/>
              </a:rPr>
              <a:t>信息处理的现代阶段；（电子时代）</a:t>
            </a:r>
          </a:p>
        </p:txBody>
      </p:sp>
      <p:sp>
        <p:nvSpPr>
          <p:cNvPr id="2" name="日期占位符 1">
            <a:extLst>
              <a:ext uri="{FF2B5EF4-FFF2-40B4-BE49-F238E27FC236}">
                <a16:creationId xmlns:a16="http://schemas.microsoft.com/office/drawing/2014/main" id="{30929282-1B02-46B1-AFCF-8D44059B270A}"/>
              </a:ext>
            </a:extLst>
          </p:cNvPr>
          <p:cNvSpPr>
            <a:spLocks noGrp="1"/>
          </p:cNvSpPr>
          <p:nvPr>
            <p:ph type="dt" sz="half" idx="10"/>
          </p:nvPr>
        </p:nvSpPr>
        <p:spPr/>
        <p:txBody>
          <a:bodyPr/>
          <a:lstStyle/>
          <a:p>
            <a:pPr>
              <a:defRPr/>
            </a:pPr>
            <a:fld id="{7DF11D6A-E438-402C-B08D-4C9360419317}" type="datetime1">
              <a:rPr lang="zh-CN" altLang="en-US" smtClean="0"/>
              <a:t>2021/9/1</a:t>
            </a:fld>
            <a:endParaRPr lang="en-US" altLang="zh-CN"/>
          </a:p>
        </p:txBody>
      </p:sp>
    </p:spTree>
    <p:extLst>
      <p:ext uri="{BB962C8B-B14F-4D97-AF65-F5344CB8AC3E}">
        <p14:creationId xmlns:p14="http://schemas.microsoft.com/office/powerpoint/2010/main" val="24356697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zh-CN" altLang="en-US"/>
              <a:t>信息技术的广阔发展前景</a:t>
            </a:r>
          </a:p>
        </p:txBody>
      </p:sp>
      <p:sp>
        <p:nvSpPr>
          <p:cNvPr id="19459" name="Rectangle 3"/>
          <p:cNvSpPr>
            <a:spLocks noGrp="1" noRot="1" noChangeArrowheads="1"/>
          </p:cNvSpPr>
          <p:nvPr>
            <p:ph type="body" idx="1"/>
          </p:nvPr>
        </p:nvSpPr>
        <p:spPr/>
        <p:txBody>
          <a:bodyPr/>
          <a:lstStyle/>
          <a:p>
            <a:pPr eaLnBrk="1" hangingPunct="1">
              <a:lnSpc>
                <a:spcPct val="80000"/>
              </a:lnSpc>
            </a:pPr>
            <a:r>
              <a:rPr lang="zh-CN" altLang="en-US" sz="2800"/>
              <a:t>半导体、集成电路等技术</a:t>
            </a:r>
          </a:p>
          <a:p>
            <a:pPr eaLnBrk="1" hangingPunct="1">
              <a:lnSpc>
                <a:spcPct val="80000"/>
              </a:lnSpc>
            </a:pPr>
            <a:r>
              <a:rPr lang="zh-CN" altLang="en-US" sz="2800"/>
              <a:t>软件技术</a:t>
            </a:r>
          </a:p>
          <a:p>
            <a:pPr eaLnBrk="1" hangingPunct="1">
              <a:lnSpc>
                <a:spcPct val="80000"/>
              </a:lnSpc>
            </a:pPr>
            <a:r>
              <a:rPr lang="zh-CN" altLang="en-US" sz="2800"/>
              <a:t>新一代高可信网络技术</a:t>
            </a:r>
          </a:p>
          <a:p>
            <a:pPr eaLnBrk="1" hangingPunct="1">
              <a:lnSpc>
                <a:spcPct val="80000"/>
              </a:lnSpc>
            </a:pPr>
            <a:r>
              <a:rPr lang="zh-CN" altLang="en-US" sz="2800"/>
              <a:t>高性能计算技术</a:t>
            </a:r>
          </a:p>
          <a:p>
            <a:pPr eaLnBrk="1" hangingPunct="1">
              <a:lnSpc>
                <a:spcPct val="80000"/>
              </a:lnSpc>
            </a:pPr>
            <a:r>
              <a:rPr lang="zh-CN" altLang="en-US" sz="2800"/>
              <a:t>信息安全技术</a:t>
            </a:r>
          </a:p>
          <a:p>
            <a:pPr eaLnBrk="1" hangingPunct="1">
              <a:lnSpc>
                <a:spcPct val="80000"/>
              </a:lnSpc>
            </a:pPr>
            <a:r>
              <a:rPr lang="zh-CN" altLang="en-US" sz="2800"/>
              <a:t>数据挖掘与海量信息处理技术</a:t>
            </a:r>
          </a:p>
          <a:p>
            <a:pPr eaLnBrk="1" hangingPunct="1">
              <a:lnSpc>
                <a:spcPct val="80000"/>
              </a:lnSpc>
            </a:pPr>
            <a:r>
              <a:rPr lang="zh-CN" altLang="en-US" sz="2800"/>
              <a:t>嵌入式技术</a:t>
            </a:r>
          </a:p>
          <a:p>
            <a:pPr eaLnBrk="1" hangingPunct="1">
              <a:lnSpc>
                <a:spcPct val="80000"/>
              </a:lnSpc>
            </a:pPr>
            <a:r>
              <a:rPr lang="zh-CN" altLang="en-US" sz="2800"/>
              <a:t>数字化技术</a:t>
            </a:r>
          </a:p>
          <a:p>
            <a:pPr eaLnBrk="1" hangingPunct="1">
              <a:lnSpc>
                <a:spcPct val="80000"/>
              </a:lnSpc>
            </a:pPr>
            <a:r>
              <a:rPr lang="zh-CN" altLang="en-US" sz="2800"/>
              <a:t>虚拟现实技术</a:t>
            </a:r>
          </a:p>
          <a:p>
            <a:pPr eaLnBrk="1" hangingPunct="1">
              <a:lnSpc>
                <a:spcPct val="80000"/>
              </a:lnSpc>
            </a:pPr>
            <a:r>
              <a:rPr lang="zh-CN" altLang="en-US" sz="2800"/>
              <a:t>计算机辅助技术</a:t>
            </a:r>
          </a:p>
        </p:txBody>
      </p:sp>
      <p:sp>
        <p:nvSpPr>
          <p:cNvPr id="2" name="日期占位符 1">
            <a:extLst>
              <a:ext uri="{FF2B5EF4-FFF2-40B4-BE49-F238E27FC236}">
                <a16:creationId xmlns:a16="http://schemas.microsoft.com/office/drawing/2014/main" id="{963DD2D8-6DF3-4968-9FFA-87EDFE28DCF1}"/>
              </a:ext>
            </a:extLst>
          </p:cNvPr>
          <p:cNvSpPr>
            <a:spLocks noGrp="1"/>
          </p:cNvSpPr>
          <p:nvPr>
            <p:ph type="dt" sz="half" idx="10"/>
          </p:nvPr>
        </p:nvSpPr>
        <p:spPr/>
        <p:txBody>
          <a:bodyPr/>
          <a:lstStyle/>
          <a:p>
            <a:pPr>
              <a:defRPr/>
            </a:pPr>
            <a:fld id="{C8F9F295-5EEC-400C-AD99-AD3E22A98B1B}" type="datetime1">
              <a:rPr lang="zh-CN" altLang="en-US" smtClean="0"/>
              <a:t>2021/9/1</a:t>
            </a:fld>
            <a:endParaRPr lang="en-US" altLang="zh-CN"/>
          </a:p>
        </p:txBody>
      </p:sp>
    </p:spTree>
    <p:extLst>
      <p:ext uri="{BB962C8B-B14F-4D97-AF65-F5344CB8AC3E}">
        <p14:creationId xmlns:p14="http://schemas.microsoft.com/office/powerpoint/2010/main" val="2143247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zh-CN" altLang="en-US"/>
              <a:t>信息技术的主要领域</a:t>
            </a:r>
          </a:p>
        </p:txBody>
      </p:sp>
      <p:sp>
        <p:nvSpPr>
          <p:cNvPr id="20483" name="Rectangle 3"/>
          <p:cNvSpPr>
            <a:spLocks noGrp="1" noRot="1" noChangeArrowheads="1"/>
          </p:cNvSpPr>
          <p:nvPr>
            <p:ph type="body" idx="1"/>
          </p:nvPr>
        </p:nvSpPr>
        <p:spPr/>
        <p:txBody>
          <a:bodyPr/>
          <a:lstStyle/>
          <a:p>
            <a:pPr eaLnBrk="1" hangingPunct="1"/>
            <a:r>
              <a:rPr lang="zh-CN" altLang="en-US"/>
              <a:t>微电子技术</a:t>
            </a:r>
          </a:p>
          <a:p>
            <a:pPr eaLnBrk="1" hangingPunct="1"/>
            <a:r>
              <a:rPr lang="zh-CN" altLang="en-US"/>
              <a:t>感测技术</a:t>
            </a:r>
          </a:p>
          <a:p>
            <a:pPr eaLnBrk="1" hangingPunct="1"/>
            <a:r>
              <a:rPr lang="zh-CN" altLang="en-US"/>
              <a:t>通信技术</a:t>
            </a:r>
          </a:p>
          <a:p>
            <a:pPr eaLnBrk="1" hangingPunct="1"/>
            <a:r>
              <a:rPr lang="zh-CN" altLang="en-US"/>
              <a:t>计算机技术</a:t>
            </a:r>
          </a:p>
          <a:p>
            <a:pPr eaLnBrk="1" hangingPunct="1"/>
            <a:r>
              <a:rPr lang="zh-CN" altLang="en-US"/>
              <a:t>控制技术</a:t>
            </a:r>
          </a:p>
        </p:txBody>
      </p:sp>
      <p:sp>
        <p:nvSpPr>
          <p:cNvPr id="2" name="日期占位符 1">
            <a:extLst>
              <a:ext uri="{FF2B5EF4-FFF2-40B4-BE49-F238E27FC236}">
                <a16:creationId xmlns:a16="http://schemas.microsoft.com/office/drawing/2014/main" id="{E49629A0-AF13-4E89-8783-1F97AA8E6D77}"/>
              </a:ext>
            </a:extLst>
          </p:cNvPr>
          <p:cNvSpPr>
            <a:spLocks noGrp="1"/>
          </p:cNvSpPr>
          <p:nvPr>
            <p:ph type="dt" sz="half" idx="10"/>
          </p:nvPr>
        </p:nvSpPr>
        <p:spPr/>
        <p:txBody>
          <a:bodyPr/>
          <a:lstStyle/>
          <a:p>
            <a:pPr>
              <a:defRPr/>
            </a:pPr>
            <a:fld id="{BDD9E0D6-221D-4352-876B-1666ED3B1529}" type="datetime1">
              <a:rPr lang="zh-CN" altLang="en-US" smtClean="0"/>
              <a:t>2021/9/1</a:t>
            </a:fld>
            <a:endParaRPr lang="en-US" altLang="zh-CN"/>
          </a:p>
        </p:txBody>
      </p:sp>
    </p:spTree>
    <p:extLst>
      <p:ext uri="{BB962C8B-B14F-4D97-AF65-F5344CB8AC3E}">
        <p14:creationId xmlns:p14="http://schemas.microsoft.com/office/powerpoint/2010/main" val="9682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1600200" y="228600"/>
            <a:ext cx="6096000" cy="267765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000099"/>
                </a:solidFill>
                <a:latin typeface="Times New Roman" pitchFamily="18" charset="0"/>
              </a:rPr>
              <a:t>        </a:t>
            </a:r>
            <a:r>
              <a:rPr kumimoji="1" lang="zh-CN" altLang="en-US" sz="2800" b="1" dirty="0">
                <a:solidFill>
                  <a:schemeClr val="bg1"/>
                </a:solidFill>
                <a:latin typeface="Times New Roman" pitchFamily="18" charset="0"/>
              </a:rPr>
              <a:t>图灵（英国数学家，逻辑学家）于</a:t>
            </a:r>
            <a:r>
              <a:rPr kumimoji="1" lang="en-US" altLang="zh-CN" sz="2800" b="1" dirty="0">
                <a:solidFill>
                  <a:schemeClr val="bg1"/>
                </a:solidFill>
                <a:latin typeface="Times New Roman" pitchFamily="18" charset="0"/>
              </a:rPr>
              <a:t>1936</a:t>
            </a:r>
            <a:r>
              <a:rPr kumimoji="1" lang="zh-CN" altLang="en-US" sz="2800" b="1" dirty="0">
                <a:solidFill>
                  <a:schemeClr val="bg1"/>
                </a:solidFill>
                <a:latin typeface="Times New Roman" pitchFamily="18" charset="0"/>
              </a:rPr>
              <a:t>年首次设计和提出了理想的计算机的理论。图灵提出的这种机器实际上是现代数字计算机的数学模型，因此人们把这种机器称为图灵机。图灵机是一种定义算法的理想机器。</a:t>
            </a:r>
          </a:p>
        </p:txBody>
      </p:sp>
      <p:sp>
        <p:nvSpPr>
          <p:cNvPr id="215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60231F-6415-4940-AE31-F818AD70644A}" type="datetime1">
              <a:rPr lang="zh-CN" altLang="en-US" smtClean="0"/>
              <a:t>2021/9/1</a:t>
            </a:fld>
            <a:endParaRPr lang="en-US" altLang="zh-CN"/>
          </a:p>
        </p:txBody>
      </p:sp>
      <p:pic>
        <p:nvPicPr>
          <p:cNvPr id="4" name="图片 3">
            <a:extLst>
              <a:ext uri="{FF2B5EF4-FFF2-40B4-BE49-F238E27FC236}">
                <a16:creationId xmlns:a16="http://schemas.microsoft.com/office/drawing/2014/main" id="{B9504D3E-87AE-41E1-8C49-127875E828F0}"/>
              </a:ext>
            </a:extLst>
          </p:cNvPr>
          <p:cNvPicPr>
            <a:picLocks noChangeAspect="1"/>
          </p:cNvPicPr>
          <p:nvPr/>
        </p:nvPicPr>
        <p:blipFill>
          <a:blip r:embed="rId3"/>
          <a:stretch>
            <a:fillRect/>
          </a:stretch>
        </p:blipFill>
        <p:spPr>
          <a:xfrm>
            <a:off x="2362200" y="2971800"/>
            <a:ext cx="4652962" cy="3543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dissolve">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pPr eaLnBrk="1" hangingPunct="1"/>
            <a:r>
              <a:rPr lang="zh-CN" altLang="en-US"/>
              <a:t>信息社会</a:t>
            </a:r>
          </a:p>
        </p:txBody>
      </p:sp>
      <p:sp>
        <p:nvSpPr>
          <p:cNvPr id="21507" name="Rectangle 3"/>
          <p:cNvSpPr>
            <a:spLocks noGrp="1" noRot="1" noChangeArrowheads="1"/>
          </p:cNvSpPr>
          <p:nvPr>
            <p:ph type="body" idx="1"/>
          </p:nvPr>
        </p:nvSpPr>
        <p:spPr/>
        <p:txBody>
          <a:bodyPr/>
          <a:lstStyle/>
          <a:p>
            <a:pPr eaLnBrk="1" hangingPunct="1"/>
            <a:r>
              <a:rPr kumimoji="1" lang="zh-CN" altLang="en-US"/>
              <a:t>信息化：也称国民经济和社会信息化；</a:t>
            </a:r>
          </a:p>
          <a:p>
            <a:pPr eaLnBrk="1" hangingPunct="1"/>
            <a:r>
              <a:rPr kumimoji="1" lang="zh-CN" altLang="en-US"/>
              <a:t>信息化内容：信息的生产和应用；</a:t>
            </a:r>
          </a:p>
          <a:p>
            <a:pPr eaLnBrk="1" hangingPunct="1"/>
            <a:r>
              <a:rPr kumimoji="1" lang="zh-CN" altLang="en-US"/>
              <a:t>信息化已经成为当今世界经济和社会发展的趋势。</a:t>
            </a:r>
          </a:p>
        </p:txBody>
      </p:sp>
      <p:sp>
        <p:nvSpPr>
          <p:cNvPr id="2" name="日期占位符 1">
            <a:extLst>
              <a:ext uri="{FF2B5EF4-FFF2-40B4-BE49-F238E27FC236}">
                <a16:creationId xmlns:a16="http://schemas.microsoft.com/office/drawing/2014/main" id="{02AA4FB0-30EB-4031-A604-202597A33168}"/>
              </a:ext>
            </a:extLst>
          </p:cNvPr>
          <p:cNvSpPr>
            <a:spLocks noGrp="1"/>
          </p:cNvSpPr>
          <p:nvPr>
            <p:ph type="dt" sz="half" idx="10"/>
          </p:nvPr>
        </p:nvSpPr>
        <p:spPr/>
        <p:txBody>
          <a:bodyPr/>
          <a:lstStyle/>
          <a:p>
            <a:pPr>
              <a:defRPr/>
            </a:pPr>
            <a:fld id="{BF0A2E65-8A7B-440B-A095-0D806A30ECD8}" type="datetime1">
              <a:rPr lang="zh-CN" altLang="en-US" smtClean="0"/>
              <a:t>2021/9/1</a:t>
            </a:fld>
            <a:endParaRPr lang="en-US" altLang="zh-CN"/>
          </a:p>
        </p:txBody>
      </p:sp>
    </p:spTree>
    <p:extLst>
      <p:ext uri="{BB962C8B-B14F-4D97-AF65-F5344CB8AC3E}">
        <p14:creationId xmlns:p14="http://schemas.microsoft.com/office/powerpoint/2010/main" val="230751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066800" y="1066800"/>
            <a:ext cx="6934200" cy="2514600"/>
          </a:xfrm>
          <a:prstGeom prst="roundRect">
            <a:avLst>
              <a:gd name="adj" fmla="val 16667"/>
            </a:avLst>
          </a:prstGeom>
          <a:solidFill>
            <a:schemeClr val="accent1"/>
          </a:solidFill>
          <a:ln w="38100">
            <a:solidFill>
              <a:schemeClr val="tx1"/>
            </a:solidFill>
            <a:prstDash val="dashDot"/>
            <a:round/>
            <a:headEnd/>
            <a:tailEnd/>
          </a:ln>
        </p:spPr>
        <p:txBody>
          <a:bodyPr wrap="none" anchor="ctr"/>
          <a:lstStyle/>
          <a:p>
            <a:endParaRPr lang="zh-CN" altLang="en-US"/>
          </a:p>
        </p:txBody>
      </p:sp>
      <p:sp>
        <p:nvSpPr>
          <p:cNvPr id="21507" name="Text Box 3"/>
          <p:cNvSpPr txBox="1">
            <a:spLocks noChangeArrowheads="1"/>
          </p:cNvSpPr>
          <p:nvPr/>
        </p:nvSpPr>
        <p:spPr bwMode="auto">
          <a:xfrm>
            <a:off x="1752600" y="1371600"/>
            <a:ext cx="55626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b="1">
                <a:latin typeface="Times New Roman" pitchFamily="18" charset="0"/>
              </a:rPr>
              <a:t>        </a:t>
            </a:r>
            <a:r>
              <a:rPr kumimoji="1" lang="zh-CN" altLang="en-US" sz="3200" b="1">
                <a:latin typeface="Times New Roman" pitchFamily="18" charset="0"/>
              </a:rPr>
              <a:t>信息社会是以电子信息技术为基础的，以数字化和网络化为基本的社会交往方式的新型社会。</a:t>
            </a:r>
          </a:p>
          <a:p>
            <a:pPr eaLnBrk="1" hangingPunct="1">
              <a:spcBef>
                <a:spcPct val="50000"/>
              </a:spcBef>
            </a:pPr>
            <a:endParaRPr kumimoji="1" lang="en-US" altLang="zh-CN" sz="3200">
              <a:latin typeface="Times New Roman" pitchFamily="18" charset="0"/>
            </a:endParaRPr>
          </a:p>
        </p:txBody>
      </p:sp>
      <p:pic>
        <p:nvPicPr>
          <p:cNvPr id="22532"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656138"/>
            <a:ext cx="7848600"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CB6FED18-C62B-4DDF-A5A9-D55C5E035D83}"/>
              </a:ext>
            </a:extLst>
          </p:cNvPr>
          <p:cNvSpPr>
            <a:spLocks noGrp="1"/>
          </p:cNvSpPr>
          <p:nvPr>
            <p:ph type="dt" sz="half" idx="10"/>
          </p:nvPr>
        </p:nvSpPr>
        <p:spPr/>
        <p:txBody>
          <a:bodyPr/>
          <a:lstStyle/>
          <a:p>
            <a:pPr>
              <a:defRPr/>
            </a:pPr>
            <a:fld id="{8093BA70-FA89-4FAB-AA8A-2109DF7944DB}" type="datetime1">
              <a:rPr lang="zh-CN" altLang="en-US" smtClean="0"/>
              <a:t>2021/9/1</a:t>
            </a:fld>
            <a:endParaRPr lang="en-US" altLang="zh-CN"/>
          </a:p>
        </p:txBody>
      </p:sp>
    </p:spTree>
    <p:extLst>
      <p:ext uri="{BB962C8B-B14F-4D97-AF65-F5344CB8AC3E}">
        <p14:creationId xmlns:p14="http://schemas.microsoft.com/office/powerpoint/2010/main" val="484264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dissolve">
                                      <p:cBhvr>
                                        <p:cTn id="7" dur="500"/>
                                        <p:tgtEl>
                                          <p:spTgt spid="215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85800" y="1143000"/>
            <a:ext cx="8229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kumimoji="1" lang="zh-CN" altLang="en-US" sz="2800" b="1">
                <a:latin typeface="楷体_GB2312" pitchFamily="49" charset="-122"/>
              </a:rPr>
              <a:t>信息处理是计算机进行数据处理的过程。通过数据的</a:t>
            </a:r>
            <a:r>
              <a:rPr kumimoji="1" lang="zh-CN" altLang="en-US" sz="2800" b="1">
                <a:solidFill>
                  <a:schemeClr val="tx2"/>
                </a:solidFill>
                <a:latin typeface="楷体_GB2312" pitchFamily="49" charset="-122"/>
              </a:rPr>
              <a:t>采集和输入</a:t>
            </a:r>
            <a:r>
              <a:rPr kumimoji="1" lang="zh-CN" altLang="en-US" sz="2800" b="1">
                <a:latin typeface="楷体_GB2312" pitchFamily="49" charset="-122"/>
              </a:rPr>
              <a:t>，有效地把数据组织到计算机中，由计算机系统对数据进行一系列</a:t>
            </a:r>
            <a:r>
              <a:rPr kumimoji="1" lang="zh-CN" altLang="en-US" sz="2800" b="1">
                <a:solidFill>
                  <a:schemeClr val="tx2"/>
                </a:solidFill>
                <a:latin typeface="楷体_GB2312" pitchFamily="49" charset="-122"/>
              </a:rPr>
              <a:t>存储、加工和输出</a:t>
            </a:r>
            <a:r>
              <a:rPr kumimoji="1" lang="zh-CN" altLang="en-US" sz="2800" b="1">
                <a:latin typeface="楷体_GB2312" pitchFamily="49" charset="-122"/>
              </a:rPr>
              <a:t>等操作</a:t>
            </a:r>
            <a:r>
              <a:rPr kumimoji="1" lang="zh-CN" altLang="en-US" sz="2800" b="1"/>
              <a:t>。</a:t>
            </a:r>
          </a:p>
        </p:txBody>
      </p:sp>
      <p:graphicFrame>
        <p:nvGraphicFramePr>
          <p:cNvPr id="22531" name="Picture 3"/>
          <p:cNvGraphicFramePr>
            <a:graphicFrameLocks noChangeAspect="1"/>
          </p:cNvGraphicFramePr>
          <p:nvPr/>
        </p:nvGraphicFramePr>
        <p:xfrm>
          <a:off x="3733800" y="3038475"/>
          <a:ext cx="5257800" cy="3667125"/>
        </p:xfrm>
        <a:graphic>
          <a:graphicData uri="http://schemas.openxmlformats.org/presentationml/2006/ole">
            <mc:AlternateContent xmlns:mc="http://schemas.openxmlformats.org/markup-compatibility/2006">
              <mc:Choice xmlns:v="urn:schemas-microsoft-com:vml" Requires="v">
                <p:oleObj name="Chart" r:id="rId2" imgW="3438763" imgH="2229088" progId="Excel.Chart.8">
                  <p:embed/>
                </p:oleObj>
              </mc:Choice>
              <mc:Fallback>
                <p:oleObj name="Chart" r:id="rId2" imgW="3438763" imgH="2229088" progId="Excel.Char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038475"/>
                        <a:ext cx="5257800"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AutoShape 4"/>
          <p:cNvSpPr>
            <a:spLocks noChangeArrowheads="1"/>
          </p:cNvSpPr>
          <p:nvPr/>
        </p:nvSpPr>
        <p:spPr bwMode="auto">
          <a:xfrm>
            <a:off x="3200400" y="4648200"/>
            <a:ext cx="5334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22533" name="AutoShape 5"/>
          <p:cNvSpPr>
            <a:spLocks noChangeArrowheads="1"/>
          </p:cNvSpPr>
          <p:nvPr/>
        </p:nvSpPr>
        <p:spPr bwMode="auto">
          <a:xfrm>
            <a:off x="914400" y="3048000"/>
            <a:ext cx="2209800" cy="3733800"/>
          </a:xfrm>
          <a:prstGeom prst="verticalScroll">
            <a:avLst>
              <a:gd name="adj" fmla="val 12500"/>
            </a:avLst>
          </a:prstGeom>
          <a:solidFill>
            <a:schemeClr val="bg1"/>
          </a:solidFill>
          <a:ln w="9525">
            <a:solidFill>
              <a:schemeClr val="tx1"/>
            </a:solidFill>
            <a:miter lim="800000"/>
            <a:headEnd/>
            <a:tailEnd/>
          </a:ln>
        </p:spPr>
        <p:txBody>
          <a:bodyPr wrap="none" anchor="ctr"/>
          <a:lstStyle/>
          <a:p>
            <a:pPr algn="ctr"/>
            <a:r>
              <a:rPr kumimoji="1" lang="en-US" altLang="zh-CN" b="1">
                <a:latin typeface="Times New Roman" pitchFamily="18" charset="0"/>
              </a:rPr>
              <a:t>132</a:t>
            </a:r>
          </a:p>
          <a:p>
            <a:pPr algn="ctr"/>
            <a:r>
              <a:rPr kumimoji="1" lang="en-US" altLang="zh-CN" b="1">
                <a:latin typeface="Times New Roman" pitchFamily="18" charset="0"/>
              </a:rPr>
              <a:t>252</a:t>
            </a:r>
          </a:p>
          <a:p>
            <a:pPr algn="ctr"/>
            <a:r>
              <a:rPr kumimoji="1" lang="en-US" altLang="zh-CN" b="1">
                <a:latin typeface="Times New Roman" pitchFamily="18" charset="0"/>
              </a:rPr>
              <a:t>406</a:t>
            </a:r>
          </a:p>
          <a:p>
            <a:pPr algn="ctr"/>
            <a:r>
              <a:rPr kumimoji="1" lang="en-US" altLang="zh-CN" b="1">
                <a:latin typeface="Times New Roman" pitchFamily="18" charset="0"/>
              </a:rPr>
              <a:t>773</a:t>
            </a:r>
          </a:p>
          <a:p>
            <a:pPr algn="ctr"/>
            <a:r>
              <a:rPr kumimoji="1" lang="en-US" altLang="zh-CN" b="1">
                <a:latin typeface="Times New Roman" pitchFamily="18" charset="0"/>
              </a:rPr>
              <a:t>1334</a:t>
            </a:r>
          </a:p>
          <a:p>
            <a:pPr algn="ctr"/>
            <a:r>
              <a:rPr kumimoji="1" lang="en-US" altLang="zh-CN" b="1">
                <a:latin typeface="Times New Roman" pitchFamily="18" charset="0"/>
              </a:rPr>
              <a:t>2340</a:t>
            </a:r>
          </a:p>
          <a:p>
            <a:pPr algn="ctr"/>
            <a:r>
              <a:rPr kumimoji="1" lang="en-US" altLang="zh-CN" b="1">
                <a:latin typeface="Times New Roman" pitchFamily="18" charset="0"/>
              </a:rPr>
              <a:t>2412</a:t>
            </a:r>
          </a:p>
          <a:p>
            <a:pPr algn="ctr"/>
            <a:r>
              <a:rPr kumimoji="1" lang="en-US" altLang="zh-CN" b="1">
                <a:latin typeface="Times New Roman" pitchFamily="18" charset="0"/>
              </a:rPr>
              <a:t>2573</a:t>
            </a:r>
          </a:p>
          <a:p>
            <a:pPr algn="ctr"/>
            <a:r>
              <a:rPr kumimoji="1" lang="en-US" altLang="zh-CN" b="1">
                <a:latin typeface="Times New Roman" pitchFamily="18" charset="0"/>
              </a:rPr>
              <a:t>2134</a:t>
            </a:r>
          </a:p>
          <a:p>
            <a:pPr algn="ctr"/>
            <a:r>
              <a:rPr kumimoji="1" lang="en-US" altLang="zh-CN" b="1">
                <a:latin typeface="Times New Roman" pitchFamily="18" charset="0"/>
              </a:rPr>
              <a:t>3734</a:t>
            </a:r>
          </a:p>
          <a:p>
            <a:pPr algn="ctr"/>
            <a:r>
              <a:rPr kumimoji="1" lang="en-US" altLang="zh-CN" b="1">
                <a:latin typeface="Times New Roman" pitchFamily="18" charset="0"/>
              </a:rPr>
              <a:t>9859</a:t>
            </a:r>
          </a:p>
          <a:p>
            <a:pPr algn="ctr"/>
            <a:r>
              <a:rPr kumimoji="1" lang="en-US" altLang="zh-CN" b="1">
                <a:latin typeface="Times New Roman" pitchFamily="18" charset="0"/>
              </a:rPr>
              <a:t>21756</a:t>
            </a:r>
          </a:p>
        </p:txBody>
      </p:sp>
      <p:sp>
        <p:nvSpPr>
          <p:cNvPr id="22534" name="Text Box 6"/>
          <p:cNvSpPr txBox="1">
            <a:spLocks noChangeArrowheads="1"/>
          </p:cNvSpPr>
          <p:nvPr/>
        </p:nvSpPr>
        <p:spPr bwMode="auto">
          <a:xfrm>
            <a:off x="971550" y="260350"/>
            <a:ext cx="7777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4000" b="1">
                <a:solidFill>
                  <a:schemeClr val="tx2"/>
                </a:solidFill>
                <a:latin typeface="Times New Roman" pitchFamily="18" charset="0"/>
              </a:rPr>
              <a:t>信息处理的主要工具</a:t>
            </a:r>
            <a:r>
              <a:rPr kumimoji="1" lang="en-US" altLang="zh-CN" sz="4000" b="1">
                <a:solidFill>
                  <a:schemeClr val="tx2"/>
                </a:solidFill>
                <a:latin typeface="Times New Roman" pitchFamily="18" charset="0"/>
              </a:rPr>
              <a:t>——</a:t>
            </a:r>
            <a:r>
              <a:rPr kumimoji="1" lang="zh-CN" altLang="en-US" sz="4000" b="1">
                <a:solidFill>
                  <a:schemeClr val="tx2"/>
                </a:solidFill>
                <a:latin typeface="Times New Roman" pitchFamily="18" charset="0"/>
              </a:rPr>
              <a:t>计算机</a:t>
            </a:r>
          </a:p>
        </p:txBody>
      </p:sp>
      <p:sp>
        <p:nvSpPr>
          <p:cNvPr id="2" name="日期占位符 1">
            <a:extLst>
              <a:ext uri="{FF2B5EF4-FFF2-40B4-BE49-F238E27FC236}">
                <a16:creationId xmlns:a16="http://schemas.microsoft.com/office/drawing/2014/main" id="{74947678-94DC-4A03-A232-C02971FB691C}"/>
              </a:ext>
            </a:extLst>
          </p:cNvPr>
          <p:cNvSpPr>
            <a:spLocks noGrp="1"/>
          </p:cNvSpPr>
          <p:nvPr>
            <p:ph type="dt" sz="half" idx="10"/>
          </p:nvPr>
        </p:nvSpPr>
        <p:spPr/>
        <p:txBody>
          <a:bodyPr/>
          <a:lstStyle/>
          <a:p>
            <a:pPr>
              <a:defRPr/>
            </a:pPr>
            <a:fld id="{CF4ECC90-DA8F-4E75-BCEC-10077A7D484F}" type="datetime1">
              <a:rPr lang="zh-CN" altLang="en-US" smtClean="0"/>
              <a:t>2021/9/1</a:t>
            </a:fld>
            <a:endParaRPr lang="en-US" altLang="zh-CN"/>
          </a:p>
        </p:txBody>
      </p:sp>
    </p:spTree>
    <p:extLst>
      <p:ext uri="{BB962C8B-B14F-4D97-AF65-F5344CB8AC3E}">
        <p14:creationId xmlns:p14="http://schemas.microsoft.com/office/powerpoint/2010/main" val="698479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2531"/>
                                        </p:tgtEl>
                                        <p:attrNameLst>
                                          <p:attrName>style.visibility</p:attrName>
                                        </p:attrNameLst>
                                      </p:cBhvr>
                                      <p:to>
                                        <p:strVal val="visible"/>
                                      </p:to>
                                    </p:set>
                                    <p:anim calcmode="lin" valueType="num">
                                      <p:cBhvr additive="base">
                                        <p:cTn id="19" dur="500" fill="hold"/>
                                        <p:tgtEl>
                                          <p:spTgt spid="22531"/>
                                        </p:tgtEl>
                                        <p:attrNameLst>
                                          <p:attrName>ppt_x</p:attrName>
                                        </p:attrNameLst>
                                      </p:cBhvr>
                                      <p:tavLst>
                                        <p:tav tm="0">
                                          <p:val>
                                            <p:strVal val="1+#ppt_w/2"/>
                                          </p:val>
                                        </p:tav>
                                        <p:tav tm="100000">
                                          <p:val>
                                            <p:strVal val="#ppt_x"/>
                                          </p:val>
                                        </p:tav>
                                      </p:tavLst>
                                    </p:anim>
                                    <p:anim calcmode="lin" valueType="num">
                                      <p:cBhvr additive="base">
                                        <p:cTn id="20" dur="500" fill="hold"/>
                                        <p:tgtEl>
                                          <p:spTgt spid="2253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534"/>
                                        </p:tgtEl>
                                        <p:attrNameLst>
                                          <p:attrName>style.visibility</p:attrName>
                                        </p:attrNameLst>
                                      </p:cBhvr>
                                      <p:to>
                                        <p:strVal val="visible"/>
                                      </p:to>
                                    </p:set>
                                    <p:anim calcmode="lin" valueType="num">
                                      <p:cBhvr additive="base">
                                        <p:cTn id="25" dur="500" fill="hold"/>
                                        <p:tgtEl>
                                          <p:spTgt spid="22534"/>
                                        </p:tgtEl>
                                        <p:attrNameLst>
                                          <p:attrName>ppt_x</p:attrName>
                                        </p:attrNameLst>
                                      </p:cBhvr>
                                      <p:tavLst>
                                        <p:tav tm="0">
                                          <p:val>
                                            <p:strVal val="0-#ppt_w/2"/>
                                          </p:val>
                                        </p:tav>
                                        <p:tav tm="100000">
                                          <p:val>
                                            <p:strVal val="#ppt_x"/>
                                          </p:val>
                                        </p:tav>
                                      </p:tavLst>
                                    </p:anim>
                                    <p:anim calcmode="lin" valueType="num">
                                      <p:cBhvr additive="base">
                                        <p:cTn id="26" dur="500" fill="hold"/>
                                        <p:tgtEl>
                                          <p:spTgt spid="22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OleChart spid="22531" grpId="0"/>
      <p:bldP spid="22532" grpId="0" animBg="1"/>
      <p:bldP spid="22533" grpId="0" animBg="1" autoUpdateAnimBg="0"/>
      <p:bldP spid="2253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219200" y="730250"/>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3600" b="1">
                <a:solidFill>
                  <a:schemeClr val="tx2"/>
                </a:solidFill>
                <a:latin typeface="Times New Roman" pitchFamily="18" charset="0"/>
              </a:rPr>
              <a:t>信息的表示与数字化</a:t>
            </a:r>
          </a:p>
        </p:txBody>
      </p:sp>
      <p:sp>
        <p:nvSpPr>
          <p:cNvPr id="194563" name="Text Box 3"/>
          <p:cNvSpPr txBox="1">
            <a:spLocks noChangeArrowheads="1"/>
          </p:cNvSpPr>
          <p:nvPr/>
        </p:nvSpPr>
        <p:spPr bwMode="auto">
          <a:xfrm>
            <a:off x="457200" y="2195513"/>
            <a:ext cx="8229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p>
        </p:txBody>
      </p:sp>
      <p:sp>
        <p:nvSpPr>
          <p:cNvPr id="24580" name="AutoShape 4"/>
          <p:cNvSpPr>
            <a:spLocks noChangeArrowheads="1"/>
          </p:cNvSpPr>
          <p:nvPr/>
        </p:nvSpPr>
        <p:spPr bwMode="auto">
          <a:xfrm>
            <a:off x="1066800" y="2362200"/>
            <a:ext cx="7162800" cy="2667000"/>
          </a:xfrm>
          <a:prstGeom prst="roundRect">
            <a:avLst>
              <a:gd name="adj" fmla="val 16667"/>
            </a:avLst>
          </a:prstGeom>
          <a:solidFill>
            <a:schemeClr val="accent1"/>
          </a:solidFill>
          <a:ln w="28575">
            <a:solidFill>
              <a:schemeClr val="tx1"/>
            </a:solidFill>
            <a:prstDash val="dashDot"/>
            <a:round/>
            <a:headEnd/>
            <a:tailEnd/>
          </a:ln>
        </p:spPr>
        <p:txBody>
          <a:bodyPr wrap="none" anchor="ctr"/>
          <a:lstStyle/>
          <a:p>
            <a:endParaRPr lang="zh-CN" altLang="en-US"/>
          </a:p>
        </p:txBody>
      </p:sp>
      <p:sp>
        <p:nvSpPr>
          <p:cNvPr id="194565" name="Text Box 5"/>
          <p:cNvSpPr txBox="1">
            <a:spLocks noChangeArrowheads="1"/>
          </p:cNvSpPr>
          <p:nvPr/>
        </p:nvSpPr>
        <p:spPr bwMode="auto">
          <a:xfrm>
            <a:off x="1371600" y="2590800"/>
            <a:ext cx="6553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计算机的基本功能是对数据进行运算和加工处理。数据有两种，一种是数值数据，另一种是非数值数据。</a:t>
            </a:r>
          </a:p>
        </p:txBody>
      </p:sp>
      <p:sp>
        <p:nvSpPr>
          <p:cNvPr id="2" name="日期占位符 1">
            <a:extLst>
              <a:ext uri="{FF2B5EF4-FFF2-40B4-BE49-F238E27FC236}">
                <a16:creationId xmlns:a16="http://schemas.microsoft.com/office/drawing/2014/main" id="{487CF6FA-CEF7-4A17-AA8E-880F6038370A}"/>
              </a:ext>
            </a:extLst>
          </p:cNvPr>
          <p:cNvSpPr>
            <a:spLocks noGrp="1"/>
          </p:cNvSpPr>
          <p:nvPr>
            <p:ph type="dt" sz="half" idx="10"/>
          </p:nvPr>
        </p:nvSpPr>
        <p:spPr/>
        <p:txBody>
          <a:bodyPr/>
          <a:lstStyle/>
          <a:p>
            <a:pPr>
              <a:defRPr/>
            </a:pPr>
            <a:fld id="{65C3AE60-14C2-4E8F-ABB7-E905D46137F2}" type="datetime1">
              <a:rPr lang="zh-CN" altLang="en-US" smtClean="0"/>
              <a:t>2021/9/1</a:t>
            </a:fld>
            <a:endParaRPr lang="en-US" altLang="zh-CN"/>
          </a:p>
        </p:txBody>
      </p:sp>
    </p:spTree>
    <p:extLst>
      <p:ext uri="{BB962C8B-B14F-4D97-AF65-F5344CB8AC3E}">
        <p14:creationId xmlns:p14="http://schemas.microsoft.com/office/powerpoint/2010/main" val="3772122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box(out)">
                                      <p:cBhvr>
                                        <p:cTn id="7" dur="500"/>
                                        <p:tgtEl>
                                          <p:spTgt spid="194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94563"/>
                                        </p:tgtEl>
                                        <p:attrNameLst>
                                          <p:attrName>style.visibility</p:attrName>
                                        </p:attrNameLst>
                                      </p:cBhvr>
                                      <p:to>
                                        <p:strVal val="visible"/>
                                      </p:to>
                                    </p:set>
                                    <p:animEffect transition="in" filter="barn(outVertical)">
                                      <p:cBhvr>
                                        <p:cTn id="12" dur="500"/>
                                        <p:tgtEl>
                                          <p:spTgt spid="194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65"/>
                                        </p:tgtEl>
                                        <p:attrNameLst>
                                          <p:attrName>style.visibility</p:attrName>
                                        </p:attrNameLst>
                                      </p:cBhvr>
                                      <p:to>
                                        <p:strVal val="visible"/>
                                      </p:to>
                                    </p:set>
                                    <p:animEffect transition="in" filter="blinds(horizontal)">
                                      <p:cBhvr>
                                        <p:cTn id="17"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utoUpdateAnimBg="0"/>
      <p:bldP spid="194563" grpId="0" autoUpdateAnimBg="0"/>
      <p:bldP spid="194565"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ext Box 2"/>
          <p:cNvSpPr txBox="1">
            <a:spLocks noChangeArrowheads="1"/>
          </p:cNvSpPr>
          <p:nvPr/>
        </p:nvSpPr>
        <p:spPr bwMode="auto">
          <a:xfrm>
            <a:off x="685800" y="1600200"/>
            <a:ext cx="7696200" cy="2811463"/>
          </a:xfrm>
          <a:prstGeom prst="rect">
            <a:avLst/>
          </a:prstGeom>
          <a:gradFill rotWithShape="0">
            <a:gsLst>
              <a:gs pos="0">
                <a:srgbClr val="FFFFFF"/>
              </a:gs>
              <a:gs pos="50000">
                <a:srgbClr val="CCFFFF"/>
              </a:gs>
              <a:gs pos="100000">
                <a:srgbClr val="FFFFFF"/>
              </a:gs>
            </a:gsLst>
            <a:lin ang="5400000" scaled="1"/>
          </a:gradFill>
          <a:ln w="38100">
            <a:solidFill>
              <a:schemeClr val="tx1"/>
            </a:solidFill>
            <a:prstDash val="dashDot"/>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solidFill>
                  <a:schemeClr val="bg1"/>
                </a:solidFill>
                <a:latin typeface="Times New Roman" pitchFamily="18" charset="0"/>
              </a:rPr>
              <a:t>        </a:t>
            </a:r>
            <a:r>
              <a:rPr kumimoji="1" lang="zh-CN" altLang="en-US" sz="3200" b="1">
                <a:latin typeface="Times New Roman" pitchFamily="18" charset="0"/>
              </a:rPr>
              <a:t>计算机中只有二进制数值，所有的符号都是用二进制数值代码表示的，数的正、负号也是用二进制代码表示。</a:t>
            </a:r>
          </a:p>
          <a:p>
            <a:pPr eaLnBrk="1" hangingPunct="1">
              <a:spcBef>
                <a:spcPct val="50000"/>
              </a:spcBef>
            </a:pPr>
            <a:r>
              <a:rPr kumimoji="1" lang="zh-CN" altLang="en-US" sz="3200" b="1">
                <a:latin typeface="Times New Roman" pitchFamily="18" charset="0"/>
              </a:rPr>
              <a:t>         一个数（连同符号）在计算机中的表现形式称为机器数。</a:t>
            </a:r>
          </a:p>
        </p:txBody>
      </p:sp>
      <p:sp>
        <p:nvSpPr>
          <p:cNvPr id="2" name="日期占位符 1">
            <a:extLst>
              <a:ext uri="{FF2B5EF4-FFF2-40B4-BE49-F238E27FC236}">
                <a16:creationId xmlns:a16="http://schemas.microsoft.com/office/drawing/2014/main" id="{5938052D-E9F0-498C-888D-45CFCFD20606}"/>
              </a:ext>
            </a:extLst>
          </p:cNvPr>
          <p:cNvSpPr>
            <a:spLocks noGrp="1"/>
          </p:cNvSpPr>
          <p:nvPr>
            <p:ph type="dt" sz="half" idx="10"/>
          </p:nvPr>
        </p:nvSpPr>
        <p:spPr/>
        <p:txBody>
          <a:bodyPr/>
          <a:lstStyle/>
          <a:p>
            <a:pPr>
              <a:defRPr/>
            </a:pPr>
            <a:fld id="{C877207B-1F7D-4C68-BD9F-6C62FEA23164}" type="datetime1">
              <a:rPr lang="zh-CN" altLang="en-US" smtClean="0"/>
              <a:t>2021/9/1</a:t>
            </a:fld>
            <a:endParaRPr lang="en-US" altLang="zh-CN"/>
          </a:p>
        </p:txBody>
      </p:sp>
    </p:spTree>
    <p:extLst>
      <p:ext uri="{BB962C8B-B14F-4D97-AF65-F5344CB8AC3E}">
        <p14:creationId xmlns:p14="http://schemas.microsoft.com/office/powerpoint/2010/main" val="2286568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8770"/>
                                        </p:tgtEl>
                                        <p:attrNameLst>
                                          <p:attrName>style.visibility</p:attrName>
                                        </p:attrNameLst>
                                      </p:cBhvr>
                                      <p:to>
                                        <p:strVal val="visible"/>
                                      </p:to>
                                    </p:set>
                                    <p:animEffect transition="in" filter="box(in)">
                                      <p:cBhvr>
                                        <p:cTn id="7" dur="500"/>
                                        <p:tgtEl>
                                          <p:spTgt spid="288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0"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pPr eaLnBrk="1" hangingPunct="1"/>
            <a:r>
              <a:rPr lang="zh-CN" altLang="en-US" sz="4000"/>
              <a:t>计算机内部为什么要用二进制表示？</a:t>
            </a:r>
          </a:p>
        </p:txBody>
      </p:sp>
      <p:sp>
        <p:nvSpPr>
          <p:cNvPr id="26627" name="Rectangle 3"/>
          <p:cNvSpPr>
            <a:spLocks noGrp="1" noRot="1" noChangeArrowheads="1"/>
          </p:cNvSpPr>
          <p:nvPr>
            <p:ph type="body" idx="1"/>
          </p:nvPr>
        </p:nvSpPr>
        <p:spPr/>
        <p:txBody>
          <a:bodyPr/>
          <a:lstStyle/>
          <a:p>
            <a:pPr eaLnBrk="1" hangingPunct="1"/>
            <a:r>
              <a:rPr lang="zh-CN" altLang="en-US"/>
              <a:t>电路简单</a:t>
            </a:r>
          </a:p>
          <a:p>
            <a:pPr eaLnBrk="1" hangingPunct="1"/>
            <a:r>
              <a:rPr lang="zh-CN" altLang="en-US"/>
              <a:t>工作可靠</a:t>
            </a:r>
          </a:p>
          <a:p>
            <a:pPr eaLnBrk="1" hangingPunct="1"/>
            <a:r>
              <a:rPr lang="zh-CN" altLang="en-US"/>
              <a:t>运算简单</a:t>
            </a:r>
          </a:p>
          <a:p>
            <a:pPr eaLnBrk="1" hangingPunct="1"/>
            <a:r>
              <a:rPr lang="zh-CN" altLang="en-US"/>
              <a:t>逻辑性强</a:t>
            </a:r>
          </a:p>
        </p:txBody>
      </p:sp>
      <p:sp>
        <p:nvSpPr>
          <p:cNvPr id="2" name="日期占位符 1">
            <a:extLst>
              <a:ext uri="{FF2B5EF4-FFF2-40B4-BE49-F238E27FC236}">
                <a16:creationId xmlns:a16="http://schemas.microsoft.com/office/drawing/2014/main" id="{A70A3DD5-9AA2-484C-BCED-46B5BA0357CB}"/>
              </a:ext>
            </a:extLst>
          </p:cNvPr>
          <p:cNvSpPr>
            <a:spLocks noGrp="1"/>
          </p:cNvSpPr>
          <p:nvPr>
            <p:ph type="dt" sz="half" idx="10"/>
          </p:nvPr>
        </p:nvSpPr>
        <p:spPr/>
        <p:txBody>
          <a:bodyPr/>
          <a:lstStyle/>
          <a:p>
            <a:pPr>
              <a:defRPr/>
            </a:pPr>
            <a:fld id="{E18C770A-6214-433B-B9ED-43B77448531F}" type="datetime1">
              <a:rPr lang="zh-CN" altLang="en-US" smtClean="0"/>
              <a:t>2021/9/1</a:t>
            </a:fld>
            <a:endParaRPr lang="en-US" altLang="zh-CN"/>
          </a:p>
        </p:txBody>
      </p:sp>
    </p:spTree>
    <p:extLst>
      <p:ext uri="{BB962C8B-B14F-4D97-AF65-F5344CB8AC3E}">
        <p14:creationId xmlns:p14="http://schemas.microsoft.com/office/powerpoint/2010/main" val="6672381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AutoShape 2"/>
          <p:cNvSpPr>
            <a:spLocks noChangeArrowheads="1"/>
          </p:cNvSpPr>
          <p:nvPr/>
        </p:nvSpPr>
        <p:spPr bwMode="auto">
          <a:xfrm>
            <a:off x="1600200" y="1219200"/>
            <a:ext cx="5410200" cy="3810000"/>
          </a:xfrm>
          <a:prstGeom prst="irregularSeal1">
            <a:avLst/>
          </a:prstGeom>
          <a:solidFill>
            <a:schemeClr val="accent1"/>
          </a:solidFill>
          <a:ln w="9525">
            <a:solidFill>
              <a:schemeClr val="tx1"/>
            </a:solidFill>
            <a:miter lim="800000"/>
            <a:headEnd/>
            <a:tailEnd/>
          </a:ln>
        </p:spPr>
        <p:txBody>
          <a:bodyPr wrap="none" anchor="ctr"/>
          <a:lstStyle/>
          <a:p>
            <a:pPr algn="ctr"/>
            <a:r>
              <a:rPr kumimoji="1" lang="en-US" altLang="zh-CN" sz="3200" b="1">
                <a:latin typeface="Times New Roman" pitchFamily="18" charset="0"/>
              </a:rPr>
              <a:t>7+6=1?</a:t>
            </a:r>
          </a:p>
        </p:txBody>
      </p:sp>
      <p:sp>
        <p:nvSpPr>
          <p:cNvPr id="2" name="日期占位符 1">
            <a:extLst>
              <a:ext uri="{FF2B5EF4-FFF2-40B4-BE49-F238E27FC236}">
                <a16:creationId xmlns:a16="http://schemas.microsoft.com/office/drawing/2014/main" id="{9FE51883-7296-44E2-8E2C-56B4583F10ED}"/>
              </a:ext>
            </a:extLst>
          </p:cNvPr>
          <p:cNvSpPr>
            <a:spLocks noGrp="1"/>
          </p:cNvSpPr>
          <p:nvPr>
            <p:ph type="dt" sz="half" idx="10"/>
          </p:nvPr>
        </p:nvSpPr>
        <p:spPr/>
        <p:txBody>
          <a:bodyPr/>
          <a:lstStyle/>
          <a:p>
            <a:pPr>
              <a:defRPr/>
            </a:pPr>
            <a:fld id="{73217875-AE44-4998-A1CC-0A230652F377}" type="datetime1">
              <a:rPr lang="zh-CN" altLang="en-US" smtClean="0"/>
              <a:t>2021/9/1</a:t>
            </a:fld>
            <a:endParaRPr lang="en-US" altLang="zh-CN"/>
          </a:p>
        </p:txBody>
      </p:sp>
    </p:spTree>
    <p:extLst>
      <p:ext uri="{BB962C8B-B14F-4D97-AF65-F5344CB8AC3E}">
        <p14:creationId xmlns:p14="http://schemas.microsoft.com/office/powerpoint/2010/main" val="1912279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barn(outHorizontal)">
                                      <p:cBhvr>
                                        <p:cTn id="7" dur="500"/>
                                        <p:tgtEl>
                                          <p:spTgt spid="29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txBox="1">
            <a:spLocks noChangeArrowheads="1"/>
          </p:cNvSpPr>
          <p:nvPr/>
        </p:nvSpPr>
        <p:spPr bwMode="auto">
          <a:xfrm>
            <a:off x="755650" y="620713"/>
            <a:ext cx="527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3600" b="1">
                <a:solidFill>
                  <a:schemeClr val="tx2"/>
                </a:solidFill>
                <a:latin typeface="Times New Roman" pitchFamily="18" charset="0"/>
              </a:rPr>
              <a:t>数值信息的表示 </a:t>
            </a:r>
          </a:p>
        </p:txBody>
      </p:sp>
      <p:sp>
        <p:nvSpPr>
          <p:cNvPr id="195587" name="Text Box 3"/>
          <p:cNvSpPr txBox="1">
            <a:spLocks noChangeArrowheads="1"/>
          </p:cNvSpPr>
          <p:nvPr/>
        </p:nvSpPr>
        <p:spPr bwMode="auto">
          <a:xfrm>
            <a:off x="250825" y="2276475"/>
            <a:ext cx="7848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一种进位计数制包含一组数码符号和两个基本因素：</a:t>
            </a:r>
          </a:p>
        </p:txBody>
      </p:sp>
      <p:sp>
        <p:nvSpPr>
          <p:cNvPr id="195588" name="Text Box 4"/>
          <p:cNvSpPr txBox="1">
            <a:spLocks noChangeArrowheads="1"/>
          </p:cNvSpPr>
          <p:nvPr/>
        </p:nvSpPr>
        <p:spPr bwMode="auto">
          <a:xfrm>
            <a:off x="323850" y="3429000"/>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  </a:t>
            </a:r>
            <a:r>
              <a:rPr kumimoji="1" lang="zh-CN" altLang="en-US" sz="3200" b="1">
                <a:solidFill>
                  <a:schemeClr val="tx2"/>
                </a:solidFill>
                <a:latin typeface="Times New Roman" pitchFamily="18" charset="0"/>
              </a:rPr>
              <a:t>数码</a:t>
            </a:r>
            <a:r>
              <a:rPr kumimoji="1" lang="zh-CN" altLang="en-US" sz="3200" b="1">
                <a:latin typeface="Times New Roman" pitchFamily="18" charset="0"/>
              </a:rPr>
              <a:t>    一组用来表示某种数制的符号。</a:t>
            </a:r>
          </a:p>
        </p:txBody>
      </p:sp>
      <p:sp>
        <p:nvSpPr>
          <p:cNvPr id="195589" name="Text Box 5"/>
          <p:cNvSpPr txBox="1">
            <a:spLocks noChangeArrowheads="1"/>
          </p:cNvSpPr>
          <p:nvPr/>
        </p:nvSpPr>
        <p:spPr bwMode="auto">
          <a:xfrm>
            <a:off x="214313" y="4143375"/>
            <a:ext cx="8382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200" b="1">
                <a:latin typeface="Times New Roman" pitchFamily="18" charset="0"/>
                <a:cs typeface="Times New Roman" pitchFamily="18" charset="0"/>
              </a:rPr>
              <a:t>•  </a:t>
            </a:r>
            <a:r>
              <a:rPr kumimoji="1" lang="zh-CN" altLang="en-US" sz="3200" b="1">
                <a:solidFill>
                  <a:schemeClr val="tx2"/>
                </a:solidFill>
                <a:latin typeface="Times New Roman" pitchFamily="18" charset="0"/>
              </a:rPr>
              <a:t>基数</a:t>
            </a:r>
            <a:r>
              <a:rPr kumimoji="1" lang="zh-CN" altLang="en-US" sz="3200" b="1">
                <a:solidFill>
                  <a:srgbClr val="6699FF"/>
                </a:solidFill>
                <a:latin typeface="Times New Roman" pitchFamily="18" charset="0"/>
              </a:rPr>
              <a:t>   </a:t>
            </a:r>
            <a:r>
              <a:rPr kumimoji="1" lang="zh-CN" altLang="en-US" sz="3200" b="1">
                <a:latin typeface="Times New Roman" pitchFamily="18" charset="0"/>
              </a:rPr>
              <a:t> 数制所用的数码个数，用</a:t>
            </a:r>
            <a:r>
              <a:rPr kumimoji="1" lang="en-US" altLang="zh-CN" sz="3200" b="1">
                <a:latin typeface="Times New Roman" pitchFamily="18" charset="0"/>
              </a:rPr>
              <a:t>R</a:t>
            </a:r>
            <a:r>
              <a:rPr kumimoji="1" lang="zh-CN" altLang="en-US" sz="3200" b="1">
                <a:latin typeface="Times New Roman" pitchFamily="18" charset="0"/>
              </a:rPr>
              <a:t>表示，</a:t>
            </a:r>
          </a:p>
          <a:p>
            <a:pPr algn="ctr" eaLnBrk="1" hangingPunct="1">
              <a:spcBef>
                <a:spcPct val="50000"/>
              </a:spcBef>
            </a:pPr>
            <a:r>
              <a:rPr kumimoji="1" lang="zh-CN" altLang="en-US" sz="3200" b="1">
                <a:latin typeface="Times New Roman" pitchFamily="18" charset="0"/>
              </a:rPr>
              <a:t>                 称</a:t>
            </a:r>
            <a:r>
              <a:rPr kumimoji="1" lang="en-US" altLang="zh-CN" sz="3200" b="1">
                <a:latin typeface="Times New Roman" pitchFamily="18" charset="0"/>
              </a:rPr>
              <a:t>R</a:t>
            </a:r>
            <a:r>
              <a:rPr kumimoji="1" lang="zh-CN" altLang="en-US" sz="3200" b="1">
                <a:latin typeface="Times New Roman" pitchFamily="18" charset="0"/>
              </a:rPr>
              <a:t>进制，其进位规律是“逢</a:t>
            </a:r>
            <a:r>
              <a:rPr kumimoji="1" lang="en-US" altLang="zh-CN" sz="3200" b="1">
                <a:latin typeface="Times New Roman" pitchFamily="18" charset="0"/>
              </a:rPr>
              <a:t>R</a:t>
            </a:r>
            <a:r>
              <a:rPr kumimoji="1" lang="zh-CN" altLang="en-US" sz="3200" b="1">
                <a:latin typeface="Times New Roman" pitchFamily="18" charset="0"/>
              </a:rPr>
              <a:t>进一”</a:t>
            </a:r>
          </a:p>
        </p:txBody>
      </p:sp>
      <p:sp>
        <p:nvSpPr>
          <p:cNvPr id="195590" name="Text Box 6"/>
          <p:cNvSpPr txBox="1">
            <a:spLocks noChangeArrowheads="1"/>
          </p:cNvSpPr>
          <p:nvPr/>
        </p:nvSpPr>
        <p:spPr bwMode="auto">
          <a:xfrm>
            <a:off x="323850" y="5589588"/>
            <a:ext cx="6629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  </a:t>
            </a:r>
            <a:r>
              <a:rPr kumimoji="1" lang="zh-CN" altLang="en-US" sz="3200" b="1">
                <a:solidFill>
                  <a:schemeClr val="tx2"/>
                </a:solidFill>
                <a:latin typeface="Times New Roman" pitchFamily="18" charset="0"/>
              </a:rPr>
              <a:t>位权</a:t>
            </a:r>
            <a:r>
              <a:rPr kumimoji="1" lang="zh-CN" altLang="en-US" sz="3200" b="1">
                <a:latin typeface="Times New Roman" pitchFamily="18" charset="0"/>
              </a:rPr>
              <a:t>    数码在不同位置上的权值</a:t>
            </a:r>
          </a:p>
        </p:txBody>
      </p:sp>
      <p:sp>
        <p:nvSpPr>
          <p:cNvPr id="28679" name="Text Box 7"/>
          <p:cNvSpPr txBox="1">
            <a:spLocks noChangeArrowheads="1"/>
          </p:cNvSpPr>
          <p:nvPr/>
        </p:nvSpPr>
        <p:spPr bwMode="auto">
          <a:xfrm>
            <a:off x="395288" y="148431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rPr>
              <a:t>1</a:t>
            </a:r>
            <a:r>
              <a:rPr kumimoji="1" lang="zh-CN" altLang="en-US" sz="2800" b="1">
                <a:solidFill>
                  <a:schemeClr val="tx2"/>
                </a:solidFill>
              </a:rPr>
              <a:t>、进位计数制</a:t>
            </a:r>
          </a:p>
        </p:txBody>
      </p:sp>
      <p:sp>
        <p:nvSpPr>
          <p:cNvPr id="2" name="日期占位符 1">
            <a:extLst>
              <a:ext uri="{FF2B5EF4-FFF2-40B4-BE49-F238E27FC236}">
                <a16:creationId xmlns:a16="http://schemas.microsoft.com/office/drawing/2014/main" id="{2FA93EE0-D444-486C-942B-96A1B6C39F16}"/>
              </a:ext>
            </a:extLst>
          </p:cNvPr>
          <p:cNvSpPr>
            <a:spLocks noGrp="1"/>
          </p:cNvSpPr>
          <p:nvPr>
            <p:ph type="dt" sz="half" idx="10"/>
          </p:nvPr>
        </p:nvSpPr>
        <p:spPr/>
        <p:txBody>
          <a:bodyPr/>
          <a:lstStyle/>
          <a:p>
            <a:pPr>
              <a:defRPr/>
            </a:pPr>
            <a:fld id="{5BA7F4C1-1167-47B0-B118-57DD0DB06309}" type="datetime1">
              <a:rPr lang="zh-CN" altLang="en-US" smtClean="0"/>
              <a:t>2021/9/1</a:t>
            </a:fld>
            <a:endParaRPr lang="en-US" altLang="zh-CN"/>
          </a:p>
        </p:txBody>
      </p:sp>
    </p:spTree>
    <p:extLst>
      <p:ext uri="{BB962C8B-B14F-4D97-AF65-F5344CB8AC3E}">
        <p14:creationId xmlns:p14="http://schemas.microsoft.com/office/powerpoint/2010/main" val="764934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box(in)">
                                      <p:cBhvr>
                                        <p:cTn id="7" dur="500"/>
                                        <p:tgtEl>
                                          <p:spTgt spid="195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5587"/>
                                        </p:tgtEl>
                                        <p:attrNameLst>
                                          <p:attrName>style.visibility</p:attrName>
                                        </p:attrNameLst>
                                      </p:cBhvr>
                                      <p:to>
                                        <p:strVal val="visible"/>
                                      </p:to>
                                    </p:set>
                                    <p:animEffect transition="in" filter="dissolve">
                                      <p:cBhvr>
                                        <p:cTn id="12" dur="500"/>
                                        <p:tgtEl>
                                          <p:spTgt spid="195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955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558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5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87" grpId="0" autoUpdateAnimBg="0"/>
      <p:bldP spid="195588" grpId="0" autoUpdateAnimBg="0"/>
      <p:bldP spid="195589" grpId="0" autoUpdateAnimBg="0"/>
      <p:bldP spid="195590"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457200" y="609600"/>
            <a:ext cx="251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一、十进制</a:t>
            </a:r>
          </a:p>
        </p:txBody>
      </p:sp>
      <p:sp>
        <p:nvSpPr>
          <p:cNvPr id="196611" name="Text Box 3"/>
          <p:cNvSpPr txBox="1">
            <a:spLocks noChangeArrowheads="1"/>
          </p:cNvSpPr>
          <p:nvPr/>
        </p:nvSpPr>
        <p:spPr bwMode="auto">
          <a:xfrm>
            <a:off x="533400" y="1690688"/>
            <a:ext cx="76962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数码</a:t>
            </a:r>
            <a:r>
              <a:rPr kumimoji="1" lang="en-US" altLang="zh-CN" sz="3200" b="1">
                <a:latin typeface="Times New Roman" pitchFamily="18" charset="0"/>
              </a:rPr>
              <a:t>:0</a:t>
            </a:r>
            <a:r>
              <a:rPr kumimoji="1" lang="zh-CN" altLang="en-US" sz="3200" b="1">
                <a:latin typeface="Times New Roman" pitchFamily="18" charset="0"/>
              </a:rPr>
              <a:t>、</a:t>
            </a:r>
            <a:r>
              <a:rPr kumimoji="1" lang="en-US" altLang="zh-CN" sz="3200" b="1">
                <a:latin typeface="Times New Roman" pitchFamily="18" charset="0"/>
              </a:rPr>
              <a:t>1</a:t>
            </a:r>
            <a:r>
              <a:rPr kumimoji="1" lang="zh-CN" altLang="en-US" sz="3200" b="1">
                <a:latin typeface="Times New Roman" pitchFamily="18" charset="0"/>
              </a:rPr>
              <a:t>、</a:t>
            </a:r>
            <a:r>
              <a:rPr kumimoji="1" lang="en-US" altLang="zh-CN" sz="3200" b="1">
                <a:latin typeface="Times New Roman" pitchFamily="18" charset="0"/>
                <a:cs typeface="Times New Roman" pitchFamily="18" charset="0"/>
              </a:rPr>
              <a:t>……8</a:t>
            </a:r>
            <a:r>
              <a:rPr kumimoji="1" lang="zh-CN" altLang="en-US" sz="3200" b="1">
                <a:latin typeface="Times New Roman" pitchFamily="18" charset="0"/>
              </a:rPr>
              <a:t>、</a:t>
            </a:r>
            <a:r>
              <a:rPr kumimoji="1" lang="en-US" altLang="zh-CN" sz="3200" b="1">
                <a:latin typeface="Times New Roman" pitchFamily="18" charset="0"/>
              </a:rPr>
              <a:t>9</a:t>
            </a:r>
          </a:p>
          <a:p>
            <a:pPr eaLnBrk="1" hangingPunct="1">
              <a:spcBef>
                <a:spcPct val="50000"/>
              </a:spcBef>
            </a:pPr>
            <a:r>
              <a:rPr kumimoji="1" lang="zh-CN" altLang="en-US" sz="3200" b="1">
                <a:latin typeface="Times New Roman" pitchFamily="18" charset="0"/>
              </a:rPr>
              <a:t>基数</a:t>
            </a:r>
            <a:r>
              <a:rPr kumimoji="1" lang="en-US" altLang="zh-CN" sz="3200" b="1">
                <a:latin typeface="Times New Roman" pitchFamily="18" charset="0"/>
              </a:rPr>
              <a:t>:10</a:t>
            </a:r>
          </a:p>
          <a:p>
            <a:pPr eaLnBrk="1" hangingPunct="1">
              <a:spcBef>
                <a:spcPct val="50000"/>
              </a:spcBef>
            </a:pPr>
            <a:r>
              <a:rPr kumimoji="1" lang="zh-CN" altLang="en-US" sz="3200" b="1">
                <a:latin typeface="Times New Roman" pitchFamily="18" charset="0"/>
              </a:rPr>
              <a:t>位权：</a:t>
            </a:r>
            <a:r>
              <a:rPr kumimoji="1" lang="en-US" altLang="zh-CN" sz="3200" b="1">
                <a:latin typeface="Times New Roman" pitchFamily="18" charset="0"/>
              </a:rPr>
              <a:t>10</a:t>
            </a:r>
            <a:r>
              <a:rPr kumimoji="1" lang="en-US" altLang="zh-CN" sz="3200" b="1" baseline="30000">
                <a:latin typeface="Times New Roman" pitchFamily="18" charset="0"/>
              </a:rPr>
              <a:t>n</a:t>
            </a:r>
          </a:p>
        </p:txBody>
      </p:sp>
      <p:sp>
        <p:nvSpPr>
          <p:cNvPr id="2" name="日期占位符 1">
            <a:extLst>
              <a:ext uri="{FF2B5EF4-FFF2-40B4-BE49-F238E27FC236}">
                <a16:creationId xmlns:a16="http://schemas.microsoft.com/office/drawing/2014/main" id="{3C54169A-C97F-45B2-8864-ADD084B26FCE}"/>
              </a:ext>
            </a:extLst>
          </p:cNvPr>
          <p:cNvSpPr>
            <a:spLocks noGrp="1"/>
          </p:cNvSpPr>
          <p:nvPr>
            <p:ph type="dt" sz="half" idx="10"/>
          </p:nvPr>
        </p:nvSpPr>
        <p:spPr/>
        <p:txBody>
          <a:bodyPr/>
          <a:lstStyle/>
          <a:p>
            <a:pPr>
              <a:defRPr/>
            </a:pPr>
            <a:fld id="{71BF4F56-0F8C-4C91-A6F0-5465099C33A7}" type="datetime1">
              <a:rPr lang="zh-CN" altLang="en-US" smtClean="0"/>
              <a:t>2021/9/1</a:t>
            </a:fld>
            <a:endParaRPr lang="en-US" altLang="zh-CN"/>
          </a:p>
        </p:txBody>
      </p:sp>
    </p:spTree>
    <p:extLst>
      <p:ext uri="{BB962C8B-B14F-4D97-AF65-F5344CB8AC3E}">
        <p14:creationId xmlns:p14="http://schemas.microsoft.com/office/powerpoint/2010/main" val="64942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checkerboard(across)">
                                      <p:cBhvr>
                                        <p:cTn id="7" dur="500"/>
                                        <p:tgtEl>
                                          <p:spTgt spid="196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96611"/>
                                        </p:tgtEl>
                                        <p:attrNameLst>
                                          <p:attrName>style.visibility</p:attrName>
                                        </p:attrNameLst>
                                      </p:cBhvr>
                                      <p:to>
                                        <p:strVal val="visible"/>
                                      </p:to>
                                    </p:set>
                                    <p:animEffect transition="in" filter="barn(inHorizontal)">
                                      <p:cBhvr>
                                        <p:cTn id="12" dur="500"/>
                                        <p:tgtEl>
                                          <p:spTgt spid="196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11"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609600" y="1600200"/>
            <a:ext cx="792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十进制数又可以表示成按“权”展开的多项式。如：</a:t>
            </a:r>
          </a:p>
          <a:p>
            <a:pPr eaLnBrk="1" hangingPunct="1">
              <a:spcBef>
                <a:spcPct val="50000"/>
              </a:spcBef>
            </a:pPr>
            <a:r>
              <a:rPr kumimoji="1" lang="en-US" altLang="zh-CN" sz="3200" b="1">
                <a:latin typeface="Times New Roman" pitchFamily="18" charset="0"/>
              </a:rPr>
              <a:t>3468.795=3× 10</a:t>
            </a:r>
            <a:r>
              <a:rPr kumimoji="1" lang="en-US" altLang="zh-CN" sz="3200" b="1" baseline="30000">
                <a:latin typeface="Times New Roman" pitchFamily="18" charset="0"/>
              </a:rPr>
              <a:t>3</a:t>
            </a:r>
            <a:r>
              <a:rPr kumimoji="1" lang="en-US" altLang="zh-CN" sz="3200" b="1">
                <a:latin typeface="Times New Roman" pitchFamily="18" charset="0"/>
              </a:rPr>
              <a:t>+4× 10</a:t>
            </a:r>
            <a:r>
              <a:rPr kumimoji="1" lang="en-US" altLang="zh-CN" sz="3200" b="1" baseline="30000">
                <a:latin typeface="Times New Roman" pitchFamily="18" charset="0"/>
              </a:rPr>
              <a:t>2 </a:t>
            </a:r>
            <a:r>
              <a:rPr kumimoji="1" lang="en-US" altLang="zh-CN" sz="3200" b="1">
                <a:latin typeface="Times New Roman" pitchFamily="18" charset="0"/>
              </a:rPr>
              <a:t>+</a:t>
            </a:r>
            <a:r>
              <a:rPr kumimoji="1" lang="en-US" altLang="zh-CN" sz="3200" b="1" baseline="30000">
                <a:latin typeface="Times New Roman" pitchFamily="18" charset="0"/>
              </a:rPr>
              <a:t> </a:t>
            </a:r>
            <a:r>
              <a:rPr kumimoji="1" lang="en-US" altLang="zh-CN" sz="3200" b="1">
                <a:latin typeface="Times New Roman" pitchFamily="18" charset="0"/>
              </a:rPr>
              <a:t>6× 10</a:t>
            </a:r>
            <a:r>
              <a:rPr kumimoji="1" lang="en-US" altLang="zh-CN" sz="3200" b="1" baseline="30000">
                <a:latin typeface="Times New Roman" pitchFamily="18" charset="0"/>
              </a:rPr>
              <a:t>1 </a:t>
            </a:r>
            <a:r>
              <a:rPr kumimoji="1" lang="en-US" altLang="zh-CN" sz="3200" b="1">
                <a:latin typeface="Times New Roman" pitchFamily="18" charset="0"/>
              </a:rPr>
              <a:t>+</a:t>
            </a:r>
            <a:r>
              <a:rPr kumimoji="1" lang="en-US" altLang="zh-CN" sz="3200" b="1" baseline="30000">
                <a:latin typeface="Times New Roman" pitchFamily="18" charset="0"/>
              </a:rPr>
              <a:t> </a:t>
            </a:r>
            <a:r>
              <a:rPr kumimoji="1" lang="en-US" altLang="zh-CN" sz="3200" b="1">
                <a:latin typeface="Times New Roman" pitchFamily="18" charset="0"/>
              </a:rPr>
              <a:t>8× 10</a:t>
            </a:r>
            <a:r>
              <a:rPr kumimoji="1" lang="en-US" altLang="zh-CN" sz="3200" b="1" baseline="30000">
                <a:latin typeface="Times New Roman" pitchFamily="18" charset="0"/>
              </a:rPr>
              <a:t>0     </a:t>
            </a:r>
            <a:r>
              <a:rPr kumimoji="1" lang="en-US" altLang="zh-CN" sz="3200" b="1">
                <a:latin typeface="Times New Roman" pitchFamily="18" charset="0"/>
              </a:rPr>
              <a:t>+</a:t>
            </a:r>
            <a:r>
              <a:rPr kumimoji="1" lang="en-US" altLang="zh-CN" sz="3200" b="1" baseline="30000">
                <a:latin typeface="Times New Roman" pitchFamily="18" charset="0"/>
              </a:rPr>
              <a:t> </a:t>
            </a:r>
            <a:r>
              <a:rPr kumimoji="1" lang="en-US" altLang="zh-CN" sz="3200" b="1">
                <a:latin typeface="Times New Roman" pitchFamily="18" charset="0"/>
              </a:rPr>
              <a:t>7× 10</a:t>
            </a:r>
            <a:r>
              <a:rPr kumimoji="1" lang="en-US" altLang="zh-CN" sz="3200" b="1" baseline="30000">
                <a:latin typeface="Times New Roman" pitchFamily="18" charset="0"/>
              </a:rPr>
              <a:t>-1 </a:t>
            </a:r>
            <a:r>
              <a:rPr kumimoji="1" lang="en-US" altLang="zh-CN" sz="3200" b="1">
                <a:latin typeface="Times New Roman" pitchFamily="18" charset="0"/>
              </a:rPr>
              <a:t>+</a:t>
            </a:r>
            <a:r>
              <a:rPr kumimoji="1" lang="en-US" altLang="zh-CN" sz="3200" b="1" baseline="30000">
                <a:latin typeface="Times New Roman" pitchFamily="18" charset="0"/>
              </a:rPr>
              <a:t> </a:t>
            </a:r>
            <a:r>
              <a:rPr kumimoji="1" lang="en-US" altLang="zh-CN" sz="3200" b="1">
                <a:latin typeface="Times New Roman" pitchFamily="18" charset="0"/>
              </a:rPr>
              <a:t>9× 10</a:t>
            </a:r>
            <a:r>
              <a:rPr kumimoji="1" lang="en-US" altLang="zh-CN" sz="3200" b="1" baseline="30000">
                <a:latin typeface="Times New Roman" pitchFamily="18" charset="0"/>
              </a:rPr>
              <a:t>-2 </a:t>
            </a:r>
            <a:r>
              <a:rPr kumimoji="1" lang="en-US" altLang="zh-CN" sz="3200" b="1">
                <a:latin typeface="Times New Roman" pitchFamily="18" charset="0"/>
              </a:rPr>
              <a:t>+</a:t>
            </a:r>
            <a:r>
              <a:rPr kumimoji="1" lang="en-US" altLang="zh-CN" sz="3200" b="1" baseline="30000">
                <a:latin typeface="Times New Roman" pitchFamily="18" charset="0"/>
              </a:rPr>
              <a:t> </a:t>
            </a:r>
            <a:r>
              <a:rPr kumimoji="1" lang="en-US" altLang="zh-CN" sz="3200" b="1">
                <a:latin typeface="Times New Roman" pitchFamily="18" charset="0"/>
              </a:rPr>
              <a:t>5× 10</a:t>
            </a:r>
            <a:r>
              <a:rPr kumimoji="1" lang="en-US" altLang="zh-CN" sz="3200" b="1" baseline="30000">
                <a:latin typeface="Times New Roman" pitchFamily="18" charset="0"/>
              </a:rPr>
              <a:t>-3</a:t>
            </a:r>
          </a:p>
        </p:txBody>
      </p:sp>
      <p:sp>
        <p:nvSpPr>
          <p:cNvPr id="289795" name="AutoShape 3"/>
          <p:cNvSpPr>
            <a:spLocks noChangeArrowheads="1"/>
          </p:cNvSpPr>
          <p:nvPr/>
        </p:nvSpPr>
        <p:spPr bwMode="auto">
          <a:xfrm>
            <a:off x="2667000" y="4953000"/>
            <a:ext cx="5410200" cy="1143000"/>
          </a:xfrm>
          <a:prstGeom prst="cloudCallout">
            <a:avLst>
              <a:gd name="adj1" fmla="val -25792"/>
              <a:gd name="adj2" fmla="val -144444"/>
            </a:avLst>
          </a:prstGeom>
          <a:gradFill rotWithShape="0">
            <a:gsLst>
              <a:gs pos="0">
                <a:schemeClr val="tx1"/>
              </a:gs>
              <a:gs pos="100000">
                <a:srgbClr val="FFFF66"/>
              </a:gs>
            </a:gsLst>
            <a:lin ang="18900000" scaled="1"/>
          </a:gradFill>
          <a:ln w="9525">
            <a:solidFill>
              <a:schemeClr val="tx1"/>
            </a:solidFill>
            <a:round/>
            <a:headEnd/>
            <a:tailEnd/>
          </a:ln>
        </p:spPr>
        <p:txBody>
          <a:bodyPr/>
          <a:lstStyle/>
          <a:p>
            <a:pPr algn="ctr"/>
            <a:r>
              <a:rPr kumimoji="1" lang="zh-CN" altLang="en-US" sz="2800" b="1">
                <a:solidFill>
                  <a:srgbClr val="000099"/>
                </a:solidFill>
                <a:latin typeface="Times New Roman" pitchFamily="18" charset="0"/>
              </a:rPr>
              <a:t>运算规则是：逢</a:t>
            </a:r>
            <a:r>
              <a:rPr kumimoji="1" lang="en-US" altLang="zh-CN" sz="2800" b="1">
                <a:solidFill>
                  <a:srgbClr val="000099"/>
                </a:solidFill>
                <a:latin typeface="Times New Roman" pitchFamily="18" charset="0"/>
              </a:rPr>
              <a:t>10</a:t>
            </a:r>
            <a:r>
              <a:rPr kumimoji="1" lang="zh-CN" altLang="en-US" sz="2800" b="1">
                <a:solidFill>
                  <a:srgbClr val="000099"/>
                </a:solidFill>
                <a:latin typeface="Times New Roman" pitchFamily="18" charset="0"/>
              </a:rPr>
              <a:t>进</a:t>
            </a:r>
            <a:r>
              <a:rPr kumimoji="1" lang="en-US" altLang="zh-CN" sz="2800" b="1">
                <a:solidFill>
                  <a:srgbClr val="000099"/>
                </a:solidFill>
                <a:latin typeface="Times New Roman" pitchFamily="18" charset="0"/>
              </a:rPr>
              <a:t>1</a:t>
            </a:r>
          </a:p>
        </p:txBody>
      </p:sp>
      <p:sp>
        <p:nvSpPr>
          <p:cNvPr id="2" name="日期占位符 1">
            <a:extLst>
              <a:ext uri="{FF2B5EF4-FFF2-40B4-BE49-F238E27FC236}">
                <a16:creationId xmlns:a16="http://schemas.microsoft.com/office/drawing/2014/main" id="{85FBD923-C471-4D51-84C8-8F538B52C64A}"/>
              </a:ext>
            </a:extLst>
          </p:cNvPr>
          <p:cNvSpPr>
            <a:spLocks noGrp="1"/>
          </p:cNvSpPr>
          <p:nvPr>
            <p:ph type="dt" sz="half" idx="10"/>
          </p:nvPr>
        </p:nvSpPr>
        <p:spPr/>
        <p:txBody>
          <a:bodyPr/>
          <a:lstStyle/>
          <a:p>
            <a:pPr>
              <a:defRPr/>
            </a:pPr>
            <a:fld id="{B09045DB-9411-4909-A6E6-5D67B76554F3}" type="datetime1">
              <a:rPr lang="zh-CN" altLang="en-US" smtClean="0"/>
              <a:t>2021/9/1</a:t>
            </a:fld>
            <a:endParaRPr lang="en-US" altLang="zh-CN"/>
          </a:p>
        </p:txBody>
      </p:sp>
    </p:spTree>
    <p:extLst>
      <p:ext uri="{BB962C8B-B14F-4D97-AF65-F5344CB8AC3E}">
        <p14:creationId xmlns:p14="http://schemas.microsoft.com/office/powerpoint/2010/main" val="301773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89794"/>
                                        </p:tgtEl>
                                        <p:attrNameLst>
                                          <p:attrName>style.visibility</p:attrName>
                                        </p:attrNameLst>
                                      </p:cBhvr>
                                      <p:to>
                                        <p:strVal val="visible"/>
                                      </p:to>
                                    </p:set>
                                    <p:animEffect transition="in" filter="barn(inHorizontal)">
                                      <p:cBhvr>
                                        <p:cTn id="7" dur="500"/>
                                        <p:tgtEl>
                                          <p:spTgt spid="289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89795"/>
                                        </p:tgtEl>
                                        <p:attrNameLst>
                                          <p:attrName>style.visibility</p:attrName>
                                        </p:attrNameLst>
                                      </p:cBhvr>
                                      <p:to>
                                        <p:strVal val="visible"/>
                                      </p:to>
                                    </p:set>
                                    <p:animEffect transition="in" filter="strips(downLeft)">
                                      <p:cBhvr>
                                        <p:cTn id="12" dur="500"/>
                                        <p:tgtEl>
                                          <p:spTgt spid="289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P spid="289795"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457200" y="595313"/>
            <a:ext cx="8229600" cy="2566987"/>
          </a:xfrm>
          <a:prstGeom prst="rect">
            <a:avLst/>
          </a:prstGeom>
          <a:solidFill>
            <a:schemeClr val="tx1"/>
          </a:solidFill>
          <a:ln w="38100">
            <a:solidFill>
              <a:schemeClr val="tx1"/>
            </a:solidFill>
            <a:prstDash val="lgDash"/>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dirty="0">
                <a:solidFill>
                  <a:schemeClr val="bg1"/>
                </a:solidFill>
                <a:latin typeface="Times New Roman" pitchFamily="18" charset="0"/>
              </a:rPr>
              <a:t>        </a:t>
            </a:r>
            <a:r>
              <a:rPr kumimoji="1" lang="zh-CN" altLang="en-US" sz="3200" b="1" dirty="0">
                <a:solidFill>
                  <a:schemeClr val="bg1"/>
                </a:solidFill>
                <a:latin typeface="Times New Roman" pitchFamily="18" charset="0"/>
              </a:rPr>
              <a:t>冯</a:t>
            </a:r>
            <a:r>
              <a:rPr kumimoji="1" lang="en-US" altLang="zh-CN" sz="3200" b="1" dirty="0">
                <a:solidFill>
                  <a:schemeClr val="bg1"/>
                </a:solidFill>
                <a:latin typeface="Times New Roman" pitchFamily="18" charset="0"/>
              </a:rPr>
              <a:t>·</a:t>
            </a:r>
            <a:r>
              <a:rPr kumimoji="1" lang="zh-CN" altLang="en-US" sz="3200" b="1" dirty="0">
                <a:solidFill>
                  <a:schemeClr val="bg1"/>
                </a:solidFill>
                <a:latin typeface="Times New Roman" pitchFamily="18" charset="0"/>
              </a:rPr>
              <a:t>诺依曼（</a:t>
            </a:r>
            <a:r>
              <a:rPr kumimoji="1" lang="en-US" altLang="zh-CN" sz="3200" b="1" dirty="0">
                <a:solidFill>
                  <a:schemeClr val="bg1"/>
                </a:solidFill>
                <a:latin typeface="Times New Roman" pitchFamily="18" charset="0"/>
              </a:rPr>
              <a:t>1903-1957  </a:t>
            </a:r>
            <a:r>
              <a:rPr kumimoji="1" lang="zh-CN" altLang="en-US" sz="3200" b="1" dirty="0">
                <a:solidFill>
                  <a:schemeClr val="bg1"/>
                </a:solidFill>
                <a:latin typeface="Times New Roman" pitchFamily="18" charset="0"/>
              </a:rPr>
              <a:t>美籍匈牙利数学家）认为计算机应具备计算器、逻辑控制装置、存储器、输入、输出</a:t>
            </a:r>
            <a:r>
              <a:rPr kumimoji="1" lang="en-US" altLang="zh-CN" sz="3200" b="1" dirty="0">
                <a:solidFill>
                  <a:schemeClr val="bg1"/>
                </a:solidFill>
                <a:latin typeface="Times New Roman" pitchFamily="18" charset="0"/>
              </a:rPr>
              <a:t>5</a:t>
            </a:r>
            <a:r>
              <a:rPr kumimoji="1" lang="zh-CN" altLang="en-US" sz="3200" b="1" dirty="0">
                <a:solidFill>
                  <a:schemeClr val="bg1"/>
                </a:solidFill>
                <a:latin typeface="Times New Roman" pitchFamily="18" charset="0"/>
              </a:rPr>
              <a:t>个部分，并研制了世界上第一台按存储程序功能设计的计算机</a:t>
            </a:r>
            <a:r>
              <a:rPr kumimoji="1" lang="en-US" altLang="zh-CN" sz="3200" b="1" dirty="0">
                <a:solidFill>
                  <a:schemeClr val="bg1"/>
                </a:solidFill>
                <a:latin typeface="Times New Roman" pitchFamily="18" charset="0"/>
              </a:rPr>
              <a:t>EDVAC</a:t>
            </a:r>
            <a:r>
              <a:rPr kumimoji="1" lang="zh-CN" altLang="en-US" sz="3200" b="1" dirty="0">
                <a:solidFill>
                  <a:schemeClr val="bg1"/>
                </a:solidFill>
                <a:latin typeface="Times New Roman" pitchFamily="18" charset="0"/>
              </a:rPr>
              <a:t>。</a:t>
            </a:r>
          </a:p>
        </p:txBody>
      </p:sp>
      <p:sp>
        <p:nvSpPr>
          <p:cNvPr id="27651" name="Text Box 3"/>
          <p:cNvSpPr txBox="1">
            <a:spLocks noChangeArrowheads="1"/>
          </p:cNvSpPr>
          <p:nvPr/>
        </p:nvSpPr>
        <p:spPr bwMode="auto">
          <a:xfrm>
            <a:off x="457200" y="3352800"/>
            <a:ext cx="51054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dirty="0">
                <a:solidFill>
                  <a:schemeClr val="tx2"/>
                </a:solidFill>
                <a:latin typeface="Times New Roman" pitchFamily="18" charset="0"/>
              </a:rPr>
              <a:t>EDVAC</a:t>
            </a:r>
            <a:r>
              <a:rPr kumimoji="1" lang="zh-CN" altLang="en-US" sz="3200" dirty="0">
                <a:solidFill>
                  <a:schemeClr val="tx2"/>
                </a:solidFill>
                <a:latin typeface="Times New Roman" pitchFamily="18" charset="0"/>
              </a:rPr>
              <a:t>的重要改进有两点：</a:t>
            </a:r>
          </a:p>
          <a:p>
            <a:pPr eaLnBrk="1" hangingPunct="1">
              <a:spcBef>
                <a:spcPct val="50000"/>
              </a:spcBef>
            </a:pPr>
            <a:r>
              <a:rPr kumimoji="1" lang="en-US" altLang="zh-CN" sz="2400" dirty="0">
                <a:latin typeface="Times New Roman" pitchFamily="18" charset="0"/>
                <a:cs typeface="Times New Roman" pitchFamily="18" charset="0"/>
              </a:rPr>
              <a:t>•  </a:t>
            </a:r>
            <a:r>
              <a:rPr kumimoji="1" lang="zh-CN" altLang="en-US" sz="2400" dirty="0">
                <a:latin typeface="Times New Roman" pitchFamily="18" charset="0"/>
              </a:rPr>
              <a:t>采用了二进制来处理数据。</a:t>
            </a:r>
          </a:p>
          <a:p>
            <a:pPr eaLnBrk="1" hangingPunct="1">
              <a:spcBef>
                <a:spcPct val="50000"/>
              </a:spcBef>
            </a:pPr>
            <a:r>
              <a:rPr kumimoji="1" lang="en-US" altLang="zh-CN" sz="2400" dirty="0">
                <a:latin typeface="Times New Roman" pitchFamily="18" charset="0"/>
                <a:cs typeface="Times New Roman" pitchFamily="18" charset="0"/>
              </a:rPr>
              <a:t>•  </a:t>
            </a:r>
            <a:r>
              <a:rPr kumimoji="1" lang="zh-CN" altLang="en-US" sz="2400" dirty="0">
                <a:latin typeface="Times New Roman" pitchFamily="18" charset="0"/>
              </a:rPr>
              <a:t>使用汞延迟线作存储器，指令和程序可存入计算机内部，提高了运行效率</a:t>
            </a:r>
          </a:p>
        </p:txBody>
      </p:sp>
      <p:sp>
        <p:nvSpPr>
          <p:cNvPr id="2253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55648D4-F1EC-4EF2-B685-C0F012C78665}" type="datetime1">
              <a:rPr lang="zh-CN" altLang="en-US" smtClean="0"/>
              <a:t>2021/9/1</a:t>
            </a:fld>
            <a:endParaRPr lang="en-US" altLang="zh-CN"/>
          </a:p>
        </p:txBody>
      </p:sp>
      <p:pic>
        <p:nvPicPr>
          <p:cNvPr id="225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142" y="3496954"/>
            <a:ext cx="2450057" cy="290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7651"/>
                                        </p:tgtEl>
                                        <p:attrNameLst>
                                          <p:attrName>style.visibility</p:attrName>
                                        </p:attrNameLst>
                                      </p:cBhvr>
                                      <p:to>
                                        <p:strVal val="visible"/>
                                      </p:to>
                                    </p:set>
                                    <p:animEffect transition="in" filter="box(in)">
                                      <p:cBhvr>
                                        <p:cTn id="13"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autoUpdateAnimBg="0"/>
      <p:bldP spid="27651"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p:cNvSpPr txBox="1">
            <a:spLocks noChangeArrowheads="1"/>
          </p:cNvSpPr>
          <p:nvPr/>
        </p:nvSpPr>
        <p:spPr bwMode="auto">
          <a:xfrm>
            <a:off x="381000" y="715963"/>
            <a:ext cx="274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二、二进制</a:t>
            </a:r>
          </a:p>
        </p:txBody>
      </p:sp>
      <p:sp>
        <p:nvSpPr>
          <p:cNvPr id="197635" name="Text Box 3"/>
          <p:cNvSpPr txBox="1">
            <a:spLocks noChangeArrowheads="1"/>
          </p:cNvSpPr>
          <p:nvPr/>
        </p:nvSpPr>
        <p:spPr bwMode="auto">
          <a:xfrm>
            <a:off x="609600" y="1676400"/>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数码</a:t>
            </a:r>
            <a:r>
              <a:rPr kumimoji="1" lang="en-US" altLang="zh-CN" sz="3200" b="1">
                <a:latin typeface="Times New Roman" pitchFamily="18" charset="0"/>
              </a:rPr>
              <a:t>:0</a:t>
            </a:r>
            <a:r>
              <a:rPr kumimoji="1" lang="zh-CN" altLang="en-US" sz="3200" b="1">
                <a:latin typeface="Times New Roman" pitchFamily="18" charset="0"/>
              </a:rPr>
              <a:t>和</a:t>
            </a:r>
            <a:r>
              <a:rPr kumimoji="1" lang="en-US" altLang="zh-CN" sz="3200" b="1">
                <a:latin typeface="Times New Roman" pitchFamily="18" charset="0"/>
              </a:rPr>
              <a:t>1     </a:t>
            </a:r>
            <a:r>
              <a:rPr kumimoji="1" lang="zh-CN" altLang="en-US" sz="3200" b="1">
                <a:latin typeface="Times New Roman" pitchFamily="18" charset="0"/>
              </a:rPr>
              <a:t>基数</a:t>
            </a:r>
            <a:r>
              <a:rPr kumimoji="1" lang="en-US" altLang="zh-CN" sz="3200" b="1">
                <a:latin typeface="Times New Roman" pitchFamily="18" charset="0"/>
              </a:rPr>
              <a:t>:2            </a:t>
            </a:r>
            <a:r>
              <a:rPr kumimoji="1" lang="zh-CN" altLang="en-US" sz="3200" b="1">
                <a:latin typeface="Times New Roman" pitchFamily="18" charset="0"/>
              </a:rPr>
              <a:t>权为</a:t>
            </a:r>
            <a:r>
              <a:rPr kumimoji="1" lang="en-US" altLang="zh-CN" sz="3200" b="1">
                <a:latin typeface="Times New Roman" pitchFamily="18" charset="0"/>
              </a:rPr>
              <a:t>2</a:t>
            </a:r>
            <a:r>
              <a:rPr kumimoji="1" lang="en-US" altLang="zh-CN" sz="3200" b="1" baseline="30000">
                <a:latin typeface="Times New Roman" pitchFamily="18" charset="0"/>
              </a:rPr>
              <a:t>n</a:t>
            </a:r>
            <a:r>
              <a:rPr kumimoji="1" lang="zh-CN" altLang="en-US" sz="3200" b="1">
                <a:latin typeface="Times New Roman" pitchFamily="18" charset="0"/>
              </a:rPr>
              <a:t>。</a:t>
            </a:r>
          </a:p>
        </p:txBody>
      </p:sp>
      <p:sp>
        <p:nvSpPr>
          <p:cNvPr id="197636" name="Text Box 4"/>
          <p:cNvSpPr txBox="1">
            <a:spLocks noChangeArrowheads="1"/>
          </p:cNvSpPr>
          <p:nvPr/>
        </p:nvSpPr>
        <p:spPr bwMode="auto">
          <a:xfrm>
            <a:off x="762000" y="28956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10110.101=1× 2</a:t>
            </a:r>
            <a:r>
              <a:rPr kumimoji="1" lang="en-US" altLang="zh-CN" sz="3200" b="1" baseline="30000">
                <a:latin typeface="Times New Roman" pitchFamily="18" charset="0"/>
              </a:rPr>
              <a:t>4</a:t>
            </a:r>
            <a:r>
              <a:rPr kumimoji="1" lang="en-US" altLang="zh-CN" sz="3200" b="1">
                <a:latin typeface="Times New Roman" pitchFamily="18" charset="0"/>
              </a:rPr>
              <a:t>+ 0× 2</a:t>
            </a:r>
            <a:r>
              <a:rPr kumimoji="1" lang="en-US" altLang="zh-CN" sz="3200" b="1" baseline="30000">
                <a:latin typeface="Times New Roman" pitchFamily="18" charset="0"/>
              </a:rPr>
              <a:t>3</a:t>
            </a:r>
            <a:r>
              <a:rPr kumimoji="1" lang="en-US" altLang="zh-CN" sz="3200" b="1">
                <a:latin typeface="Times New Roman" pitchFamily="18" charset="0"/>
              </a:rPr>
              <a:t>+ 1× 2</a:t>
            </a:r>
            <a:r>
              <a:rPr kumimoji="1" lang="en-US" altLang="zh-CN" sz="3200" b="1" baseline="30000">
                <a:latin typeface="Times New Roman" pitchFamily="18" charset="0"/>
              </a:rPr>
              <a:t>2</a:t>
            </a:r>
            <a:r>
              <a:rPr kumimoji="1" lang="en-US" altLang="zh-CN" sz="3200" b="1">
                <a:latin typeface="Times New Roman" pitchFamily="18" charset="0"/>
              </a:rPr>
              <a:t>+ 1× 2</a:t>
            </a:r>
            <a:r>
              <a:rPr kumimoji="1" lang="en-US" altLang="zh-CN" sz="3200" b="1" baseline="30000">
                <a:latin typeface="Times New Roman" pitchFamily="18" charset="0"/>
              </a:rPr>
              <a:t>1</a:t>
            </a:r>
            <a:r>
              <a:rPr kumimoji="1" lang="en-US" altLang="zh-CN" sz="3200" b="1">
                <a:latin typeface="Times New Roman" pitchFamily="18" charset="0"/>
              </a:rPr>
              <a:t>+ 0× 2</a:t>
            </a:r>
            <a:r>
              <a:rPr kumimoji="1" lang="en-US" altLang="zh-CN" sz="3200" b="1" baseline="30000">
                <a:latin typeface="Times New Roman" pitchFamily="18" charset="0"/>
              </a:rPr>
              <a:t>0</a:t>
            </a:r>
            <a:r>
              <a:rPr kumimoji="1" lang="en-US" altLang="zh-CN" sz="3200" b="1">
                <a:latin typeface="Times New Roman" pitchFamily="18" charset="0"/>
              </a:rPr>
              <a:t>+ 1× 2</a:t>
            </a:r>
            <a:r>
              <a:rPr kumimoji="1" lang="en-US" altLang="zh-CN" sz="3200" b="1" baseline="30000">
                <a:latin typeface="Times New Roman" pitchFamily="18" charset="0"/>
              </a:rPr>
              <a:t>-1</a:t>
            </a:r>
            <a:r>
              <a:rPr kumimoji="1" lang="en-US" altLang="zh-CN" sz="3200" b="1">
                <a:latin typeface="Times New Roman" pitchFamily="18" charset="0"/>
              </a:rPr>
              <a:t>+ 0× 2</a:t>
            </a:r>
            <a:r>
              <a:rPr kumimoji="1" lang="en-US" altLang="zh-CN" sz="3200" b="1" baseline="30000">
                <a:latin typeface="Times New Roman" pitchFamily="18" charset="0"/>
              </a:rPr>
              <a:t>-2</a:t>
            </a:r>
            <a:r>
              <a:rPr kumimoji="1" lang="en-US" altLang="zh-CN" sz="3200" b="1">
                <a:latin typeface="Times New Roman" pitchFamily="18" charset="0"/>
              </a:rPr>
              <a:t>+ 1× 2</a:t>
            </a:r>
            <a:r>
              <a:rPr kumimoji="1" lang="en-US" altLang="zh-CN" sz="3200" b="1" baseline="30000">
                <a:latin typeface="Times New Roman" pitchFamily="18" charset="0"/>
              </a:rPr>
              <a:t>-3</a:t>
            </a:r>
            <a:endParaRPr kumimoji="1" lang="en-US" altLang="zh-CN" sz="3200" b="1">
              <a:latin typeface="Times New Roman" pitchFamily="18" charset="0"/>
            </a:endParaRPr>
          </a:p>
        </p:txBody>
      </p:sp>
      <p:sp>
        <p:nvSpPr>
          <p:cNvPr id="197637" name="AutoShape 5"/>
          <p:cNvSpPr>
            <a:spLocks noChangeArrowheads="1"/>
          </p:cNvSpPr>
          <p:nvPr/>
        </p:nvSpPr>
        <p:spPr bwMode="auto">
          <a:xfrm>
            <a:off x="990600" y="4800600"/>
            <a:ext cx="5410200" cy="1143000"/>
          </a:xfrm>
          <a:prstGeom prst="cloudCallout">
            <a:avLst>
              <a:gd name="adj1" fmla="val 30431"/>
              <a:gd name="adj2" fmla="val -124306"/>
            </a:avLst>
          </a:prstGeom>
          <a:gradFill rotWithShape="0">
            <a:gsLst>
              <a:gs pos="0">
                <a:schemeClr val="bg1"/>
              </a:gs>
              <a:gs pos="100000">
                <a:srgbClr val="FFFF66"/>
              </a:gs>
            </a:gsLst>
            <a:lin ang="18900000" scaled="1"/>
          </a:gradFill>
          <a:ln w="9525">
            <a:solidFill>
              <a:schemeClr val="tx1"/>
            </a:solidFill>
            <a:round/>
            <a:headEnd/>
            <a:tailEnd/>
          </a:ln>
        </p:spPr>
        <p:txBody>
          <a:bodyPr/>
          <a:lstStyle/>
          <a:p>
            <a:pPr algn="ctr"/>
            <a:r>
              <a:rPr kumimoji="1" lang="zh-CN" altLang="en-US" sz="2800" b="1">
                <a:solidFill>
                  <a:srgbClr val="000099"/>
                </a:solidFill>
                <a:latin typeface="Times New Roman" pitchFamily="18" charset="0"/>
              </a:rPr>
              <a:t>运算规则是：逢</a:t>
            </a:r>
            <a:r>
              <a:rPr kumimoji="1" lang="en-US" altLang="zh-CN" sz="2800" b="1">
                <a:solidFill>
                  <a:srgbClr val="000099"/>
                </a:solidFill>
                <a:latin typeface="Times New Roman" pitchFamily="18" charset="0"/>
              </a:rPr>
              <a:t>2</a:t>
            </a:r>
            <a:r>
              <a:rPr kumimoji="1" lang="zh-CN" altLang="en-US" sz="2800" b="1">
                <a:solidFill>
                  <a:srgbClr val="000099"/>
                </a:solidFill>
                <a:latin typeface="Times New Roman" pitchFamily="18" charset="0"/>
              </a:rPr>
              <a:t>进</a:t>
            </a:r>
            <a:r>
              <a:rPr kumimoji="1" lang="en-US" altLang="zh-CN" sz="2800" b="1">
                <a:solidFill>
                  <a:srgbClr val="000099"/>
                </a:solidFill>
                <a:latin typeface="Times New Roman" pitchFamily="18" charset="0"/>
              </a:rPr>
              <a:t>1</a:t>
            </a:r>
          </a:p>
        </p:txBody>
      </p:sp>
      <p:sp>
        <p:nvSpPr>
          <p:cNvPr id="2" name="日期占位符 1">
            <a:extLst>
              <a:ext uri="{FF2B5EF4-FFF2-40B4-BE49-F238E27FC236}">
                <a16:creationId xmlns:a16="http://schemas.microsoft.com/office/drawing/2014/main" id="{9A5EAFD7-BDB6-41C2-9970-76F8859522D1}"/>
              </a:ext>
            </a:extLst>
          </p:cNvPr>
          <p:cNvSpPr>
            <a:spLocks noGrp="1"/>
          </p:cNvSpPr>
          <p:nvPr>
            <p:ph type="dt" sz="half" idx="10"/>
          </p:nvPr>
        </p:nvSpPr>
        <p:spPr/>
        <p:txBody>
          <a:bodyPr/>
          <a:lstStyle/>
          <a:p>
            <a:pPr>
              <a:defRPr/>
            </a:pPr>
            <a:fld id="{BC50307C-6F2C-4DFE-9639-8989F2BB63FA}" type="datetime1">
              <a:rPr lang="zh-CN" altLang="en-US" smtClean="0"/>
              <a:t>2021/9/1</a:t>
            </a:fld>
            <a:endParaRPr lang="en-US" altLang="zh-CN"/>
          </a:p>
        </p:txBody>
      </p:sp>
    </p:spTree>
    <p:extLst>
      <p:ext uri="{BB962C8B-B14F-4D97-AF65-F5344CB8AC3E}">
        <p14:creationId xmlns:p14="http://schemas.microsoft.com/office/powerpoint/2010/main" val="2578593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blinds(horizontal)">
                                      <p:cBhvr>
                                        <p:cTn id="7" dur="500"/>
                                        <p:tgtEl>
                                          <p:spTgt spid="197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7635"/>
                                        </p:tgtEl>
                                        <p:attrNameLst>
                                          <p:attrName>style.visibility</p:attrName>
                                        </p:attrNameLst>
                                      </p:cBhvr>
                                      <p:to>
                                        <p:strVal val="visible"/>
                                      </p:to>
                                    </p:set>
                                    <p:animEffect transition="in" filter="box(in)">
                                      <p:cBhvr>
                                        <p:cTn id="12" dur="500"/>
                                        <p:tgtEl>
                                          <p:spTgt spid="197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97636"/>
                                        </p:tgtEl>
                                        <p:attrNameLst>
                                          <p:attrName>style.visibility</p:attrName>
                                        </p:attrNameLst>
                                      </p:cBhvr>
                                      <p:to>
                                        <p:strVal val="visible"/>
                                      </p:to>
                                    </p:set>
                                    <p:animEffect transition="in" filter="box(in)">
                                      <p:cBhvr>
                                        <p:cTn id="17" dur="500"/>
                                        <p:tgtEl>
                                          <p:spTgt spid="197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97637"/>
                                        </p:tgtEl>
                                        <p:attrNameLst>
                                          <p:attrName>style.visibility</p:attrName>
                                        </p:attrNameLst>
                                      </p:cBhvr>
                                      <p:to>
                                        <p:strVal val="visible"/>
                                      </p:to>
                                    </p:set>
                                    <p:animEffect transition="in" filter="strips(downLeft)">
                                      <p:cBhvr>
                                        <p:cTn id="22"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utoUpdateAnimBg="0"/>
      <p:bldP spid="197635" grpId="0" autoUpdateAnimBg="0"/>
      <p:bldP spid="197636" grpId="0" autoUpdateAnimBg="0"/>
      <p:bldP spid="197637"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BE2BE98-9BF4-4ABC-AE25-6D0AABEEEE11}" type="datetime1">
              <a:rPr lang="zh-CN" altLang="en-US" smtClean="0"/>
              <a:t>2021/9/1</a:t>
            </a:fld>
            <a:endParaRPr lang="en-US" altLang="zh-CN"/>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0050"/>
            <a:ext cx="360045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69343"/>
            <a:ext cx="27146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667000"/>
            <a:ext cx="602932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262" y="4505325"/>
            <a:ext cx="62007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002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F3B1A2C2-4558-45D2-94B3-341DE34D3F37}" type="datetime1">
              <a:rPr lang="zh-CN" altLang="en-US" smtClean="0"/>
              <a:t>2021/9/1</a:t>
            </a:fld>
            <a:endParaRPr lang="en-US" altLang="zh-CN"/>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 y="152400"/>
            <a:ext cx="28098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514600"/>
            <a:ext cx="5981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785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D50ACFA1-6A0A-44F0-8FCE-84F0D619C42F}" type="datetime1">
              <a:rPr lang="zh-CN" altLang="en-US" smtClean="0"/>
              <a:t>2021/9/1</a:t>
            </a:fld>
            <a:endParaRPr lang="en-US" altLang="zh-CN"/>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52400"/>
            <a:ext cx="89725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43200"/>
            <a:ext cx="58578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9230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304800" y="563563"/>
            <a:ext cx="457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solidFill>
                  <a:schemeClr val="tx2"/>
                </a:solidFill>
                <a:latin typeface="Times New Roman" pitchFamily="18" charset="0"/>
              </a:rPr>
              <a:t>二进制数的逻辑运算</a:t>
            </a: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61222"/>
            <a:ext cx="6858000" cy="25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114800"/>
            <a:ext cx="6705600" cy="251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BAA73D87-9C25-497D-9C07-A013B35EDBA3}"/>
              </a:ext>
            </a:extLst>
          </p:cNvPr>
          <p:cNvSpPr>
            <a:spLocks noGrp="1"/>
          </p:cNvSpPr>
          <p:nvPr>
            <p:ph type="dt" sz="half" idx="10"/>
          </p:nvPr>
        </p:nvSpPr>
        <p:spPr/>
        <p:txBody>
          <a:bodyPr/>
          <a:lstStyle/>
          <a:p>
            <a:pPr>
              <a:defRPr/>
            </a:pPr>
            <a:fld id="{BD02E0C9-E9C2-4026-992A-4DC1F9EFFC8E}" type="datetime1">
              <a:rPr lang="zh-CN" altLang="en-US" smtClean="0"/>
              <a:t>2021/9/1</a:t>
            </a:fld>
            <a:endParaRPr lang="en-US" altLang="zh-CN"/>
          </a:p>
        </p:txBody>
      </p:sp>
    </p:spTree>
    <p:extLst>
      <p:ext uri="{BB962C8B-B14F-4D97-AF65-F5344CB8AC3E}">
        <p14:creationId xmlns:p14="http://schemas.microsoft.com/office/powerpoint/2010/main" val="1857762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6354"/>
                                        </p:tgtEl>
                                        <p:attrNameLst>
                                          <p:attrName>style.visibility</p:attrName>
                                        </p:attrNameLst>
                                      </p:cBhvr>
                                      <p:to>
                                        <p:strVal val="visible"/>
                                      </p:to>
                                    </p:set>
                                    <p:animEffect transition="in" filter="checkerboard(across)">
                                      <p:cBhvr>
                                        <p:cTn id="7" dur="500"/>
                                        <p:tgtEl>
                                          <p:spTgt spid="356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97C91E4-A4BA-49B4-865F-6EEA9D2401E4}" type="datetime1">
              <a:rPr lang="zh-CN" altLang="en-US" smtClean="0"/>
              <a:t>2021/9/1</a:t>
            </a:fld>
            <a:endParaRPr lang="en-US" altLang="zh-CN"/>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33" y="1295400"/>
            <a:ext cx="84010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684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304800" y="914400"/>
            <a:ext cx="502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三、八进制和十六进制</a:t>
            </a:r>
          </a:p>
        </p:txBody>
      </p:sp>
      <p:sp>
        <p:nvSpPr>
          <p:cNvPr id="198659" name="Text Box 3"/>
          <p:cNvSpPr txBox="1">
            <a:spLocks noChangeArrowheads="1"/>
          </p:cNvSpPr>
          <p:nvPr/>
        </p:nvSpPr>
        <p:spPr bwMode="auto">
          <a:xfrm>
            <a:off x="304800" y="1828800"/>
            <a:ext cx="868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数码用</a:t>
            </a:r>
            <a:r>
              <a:rPr kumimoji="1" lang="en-US" altLang="zh-CN" sz="3200" b="1">
                <a:latin typeface="Times New Roman" pitchFamily="18" charset="0"/>
              </a:rPr>
              <a:t>0</a:t>
            </a:r>
            <a:r>
              <a:rPr kumimoji="1" lang="zh-CN" altLang="en-US" sz="3200" b="1">
                <a:latin typeface="Times New Roman" pitchFamily="18" charset="0"/>
              </a:rPr>
              <a:t>、</a:t>
            </a:r>
            <a:r>
              <a:rPr kumimoji="1" lang="en-US" altLang="zh-CN" sz="3200" b="1">
                <a:latin typeface="Times New Roman" pitchFamily="18" charset="0"/>
              </a:rPr>
              <a:t>1</a:t>
            </a:r>
            <a:r>
              <a:rPr kumimoji="1" lang="zh-CN" altLang="en-US" sz="3200" b="1">
                <a:latin typeface="Times New Roman" pitchFamily="18" charset="0"/>
              </a:rPr>
              <a:t>、</a:t>
            </a:r>
            <a:r>
              <a:rPr kumimoji="1" lang="en-US" altLang="zh-CN" sz="3200" b="1">
                <a:latin typeface="Times New Roman" pitchFamily="18" charset="0"/>
              </a:rPr>
              <a:t>……6</a:t>
            </a:r>
            <a:r>
              <a:rPr kumimoji="1" lang="zh-CN" altLang="en-US" sz="3200" b="1">
                <a:latin typeface="Times New Roman" pitchFamily="18" charset="0"/>
              </a:rPr>
              <a:t>、</a:t>
            </a:r>
            <a:r>
              <a:rPr kumimoji="1" lang="en-US" altLang="zh-CN" sz="3200" b="1">
                <a:latin typeface="Times New Roman" pitchFamily="18" charset="0"/>
              </a:rPr>
              <a:t>7</a:t>
            </a:r>
            <a:r>
              <a:rPr kumimoji="1" lang="zh-CN" altLang="en-US" sz="3200" b="1">
                <a:latin typeface="Times New Roman" pitchFamily="18" charset="0"/>
              </a:rPr>
              <a:t>表示，基数为</a:t>
            </a:r>
            <a:r>
              <a:rPr kumimoji="1" lang="en-US" altLang="zh-CN" sz="3200" b="1">
                <a:latin typeface="Times New Roman" pitchFamily="18" charset="0"/>
              </a:rPr>
              <a:t>8</a:t>
            </a:r>
            <a:r>
              <a:rPr kumimoji="1" lang="zh-CN" altLang="en-US" sz="3200" b="1">
                <a:latin typeface="Times New Roman" pitchFamily="18" charset="0"/>
              </a:rPr>
              <a:t>，权为</a:t>
            </a:r>
            <a:r>
              <a:rPr kumimoji="1" lang="en-US" altLang="zh-CN" sz="3200" b="1">
                <a:latin typeface="Times New Roman" pitchFamily="18" charset="0"/>
              </a:rPr>
              <a:t>8</a:t>
            </a:r>
            <a:r>
              <a:rPr kumimoji="1" lang="en-US" altLang="zh-CN" sz="3200" b="1" baseline="30000">
                <a:latin typeface="Times New Roman" pitchFamily="18" charset="0"/>
              </a:rPr>
              <a:t>n</a:t>
            </a:r>
            <a:r>
              <a:rPr kumimoji="1" lang="zh-CN" altLang="en-US" sz="3200" b="1">
                <a:latin typeface="Times New Roman" pitchFamily="18" charset="0"/>
              </a:rPr>
              <a:t>。</a:t>
            </a:r>
          </a:p>
        </p:txBody>
      </p:sp>
      <p:sp>
        <p:nvSpPr>
          <p:cNvPr id="198660" name="AutoShape 4"/>
          <p:cNvSpPr>
            <a:spLocks noChangeArrowheads="1"/>
          </p:cNvSpPr>
          <p:nvPr/>
        </p:nvSpPr>
        <p:spPr bwMode="auto">
          <a:xfrm>
            <a:off x="1600200" y="3505200"/>
            <a:ext cx="5410200" cy="1143000"/>
          </a:xfrm>
          <a:prstGeom prst="cloudCallout">
            <a:avLst>
              <a:gd name="adj1" fmla="val 30431"/>
              <a:gd name="adj2" fmla="val -124306"/>
            </a:avLst>
          </a:prstGeom>
          <a:gradFill rotWithShape="0">
            <a:gsLst>
              <a:gs pos="0">
                <a:schemeClr val="bg1"/>
              </a:gs>
              <a:gs pos="100000">
                <a:srgbClr val="FFFF66"/>
              </a:gs>
            </a:gsLst>
            <a:lin ang="18900000" scaled="1"/>
          </a:gradFill>
          <a:ln w="9525">
            <a:solidFill>
              <a:schemeClr val="tx1"/>
            </a:solidFill>
            <a:round/>
            <a:headEnd/>
            <a:tailEnd/>
          </a:ln>
        </p:spPr>
        <p:txBody>
          <a:bodyPr/>
          <a:lstStyle/>
          <a:p>
            <a:pPr algn="ctr"/>
            <a:r>
              <a:rPr kumimoji="1" lang="zh-CN" altLang="en-US" sz="2800" b="1">
                <a:solidFill>
                  <a:srgbClr val="000099"/>
                </a:solidFill>
                <a:latin typeface="Times New Roman" pitchFamily="18" charset="0"/>
              </a:rPr>
              <a:t>运算规则是：逢</a:t>
            </a:r>
            <a:r>
              <a:rPr kumimoji="1" lang="en-US" altLang="zh-CN" sz="2800" b="1">
                <a:solidFill>
                  <a:srgbClr val="000099"/>
                </a:solidFill>
                <a:latin typeface="Times New Roman" pitchFamily="18" charset="0"/>
              </a:rPr>
              <a:t>8</a:t>
            </a:r>
            <a:r>
              <a:rPr kumimoji="1" lang="zh-CN" altLang="en-US" sz="2800" b="1">
                <a:solidFill>
                  <a:srgbClr val="000099"/>
                </a:solidFill>
                <a:latin typeface="Times New Roman" pitchFamily="18" charset="0"/>
              </a:rPr>
              <a:t>进</a:t>
            </a:r>
            <a:r>
              <a:rPr kumimoji="1" lang="en-US" altLang="zh-CN" sz="2800" b="1">
                <a:solidFill>
                  <a:srgbClr val="000099"/>
                </a:solidFill>
                <a:latin typeface="Times New Roman" pitchFamily="18" charset="0"/>
              </a:rPr>
              <a:t>1</a:t>
            </a:r>
          </a:p>
        </p:txBody>
      </p:sp>
      <p:sp>
        <p:nvSpPr>
          <p:cNvPr id="2" name="日期占位符 1">
            <a:extLst>
              <a:ext uri="{FF2B5EF4-FFF2-40B4-BE49-F238E27FC236}">
                <a16:creationId xmlns:a16="http://schemas.microsoft.com/office/drawing/2014/main" id="{F093A1E5-D7FC-4815-BF37-56E6C8F38A2E}"/>
              </a:ext>
            </a:extLst>
          </p:cNvPr>
          <p:cNvSpPr>
            <a:spLocks noGrp="1"/>
          </p:cNvSpPr>
          <p:nvPr>
            <p:ph type="dt" sz="half" idx="10"/>
          </p:nvPr>
        </p:nvSpPr>
        <p:spPr/>
        <p:txBody>
          <a:bodyPr/>
          <a:lstStyle/>
          <a:p>
            <a:pPr>
              <a:defRPr/>
            </a:pPr>
            <a:fld id="{AC958DBD-2852-43E2-9697-DD267D4043CD}" type="datetime1">
              <a:rPr lang="zh-CN" altLang="en-US" smtClean="0"/>
              <a:t>2021/9/1</a:t>
            </a:fld>
            <a:endParaRPr lang="en-US" altLang="zh-CN"/>
          </a:p>
        </p:txBody>
      </p:sp>
    </p:spTree>
    <p:extLst>
      <p:ext uri="{BB962C8B-B14F-4D97-AF65-F5344CB8AC3E}">
        <p14:creationId xmlns:p14="http://schemas.microsoft.com/office/powerpoint/2010/main" val="1360996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Effect transition="in" filter="checkerboard(across)">
                                      <p:cBhvr>
                                        <p:cTn id="7" dur="500"/>
                                        <p:tgtEl>
                                          <p:spTgt spid="198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98659"/>
                                        </p:tgtEl>
                                        <p:attrNameLst>
                                          <p:attrName>style.visibility</p:attrName>
                                        </p:attrNameLst>
                                      </p:cBhvr>
                                      <p:to>
                                        <p:strVal val="visible"/>
                                      </p:to>
                                    </p:set>
                                    <p:animEffect transition="in" filter="barn(outVertical)">
                                      <p:cBhvr>
                                        <p:cTn id="12" dur="500"/>
                                        <p:tgtEl>
                                          <p:spTgt spid="1986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98660"/>
                                        </p:tgtEl>
                                        <p:attrNameLst>
                                          <p:attrName>style.visibility</p:attrName>
                                        </p:attrNameLst>
                                      </p:cBhvr>
                                      <p:to>
                                        <p:strVal val="visible"/>
                                      </p:to>
                                    </p:set>
                                    <p:animEffect transition="in" filter="strips(downLeft)">
                                      <p:cBhvr>
                                        <p:cTn id="17" dur="5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P spid="198659" grpId="0" autoUpdateAnimBg="0"/>
      <p:bldP spid="198660"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p:cNvSpPr txBox="1">
            <a:spLocks noChangeArrowheads="1"/>
          </p:cNvSpPr>
          <p:nvPr/>
        </p:nvSpPr>
        <p:spPr bwMode="auto">
          <a:xfrm>
            <a:off x="304800" y="137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数码用</a:t>
            </a:r>
            <a:r>
              <a:rPr kumimoji="1" lang="en-US" altLang="zh-CN" sz="3200" b="1">
                <a:latin typeface="Times New Roman" pitchFamily="18" charset="0"/>
              </a:rPr>
              <a:t>0</a:t>
            </a:r>
            <a:r>
              <a:rPr kumimoji="1" lang="zh-CN" altLang="en-US" sz="3200" b="1">
                <a:latin typeface="Times New Roman" pitchFamily="18" charset="0"/>
              </a:rPr>
              <a:t>、</a:t>
            </a:r>
            <a:r>
              <a:rPr kumimoji="1" lang="en-US" altLang="zh-CN" sz="3200" b="1">
                <a:latin typeface="Times New Roman" pitchFamily="18" charset="0"/>
              </a:rPr>
              <a:t>1</a:t>
            </a:r>
            <a:r>
              <a:rPr kumimoji="1" lang="zh-CN" altLang="en-US" sz="3200" b="1">
                <a:latin typeface="Times New Roman" pitchFamily="18" charset="0"/>
              </a:rPr>
              <a:t>、</a:t>
            </a:r>
            <a:r>
              <a:rPr kumimoji="1" lang="en-US" altLang="zh-CN" sz="3200" b="1">
                <a:latin typeface="Times New Roman" pitchFamily="18" charset="0"/>
              </a:rPr>
              <a:t>……9</a:t>
            </a:r>
            <a:r>
              <a:rPr kumimoji="1" lang="zh-CN" altLang="en-US" sz="3200" b="1">
                <a:latin typeface="Times New Roman" pitchFamily="18" charset="0"/>
              </a:rPr>
              <a:t>、</a:t>
            </a:r>
            <a:r>
              <a:rPr kumimoji="1" lang="en-US" altLang="zh-CN" sz="3200" b="1">
                <a:latin typeface="Times New Roman" pitchFamily="18" charset="0"/>
              </a:rPr>
              <a:t>A</a:t>
            </a:r>
            <a:r>
              <a:rPr kumimoji="1" lang="zh-CN" altLang="en-US" sz="3200" b="1">
                <a:latin typeface="Times New Roman" pitchFamily="18" charset="0"/>
              </a:rPr>
              <a:t>、</a:t>
            </a:r>
            <a:r>
              <a:rPr kumimoji="1" lang="en-US" altLang="zh-CN" sz="3200" b="1">
                <a:latin typeface="Times New Roman" pitchFamily="18" charset="0"/>
              </a:rPr>
              <a:t>B</a:t>
            </a:r>
            <a:r>
              <a:rPr kumimoji="1" lang="zh-CN" altLang="en-US" sz="3200" b="1">
                <a:latin typeface="Times New Roman" pitchFamily="18" charset="0"/>
              </a:rPr>
              <a:t>、</a:t>
            </a:r>
            <a:r>
              <a:rPr kumimoji="1" lang="en-US" altLang="zh-CN" sz="3200" b="1">
                <a:latin typeface="Times New Roman" pitchFamily="18" charset="0"/>
              </a:rPr>
              <a:t>C</a:t>
            </a:r>
            <a:r>
              <a:rPr kumimoji="1" lang="zh-CN" altLang="en-US" sz="3200" b="1">
                <a:latin typeface="Times New Roman" pitchFamily="18" charset="0"/>
              </a:rPr>
              <a:t>、</a:t>
            </a:r>
            <a:r>
              <a:rPr kumimoji="1" lang="en-US" altLang="zh-CN" sz="3200" b="1">
                <a:latin typeface="Times New Roman" pitchFamily="18" charset="0"/>
              </a:rPr>
              <a:t>D</a:t>
            </a:r>
            <a:r>
              <a:rPr kumimoji="1" lang="zh-CN" altLang="en-US" sz="3200" b="1">
                <a:latin typeface="Times New Roman" pitchFamily="18" charset="0"/>
              </a:rPr>
              <a:t>、</a:t>
            </a:r>
            <a:r>
              <a:rPr kumimoji="1" lang="en-US" altLang="zh-CN" sz="3200" b="1">
                <a:latin typeface="Times New Roman" pitchFamily="18" charset="0"/>
              </a:rPr>
              <a:t>E</a:t>
            </a:r>
            <a:r>
              <a:rPr kumimoji="1" lang="zh-CN" altLang="en-US" sz="3200" b="1">
                <a:latin typeface="Times New Roman" pitchFamily="18" charset="0"/>
              </a:rPr>
              <a:t>、</a:t>
            </a:r>
            <a:r>
              <a:rPr kumimoji="1" lang="en-US" altLang="zh-CN" sz="3200" b="1">
                <a:latin typeface="Times New Roman" pitchFamily="18" charset="0"/>
              </a:rPr>
              <a:t>F</a:t>
            </a:r>
            <a:r>
              <a:rPr kumimoji="1" lang="zh-CN" altLang="en-US" sz="3200" b="1">
                <a:latin typeface="Times New Roman" pitchFamily="18" charset="0"/>
              </a:rPr>
              <a:t>表示，基数为</a:t>
            </a:r>
            <a:r>
              <a:rPr kumimoji="1" lang="en-US" altLang="zh-CN" sz="3200" b="1">
                <a:latin typeface="Times New Roman" pitchFamily="18" charset="0"/>
              </a:rPr>
              <a:t>16</a:t>
            </a:r>
            <a:r>
              <a:rPr kumimoji="1" lang="zh-CN" altLang="en-US" sz="3200" b="1">
                <a:latin typeface="Times New Roman" pitchFamily="18" charset="0"/>
              </a:rPr>
              <a:t>，权为</a:t>
            </a:r>
            <a:r>
              <a:rPr kumimoji="1" lang="en-US" altLang="zh-CN" sz="3200" b="1">
                <a:latin typeface="Times New Roman" pitchFamily="18" charset="0"/>
              </a:rPr>
              <a:t>16</a:t>
            </a:r>
            <a:r>
              <a:rPr kumimoji="1" lang="en-US" altLang="zh-CN" sz="3200" b="1" baseline="30000">
                <a:latin typeface="Times New Roman" pitchFamily="18" charset="0"/>
              </a:rPr>
              <a:t>n</a:t>
            </a:r>
            <a:r>
              <a:rPr kumimoji="1" lang="zh-CN" altLang="en-US" sz="3200" b="1">
                <a:latin typeface="Times New Roman" pitchFamily="18" charset="0"/>
              </a:rPr>
              <a:t>。</a:t>
            </a:r>
          </a:p>
        </p:txBody>
      </p:sp>
      <p:sp>
        <p:nvSpPr>
          <p:cNvPr id="291843" name="AutoShape 3"/>
          <p:cNvSpPr>
            <a:spLocks noChangeArrowheads="1"/>
          </p:cNvSpPr>
          <p:nvPr/>
        </p:nvSpPr>
        <p:spPr bwMode="auto">
          <a:xfrm>
            <a:off x="1600200" y="3505200"/>
            <a:ext cx="5410200" cy="1143000"/>
          </a:xfrm>
          <a:prstGeom prst="cloudCallout">
            <a:avLst>
              <a:gd name="adj1" fmla="val 4546"/>
              <a:gd name="adj2" fmla="val -168333"/>
            </a:avLst>
          </a:prstGeom>
          <a:gradFill rotWithShape="0">
            <a:gsLst>
              <a:gs pos="0">
                <a:schemeClr val="bg1"/>
              </a:gs>
              <a:gs pos="100000">
                <a:srgbClr val="FFFF66"/>
              </a:gs>
            </a:gsLst>
            <a:lin ang="18900000" scaled="1"/>
          </a:gradFill>
          <a:ln w="9525">
            <a:solidFill>
              <a:schemeClr val="tx1"/>
            </a:solidFill>
            <a:round/>
            <a:headEnd/>
            <a:tailEnd/>
          </a:ln>
        </p:spPr>
        <p:txBody>
          <a:bodyPr/>
          <a:lstStyle/>
          <a:p>
            <a:pPr algn="ctr"/>
            <a:r>
              <a:rPr kumimoji="1" lang="zh-CN" altLang="en-US" sz="2800" b="1">
                <a:solidFill>
                  <a:srgbClr val="000099"/>
                </a:solidFill>
                <a:latin typeface="Times New Roman" pitchFamily="18" charset="0"/>
              </a:rPr>
              <a:t>运算规则是：逢</a:t>
            </a:r>
            <a:r>
              <a:rPr kumimoji="1" lang="en-US" altLang="zh-CN" sz="2800" b="1">
                <a:solidFill>
                  <a:srgbClr val="000099"/>
                </a:solidFill>
                <a:latin typeface="Times New Roman" pitchFamily="18" charset="0"/>
              </a:rPr>
              <a:t>16</a:t>
            </a:r>
            <a:r>
              <a:rPr kumimoji="1" lang="zh-CN" altLang="en-US" sz="2800" b="1">
                <a:solidFill>
                  <a:srgbClr val="000099"/>
                </a:solidFill>
                <a:latin typeface="Times New Roman" pitchFamily="18" charset="0"/>
              </a:rPr>
              <a:t>进</a:t>
            </a:r>
            <a:r>
              <a:rPr kumimoji="1" lang="en-US" altLang="zh-CN" sz="2800" b="1">
                <a:solidFill>
                  <a:srgbClr val="000099"/>
                </a:solidFill>
                <a:latin typeface="Times New Roman" pitchFamily="18" charset="0"/>
              </a:rPr>
              <a:t>1</a:t>
            </a:r>
          </a:p>
        </p:txBody>
      </p:sp>
      <p:sp>
        <p:nvSpPr>
          <p:cNvPr id="2" name="日期占位符 1">
            <a:extLst>
              <a:ext uri="{FF2B5EF4-FFF2-40B4-BE49-F238E27FC236}">
                <a16:creationId xmlns:a16="http://schemas.microsoft.com/office/drawing/2014/main" id="{4E02F89E-FFE7-4628-BC44-ADF839855B60}"/>
              </a:ext>
            </a:extLst>
          </p:cNvPr>
          <p:cNvSpPr>
            <a:spLocks noGrp="1"/>
          </p:cNvSpPr>
          <p:nvPr>
            <p:ph type="dt" sz="half" idx="10"/>
          </p:nvPr>
        </p:nvSpPr>
        <p:spPr/>
        <p:txBody>
          <a:bodyPr/>
          <a:lstStyle/>
          <a:p>
            <a:pPr>
              <a:defRPr/>
            </a:pPr>
            <a:fld id="{7255D859-2DCE-4787-8241-94470F500496}" type="datetime1">
              <a:rPr lang="zh-CN" altLang="en-US" smtClean="0"/>
              <a:t>2021/9/1</a:t>
            </a:fld>
            <a:endParaRPr lang="en-US" altLang="zh-CN"/>
          </a:p>
        </p:txBody>
      </p:sp>
    </p:spTree>
    <p:extLst>
      <p:ext uri="{BB962C8B-B14F-4D97-AF65-F5344CB8AC3E}">
        <p14:creationId xmlns:p14="http://schemas.microsoft.com/office/powerpoint/2010/main" val="3032393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1842"/>
                                        </p:tgtEl>
                                        <p:attrNameLst>
                                          <p:attrName>style.visibility</p:attrName>
                                        </p:attrNameLst>
                                      </p:cBhvr>
                                      <p:to>
                                        <p:strVal val="visible"/>
                                      </p:to>
                                    </p:set>
                                    <p:animEffect transition="in" filter="barn(outVertical)">
                                      <p:cBhvr>
                                        <p:cTn id="7" dur="500"/>
                                        <p:tgtEl>
                                          <p:spTgt spid="291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91843"/>
                                        </p:tgtEl>
                                        <p:attrNameLst>
                                          <p:attrName>style.visibility</p:attrName>
                                        </p:attrNameLst>
                                      </p:cBhvr>
                                      <p:to>
                                        <p:strVal val="visible"/>
                                      </p:to>
                                    </p:set>
                                    <p:animEffect transition="in" filter="strips(downLeft)">
                                      <p:cBhvr>
                                        <p:cTn id="12" dur="500"/>
                                        <p:tgtEl>
                                          <p:spTgt spid="29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2" grpId="0" autoUpdateAnimBg="0"/>
      <p:bldP spid="291843"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304800" y="806450"/>
            <a:ext cx="487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chemeClr val="tx2"/>
                </a:solidFill>
                <a:latin typeface="Times New Roman" pitchFamily="18" charset="0"/>
              </a:rPr>
              <a:t>2</a:t>
            </a:r>
            <a:r>
              <a:rPr kumimoji="1" lang="zh-CN" altLang="en-US" sz="3600" b="1">
                <a:solidFill>
                  <a:schemeClr val="tx2"/>
                </a:solidFill>
                <a:latin typeface="Times New Roman" pitchFamily="18" charset="0"/>
              </a:rPr>
              <a:t>、数制之间的转换</a:t>
            </a:r>
          </a:p>
        </p:txBody>
      </p:sp>
      <p:sp>
        <p:nvSpPr>
          <p:cNvPr id="199683" name="Text Box 3"/>
          <p:cNvSpPr txBox="1">
            <a:spLocks noChangeArrowheads="1"/>
          </p:cNvSpPr>
          <p:nvPr/>
        </p:nvSpPr>
        <p:spPr bwMode="auto">
          <a:xfrm>
            <a:off x="381000" y="19812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一、二进制数、八进制数、十六进制数转换为十进制数</a:t>
            </a:r>
          </a:p>
        </p:txBody>
      </p:sp>
      <p:sp>
        <p:nvSpPr>
          <p:cNvPr id="199684" name="Text Box 4"/>
          <p:cNvSpPr txBox="1">
            <a:spLocks noChangeArrowheads="1"/>
          </p:cNvSpPr>
          <p:nvPr/>
        </p:nvSpPr>
        <p:spPr bwMode="auto">
          <a:xfrm>
            <a:off x="304800" y="3687763"/>
            <a:ext cx="8610600" cy="579437"/>
          </a:xfrm>
          <a:prstGeom prst="rect">
            <a:avLst/>
          </a:prstGeom>
          <a:gradFill rotWithShape="0">
            <a:gsLst>
              <a:gs pos="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各种进制的数按权展开后求得结果即为十进制。</a:t>
            </a:r>
          </a:p>
        </p:txBody>
      </p:sp>
      <p:sp>
        <p:nvSpPr>
          <p:cNvPr id="2" name="日期占位符 1">
            <a:extLst>
              <a:ext uri="{FF2B5EF4-FFF2-40B4-BE49-F238E27FC236}">
                <a16:creationId xmlns:a16="http://schemas.microsoft.com/office/drawing/2014/main" id="{78243B62-AA66-4E76-AA1E-50CC071FE330}"/>
              </a:ext>
            </a:extLst>
          </p:cNvPr>
          <p:cNvSpPr>
            <a:spLocks noGrp="1"/>
          </p:cNvSpPr>
          <p:nvPr>
            <p:ph type="dt" sz="half" idx="10"/>
          </p:nvPr>
        </p:nvSpPr>
        <p:spPr/>
        <p:txBody>
          <a:bodyPr/>
          <a:lstStyle/>
          <a:p>
            <a:pPr>
              <a:defRPr/>
            </a:pPr>
            <a:fld id="{62F2D545-1CC9-474E-878B-8EE9913C7CC5}" type="datetime1">
              <a:rPr lang="zh-CN" altLang="en-US" smtClean="0"/>
              <a:t>2021/9/1</a:t>
            </a:fld>
            <a:endParaRPr lang="en-US" altLang="zh-CN"/>
          </a:p>
        </p:txBody>
      </p:sp>
    </p:spTree>
    <p:extLst>
      <p:ext uri="{BB962C8B-B14F-4D97-AF65-F5344CB8AC3E}">
        <p14:creationId xmlns:p14="http://schemas.microsoft.com/office/powerpoint/2010/main" val="3100127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box(in)">
                                      <p:cBhvr>
                                        <p:cTn id="7" dur="500"/>
                                        <p:tgtEl>
                                          <p:spTgt spid="199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99683"/>
                                        </p:tgtEl>
                                        <p:attrNameLst>
                                          <p:attrName>style.visibility</p:attrName>
                                        </p:attrNameLst>
                                      </p:cBhvr>
                                      <p:to>
                                        <p:strVal val="visible"/>
                                      </p:to>
                                    </p:set>
                                    <p:anim calcmode="lin" valueType="num">
                                      <p:cBhvr>
                                        <p:cTn id="12" dur="500" fill="hold"/>
                                        <p:tgtEl>
                                          <p:spTgt spid="199683"/>
                                        </p:tgtEl>
                                        <p:attrNameLst>
                                          <p:attrName>ppt_w</p:attrName>
                                        </p:attrNameLst>
                                      </p:cBhvr>
                                      <p:tavLst>
                                        <p:tav tm="0">
                                          <p:val>
                                            <p:fltVal val="0"/>
                                          </p:val>
                                        </p:tav>
                                        <p:tav tm="100000">
                                          <p:val>
                                            <p:strVal val="#ppt_w"/>
                                          </p:val>
                                        </p:tav>
                                      </p:tavLst>
                                    </p:anim>
                                    <p:anim calcmode="lin" valueType="num">
                                      <p:cBhvr>
                                        <p:cTn id="13" dur="500" fill="hold"/>
                                        <p:tgtEl>
                                          <p:spTgt spid="199683"/>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9684"/>
                                        </p:tgtEl>
                                        <p:attrNameLst>
                                          <p:attrName>style.visibility</p:attrName>
                                        </p:attrNameLst>
                                      </p:cBhvr>
                                      <p:to>
                                        <p:strVal val="visible"/>
                                      </p:to>
                                    </p:set>
                                    <p:animEffect transition="in" filter="blinds(horizontal)">
                                      <p:cBhvr>
                                        <p:cTn id="18" dur="5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autoUpdateAnimBg="0"/>
      <p:bldP spid="199683" grpId="0" autoUpdateAnimBg="0"/>
      <p:bldP spid="199684" grpId="0" animBg="1"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457200" y="8382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latin typeface="Times New Roman" pitchFamily="18" charset="0"/>
              </a:rPr>
              <a:t>例：</a:t>
            </a:r>
            <a:r>
              <a:rPr kumimoji="1" lang="en-US" altLang="zh-CN" sz="3200" b="1" dirty="0">
                <a:latin typeface="Times New Roman" pitchFamily="18" charset="0"/>
              </a:rPr>
              <a:t> </a:t>
            </a:r>
            <a:r>
              <a:rPr kumimoji="1" lang="zh-CN" altLang="en-US" sz="3200" b="1" dirty="0">
                <a:latin typeface="Times New Roman" pitchFamily="18" charset="0"/>
              </a:rPr>
              <a:t>将二进制数（</a:t>
            </a:r>
            <a:r>
              <a:rPr kumimoji="1" lang="en-US" altLang="zh-CN" sz="3200" b="1" dirty="0">
                <a:latin typeface="Times New Roman" pitchFamily="18" charset="0"/>
              </a:rPr>
              <a:t>1011.101</a:t>
            </a:r>
            <a:r>
              <a:rPr kumimoji="1" lang="zh-CN" altLang="en-US" sz="3200" b="1" dirty="0">
                <a:latin typeface="Times New Roman" pitchFamily="18" charset="0"/>
              </a:rPr>
              <a:t>）</a:t>
            </a:r>
            <a:r>
              <a:rPr kumimoji="1" lang="en-US" altLang="zh-CN" sz="3200" b="1" baseline="-25000" dirty="0">
                <a:latin typeface="Times New Roman" pitchFamily="18" charset="0"/>
              </a:rPr>
              <a:t>2 </a:t>
            </a:r>
            <a:r>
              <a:rPr kumimoji="1" lang="zh-CN" altLang="en-US" sz="3200" b="1" dirty="0">
                <a:latin typeface="Times New Roman" pitchFamily="18" charset="0"/>
              </a:rPr>
              <a:t>转换成等值的十进制数。</a:t>
            </a:r>
          </a:p>
        </p:txBody>
      </p:sp>
      <p:grpSp>
        <p:nvGrpSpPr>
          <p:cNvPr id="2" name="Group 3"/>
          <p:cNvGrpSpPr>
            <a:grpSpLocks/>
          </p:cNvGrpSpPr>
          <p:nvPr/>
        </p:nvGrpSpPr>
        <p:grpSpPr bwMode="auto">
          <a:xfrm>
            <a:off x="381000" y="2209800"/>
            <a:ext cx="8153400" cy="2590800"/>
            <a:chOff x="240" y="1392"/>
            <a:chExt cx="5136" cy="1632"/>
          </a:xfrm>
        </p:grpSpPr>
        <p:sp>
          <p:nvSpPr>
            <p:cNvPr id="35844" name="Text Box 4"/>
            <p:cNvSpPr txBox="1">
              <a:spLocks noChangeArrowheads="1"/>
            </p:cNvSpPr>
            <p:nvPr/>
          </p:nvSpPr>
          <p:spPr bwMode="auto">
            <a:xfrm>
              <a:off x="240" y="1392"/>
              <a:ext cx="5136"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1011.101</a:t>
              </a:r>
              <a:r>
                <a:rPr kumimoji="1" lang="zh-CN" altLang="en-US" sz="3200" b="1">
                  <a:latin typeface="Times New Roman" pitchFamily="18" charset="0"/>
                </a:rPr>
                <a:t>）</a:t>
              </a:r>
              <a:r>
                <a:rPr kumimoji="1" lang="en-US" altLang="zh-CN" sz="3200" b="1" baseline="-25000">
                  <a:latin typeface="Times New Roman" pitchFamily="18" charset="0"/>
                </a:rPr>
                <a:t>2   </a:t>
              </a:r>
              <a:r>
                <a:rPr kumimoji="1" lang="en-US" altLang="zh-CN" sz="3200" b="1">
                  <a:latin typeface="Times New Roman" pitchFamily="18" charset="0"/>
                </a:rPr>
                <a:t> =1× 2</a:t>
              </a:r>
              <a:r>
                <a:rPr kumimoji="1" lang="en-US" altLang="zh-CN" sz="3200" b="1" baseline="30000">
                  <a:latin typeface="Times New Roman" pitchFamily="18" charset="0"/>
                </a:rPr>
                <a:t>3</a:t>
              </a:r>
              <a:r>
                <a:rPr kumimoji="1" lang="en-US" altLang="zh-CN" sz="3200" b="1">
                  <a:latin typeface="Times New Roman" pitchFamily="18" charset="0"/>
                </a:rPr>
                <a:t>+ 0× 2</a:t>
              </a:r>
              <a:r>
                <a:rPr kumimoji="1" lang="en-US" altLang="zh-CN" sz="3200" b="1" baseline="30000">
                  <a:latin typeface="Times New Roman" pitchFamily="18" charset="0"/>
                </a:rPr>
                <a:t>2</a:t>
              </a:r>
              <a:r>
                <a:rPr kumimoji="1" lang="en-US" altLang="zh-CN" sz="3200" b="1">
                  <a:latin typeface="Times New Roman" pitchFamily="18" charset="0"/>
                </a:rPr>
                <a:t>+ 1× 2</a:t>
              </a:r>
              <a:r>
                <a:rPr kumimoji="1" lang="en-US" altLang="zh-CN" sz="3200" b="1" baseline="30000">
                  <a:latin typeface="Times New Roman" pitchFamily="18" charset="0"/>
                </a:rPr>
                <a:t>1</a:t>
              </a:r>
              <a:r>
                <a:rPr kumimoji="1" lang="en-US" altLang="zh-CN" sz="3200" b="1">
                  <a:latin typeface="Times New Roman" pitchFamily="18" charset="0"/>
                </a:rPr>
                <a:t>+ 1× 2</a:t>
              </a:r>
              <a:r>
                <a:rPr kumimoji="1" lang="en-US" altLang="zh-CN" sz="3200" b="1" baseline="30000">
                  <a:latin typeface="Times New Roman" pitchFamily="18" charset="0"/>
                </a:rPr>
                <a:t>0</a:t>
              </a:r>
              <a:r>
                <a:rPr kumimoji="1" lang="en-US" altLang="zh-CN" sz="3200" b="1">
                  <a:latin typeface="Times New Roman" pitchFamily="18" charset="0"/>
                </a:rPr>
                <a:t>+   1× 2</a:t>
              </a:r>
              <a:r>
                <a:rPr kumimoji="1" lang="en-US" altLang="zh-CN" sz="3200" b="1" baseline="30000">
                  <a:latin typeface="Times New Roman" pitchFamily="18" charset="0"/>
                </a:rPr>
                <a:t>-1</a:t>
              </a:r>
              <a:r>
                <a:rPr kumimoji="1" lang="en-US" altLang="zh-CN" sz="3200" b="1">
                  <a:latin typeface="Times New Roman" pitchFamily="18" charset="0"/>
                </a:rPr>
                <a:t>+ 0× 2</a:t>
              </a:r>
              <a:r>
                <a:rPr kumimoji="1" lang="en-US" altLang="zh-CN" sz="3200" b="1" baseline="30000">
                  <a:latin typeface="Times New Roman" pitchFamily="18" charset="0"/>
                </a:rPr>
                <a:t>-2</a:t>
              </a:r>
              <a:r>
                <a:rPr kumimoji="1" lang="en-US" altLang="zh-CN" sz="3200" b="1">
                  <a:latin typeface="Times New Roman" pitchFamily="18" charset="0"/>
                </a:rPr>
                <a:t>+ 1× 2</a:t>
              </a:r>
              <a:r>
                <a:rPr kumimoji="1" lang="en-US" altLang="zh-CN" sz="3200" b="1" baseline="30000">
                  <a:latin typeface="Times New Roman" pitchFamily="18" charset="0"/>
                </a:rPr>
                <a:t>-3</a:t>
              </a:r>
            </a:p>
            <a:p>
              <a:pPr algn="r" eaLnBrk="1" hangingPunct="1">
                <a:spcBef>
                  <a:spcPct val="50000"/>
                </a:spcBef>
              </a:pPr>
              <a:r>
                <a:rPr kumimoji="1" lang="en-US" altLang="zh-CN" sz="3200" b="1">
                  <a:latin typeface="Times New Roman" pitchFamily="18" charset="0"/>
                </a:rPr>
                <a:t>=8 + 0 + 2 + 1 + 1/2 + 0 +  1/8</a:t>
              </a:r>
            </a:p>
          </p:txBody>
        </p:sp>
        <p:sp>
          <p:nvSpPr>
            <p:cNvPr id="35845" name="Text Box 5"/>
            <p:cNvSpPr txBox="1">
              <a:spLocks noChangeArrowheads="1"/>
            </p:cNvSpPr>
            <p:nvPr/>
          </p:nvSpPr>
          <p:spPr bwMode="auto">
            <a:xfrm>
              <a:off x="1488" y="2659"/>
              <a:ext cx="23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spcBef>
                  <a:spcPct val="50000"/>
                </a:spcBef>
              </a:pPr>
              <a:r>
                <a:rPr kumimoji="1" lang="en-US" altLang="zh-CN" sz="3200" b="1">
                  <a:latin typeface="Times New Roman" pitchFamily="18" charset="0"/>
                </a:rPr>
                <a:t>=</a:t>
              </a:r>
              <a:r>
                <a:rPr kumimoji="1" lang="zh-CN" altLang="en-US" sz="3200" b="1">
                  <a:latin typeface="Times New Roman" pitchFamily="18" charset="0"/>
                </a:rPr>
                <a:t>（</a:t>
              </a:r>
              <a:r>
                <a:rPr kumimoji="1" lang="en-US" altLang="zh-CN" sz="3200" b="1">
                  <a:latin typeface="Times New Roman" pitchFamily="18" charset="0"/>
                </a:rPr>
                <a:t>11.625</a:t>
              </a:r>
              <a:r>
                <a:rPr kumimoji="1" lang="zh-CN" altLang="en-US" sz="3200" b="1">
                  <a:latin typeface="Times New Roman" pitchFamily="18" charset="0"/>
                </a:rPr>
                <a:t>）</a:t>
              </a:r>
              <a:r>
                <a:rPr kumimoji="1" lang="en-US" altLang="zh-CN" sz="3200" b="1" baseline="-25000">
                  <a:latin typeface="Times New Roman" pitchFamily="18" charset="0"/>
                </a:rPr>
                <a:t>10                    </a:t>
              </a:r>
              <a:r>
                <a:rPr kumimoji="1" lang="en-US" altLang="zh-CN" sz="3200" b="1">
                  <a:latin typeface="Times New Roman" pitchFamily="18" charset="0"/>
                </a:rPr>
                <a:t> </a:t>
              </a:r>
            </a:p>
          </p:txBody>
        </p:sp>
      </p:grpSp>
      <p:sp>
        <p:nvSpPr>
          <p:cNvPr id="3" name="日期占位符 2">
            <a:extLst>
              <a:ext uri="{FF2B5EF4-FFF2-40B4-BE49-F238E27FC236}">
                <a16:creationId xmlns:a16="http://schemas.microsoft.com/office/drawing/2014/main" id="{CB41BA9E-08E6-4A20-95AC-0373122A8280}"/>
              </a:ext>
            </a:extLst>
          </p:cNvPr>
          <p:cNvSpPr>
            <a:spLocks noGrp="1"/>
          </p:cNvSpPr>
          <p:nvPr>
            <p:ph type="dt" sz="half" idx="10"/>
          </p:nvPr>
        </p:nvSpPr>
        <p:spPr/>
        <p:txBody>
          <a:bodyPr/>
          <a:lstStyle/>
          <a:p>
            <a:pPr>
              <a:defRPr/>
            </a:pPr>
            <a:fld id="{0ACE5495-16DA-4846-B706-E1B27A64ED86}" type="datetime1">
              <a:rPr lang="zh-CN" altLang="en-US" smtClean="0"/>
              <a:t>2021/9/1</a:t>
            </a:fld>
            <a:endParaRPr lang="en-US" altLang="zh-CN"/>
          </a:p>
        </p:txBody>
      </p:sp>
    </p:spTree>
    <p:extLst>
      <p:ext uri="{BB962C8B-B14F-4D97-AF65-F5344CB8AC3E}">
        <p14:creationId xmlns:p14="http://schemas.microsoft.com/office/powerpoint/2010/main" val="1946837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barn(inVertical)">
                                      <p:cBhvr>
                                        <p:cTn id="7" dur="5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331913" y="620713"/>
            <a:ext cx="617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4000" b="1">
                <a:solidFill>
                  <a:schemeClr val="tx2"/>
                </a:solidFill>
                <a:latin typeface="Times New Roman" pitchFamily="18" charset="0"/>
              </a:rPr>
              <a:t>第一台电子计算机</a:t>
            </a:r>
          </a:p>
        </p:txBody>
      </p:sp>
      <p:sp>
        <p:nvSpPr>
          <p:cNvPr id="28675" name="Text Box 3"/>
          <p:cNvSpPr txBox="1">
            <a:spLocks noChangeArrowheads="1"/>
          </p:cNvSpPr>
          <p:nvPr/>
        </p:nvSpPr>
        <p:spPr bwMode="auto">
          <a:xfrm>
            <a:off x="381000" y="1676400"/>
            <a:ext cx="754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a:latin typeface="Times New Roman" pitchFamily="18" charset="0"/>
              </a:rPr>
              <a:t>        1946</a:t>
            </a:r>
            <a:r>
              <a:rPr kumimoji="1" lang="zh-CN" altLang="en-US" sz="3200" b="1">
                <a:latin typeface="Times New Roman" pitchFamily="18" charset="0"/>
              </a:rPr>
              <a:t>年</a:t>
            </a:r>
            <a:r>
              <a:rPr kumimoji="1" lang="en-US" altLang="zh-CN" sz="3200" b="1">
                <a:latin typeface="Times New Roman" pitchFamily="18" charset="0"/>
              </a:rPr>
              <a:t>2</a:t>
            </a:r>
            <a:r>
              <a:rPr kumimoji="1" lang="zh-CN" altLang="en-US" sz="3200" b="1">
                <a:latin typeface="Times New Roman" pitchFamily="18" charset="0"/>
              </a:rPr>
              <a:t>月</a:t>
            </a:r>
            <a:r>
              <a:rPr kumimoji="1" lang="en-US" altLang="zh-CN" sz="3200" b="1">
                <a:latin typeface="Times New Roman" pitchFamily="18" charset="0"/>
              </a:rPr>
              <a:t>14</a:t>
            </a:r>
            <a:r>
              <a:rPr kumimoji="1" lang="zh-CN" altLang="en-US" sz="3200" b="1">
                <a:latin typeface="Times New Roman" pitchFamily="18" charset="0"/>
              </a:rPr>
              <a:t>日，世界上第一台通用电子计算机</a:t>
            </a:r>
            <a:r>
              <a:rPr kumimoji="1" lang="en-US" altLang="zh-CN" sz="3200" b="1">
                <a:latin typeface="Times New Roman" pitchFamily="18" charset="0"/>
              </a:rPr>
              <a:t>ENIAC</a:t>
            </a:r>
          </a:p>
        </p:txBody>
      </p:sp>
      <p:sp>
        <p:nvSpPr>
          <p:cNvPr id="28676" name="Text Box 4"/>
          <p:cNvSpPr txBox="1">
            <a:spLocks noChangeArrowheads="1"/>
          </p:cNvSpPr>
          <p:nvPr/>
        </p:nvSpPr>
        <p:spPr bwMode="auto">
          <a:xfrm>
            <a:off x="3124200" y="3001963"/>
            <a:ext cx="2819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a:latin typeface="Times New Roman" pitchFamily="18" charset="0"/>
              </a:rPr>
              <a:t>9×15</a:t>
            </a:r>
            <a:r>
              <a:rPr kumimoji="1" lang="zh-CN" altLang="en-US" sz="3200" b="1">
                <a:latin typeface="Times New Roman" pitchFamily="18" charset="0"/>
              </a:rPr>
              <a:t>米</a:t>
            </a:r>
            <a:r>
              <a:rPr kumimoji="1" lang="en-US" altLang="zh-CN" sz="3200" b="1" baseline="30000">
                <a:latin typeface="Times New Roman" pitchFamily="18" charset="0"/>
              </a:rPr>
              <a:t>2</a:t>
            </a:r>
            <a:r>
              <a:rPr kumimoji="1" lang="zh-CN" altLang="en-US" sz="3200" b="1">
                <a:latin typeface="Times New Roman" pitchFamily="18" charset="0"/>
              </a:rPr>
              <a:t>室内</a:t>
            </a:r>
          </a:p>
        </p:txBody>
      </p:sp>
      <p:sp>
        <p:nvSpPr>
          <p:cNvPr id="28677" name="Text Box 5"/>
          <p:cNvSpPr txBox="1">
            <a:spLocks noChangeArrowheads="1"/>
          </p:cNvSpPr>
          <p:nvPr/>
        </p:nvSpPr>
        <p:spPr bwMode="auto">
          <a:xfrm>
            <a:off x="381000" y="3657600"/>
            <a:ext cx="81534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按照十进制，而不是按照二进制来操作</a:t>
            </a:r>
          </a:p>
          <a:p>
            <a:pPr eaLnBrk="1" hangingPunct="1">
              <a:spcBef>
                <a:spcPct val="50000"/>
              </a:spcBef>
            </a:pPr>
            <a:r>
              <a:rPr kumimoji="1" lang="zh-CN" altLang="en-US" sz="3200" b="1">
                <a:latin typeface="Times New Roman" pitchFamily="18" charset="0"/>
              </a:rPr>
              <a:t>        只能存放</a:t>
            </a:r>
            <a:r>
              <a:rPr kumimoji="1" lang="en-US" altLang="zh-CN" sz="3200" b="1">
                <a:latin typeface="Times New Roman" pitchFamily="18" charset="0"/>
              </a:rPr>
              <a:t>20</a:t>
            </a:r>
            <a:r>
              <a:rPr kumimoji="1" lang="zh-CN" altLang="en-US" sz="3200" b="1">
                <a:latin typeface="Times New Roman" pitchFamily="18" charset="0"/>
              </a:rPr>
              <a:t>个十进制数，用了</a:t>
            </a:r>
            <a:r>
              <a:rPr kumimoji="1" lang="en-US" altLang="zh-CN" sz="3200" b="1">
                <a:latin typeface="Times New Roman" pitchFamily="18" charset="0"/>
              </a:rPr>
              <a:t>18000</a:t>
            </a:r>
            <a:r>
              <a:rPr kumimoji="1" lang="zh-CN" altLang="en-US" sz="3200" b="1">
                <a:latin typeface="Times New Roman" pitchFamily="18" charset="0"/>
              </a:rPr>
              <a:t>个电子管，</a:t>
            </a:r>
            <a:r>
              <a:rPr kumimoji="1" lang="en-US" altLang="zh-CN" sz="3200" b="1">
                <a:latin typeface="Times New Roman" pitchFamily="18" charset="0"/>
              </a:rPr>
              <a:t>1500</a:t>
            </a:r>
            <a:r>
              <a:rPr kumimoji="1" lang="zh-CN" altLang="en-US" sz="3200" b="1">
                <a:latin typeface="Times New Roman" pitchFamily="18" charset="0"/>
              </a:rPr>
              <a:t>个继电器以及其它部件。</a:t>
            </a:r>
          </a:p>
        </p:txBody>
      </p:sp>
      <p:sp>
        <p:nvSpPr>
          <p:cNvPr id="23558"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42FB7BC-FB0F-4E02-BF64-E1D4D55D84C3}" type="datetime1">
              <a:rPr lang="zh-CN" altLang="en-US" smtClean="0"/>
              <a:t>2021/9/1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0-#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8675"/>
                                        </p:tgtEl>
                                        <p:attrNameLst>
                                          <p:attrName>style.visibility</p:attrName>
                                        </p:attrNameLst>
                                      </p:cBhvr>
                                      <p:to>
                                        <p:strVal val="visible"/>
                                      </p:to>
                                    </p:set>
                                    <p:anim calcmode="lin" valueType="num">
                                      <p:cBhvr>
                                        <p:cTn id="13" dur="500" fill="hold"/>
                                        <p:tgtEl>
                                          <p:spTgt spid="28675"/>
                                        </p:tgtEl>
                                        <p:attrNameLst>
                                          <p:attrName>ppt_w</p:attrName>
                                        </p:attrNameLst>
                                      </p:cBhvr>
                                      <p:tavLst>
                                        <p:tav tm="0">
                                          <p:val>
                                            <p:fltVal val="0"/>
                                          </p:val>
                                        </p:tav>
                                        <p:tav tm="100000">
                                          <p:val>
                                            <p:strVal val="#ppt_w"/>
                                          </p:val>
                                        </p:tav>
                                      </p:tavLst>
                                    </p:anim>
                                    <p:anim calcmode="lin" valueType="num">
                                      <p:cBhvr>
                                        <p:cTn id="14" dur="500" fill="hold"/>
                                        <p:tgtEl>
                                          <p:spTgt spid="2867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8676"/>
                                        </p:tgtEl>
                                        <p:attrNameLst>
                                          <p:attrName>style.visibility</p:attrName>
                                        </p:attrNameLst>
                                      </p:cBhvr>
                                      <p:to>
                                        <p:strVal val="visible"/>
                                      </p:to>
                                    </p:set>
                                    <p:animEffect transition="in" filter="checkerboard(across)">
                                      <p:cBhvr>
                                        <p:cTn id="19" dur="500"/>
                                        <p:tgtEl>
                                          <p:spTgt spid="2867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28677"/>
                                        </p:tgtEl>
                                        <p:attrNameLst>
                                          <p:attrName>style.visibility</p:attrName>
                                        </p:attrNameLst>
                                      </p:cBhvr>
                                      <p:to>
                                        <p:strVal val="visible"/>
                                      </p:to>
                                    </p:set>
                                    <p:animEffect transition="in" filter="checkerboard(across)">
                                      <p:cBhvr>
                                        <p:cTn id="24"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P spid="28676" grpId="0" autoUpdateAnimBg="0"/>
      <p:bldP spid="28677"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txBox="1">
            <a:spLocks noChangeArrowheads="1"/>
          </p:cNvSpPr>
          <p:nvPr/>
        </p:nvSpPr>
        <p:spPr bwMode="auto">
          <a:xfrm>
            <a:off x="381000" y="990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latin typeface="Times New Roman" pitchFamily="18" charset="0"/>
              </a:rPr>
              <a:t>例：</a:t>
            </a:r>
            <a:r>
              <a:rPr kumimoji="1" lang="en-US" altLang="zh-CN" sz="3200" b="1" dirty="0">
                <a:latin typeface="Times New Roman" pitchFamily="18" charset="0"/>
              </a:rPr>
              <a:t>  </a:t>
            </a:r>
            <a:r>
              <a:rPr kumimoji="1" lang="zh-CN" altLang="en-US" sz="3200" b="1" dirty="0">
                <a:latin typeface="Times New Roman" pitchFamily="18" charset="0"/>
              </a:rPr>
              <a:t>将（</a:t>
            </a:r>
            <a:r>
              <a:rPr kumimoji="1" lang="en-US" altLang="zh-CN" sz="3200" b="1" dirty="0">
                <a:latin typeface="Times New Roman" pitchFamily="18" charset="0"/>
              </a:rPr>
              <a:t>2576</a:t>
            </a:r>
            <a:r>
              <a:rPr kumimoji="1" lang="zh-CN" altLang="en-US" sz="3200" b="1" dirty="0">
                <a:latin typeface="Times New Roman" pitchFamily="18" charset="0"/>
              </a:rPr>
              <a:t>）</a:t>
            </a:r>
            <a:r>
              <a:rPr kumimoji="1" lang="en-US" altLang="zh-CN" sz="3200" b="1" baseline="-25000" dirty="0">
                <a:latin typeface="Times New Roman" pitchFamily="18" charset="0"/>
              </a:rPr>
              <a:t>8 </a:t>
            </a:r>
            <a:r>
              <a:rPr kumimoji="1" lang="zh-CN" altLang="en-US" sz="3200" b="1" dirty="0">
                <a:latin typeface="Times New Roman" pitchFamily="18" charset="0"/>
              </a:rPr>
              <a:t>、（</a:t>
            </a:r>
            <a:r>
              <a:rPr kumimoji="1" lang="en-US" altLang="zh-CN" sz="3200" b="1" dirty="0">
                <a:latin typeface="Times New Roman" pitchFamily="18" charset="0"/>
              </a:rPr>
              <a:t>3D.B</a:t>
            </a:r>
            <a:r>
              <a:rPr kumimoji="1" lang="zh-CN" altLang="en-US" sz="3200" b="1" dirty="0">
                <a:latin typeface="Times New Roman" pitchFamily="18" charset="0"/>
              </a:rPr>
              <a:t>）</a:t>
            </a:r>
            <a:r>
              <a:rPr kumimoji="1" lang="en-US" altLang="zh-CN" sz="3200" b="1" baseline="-25000" dirty="0">
                <a:latin typeface="Times New Roman" pitchFamily="18" charset="0"/>
              </a:rPr>
              <a:t>16</a:t>
            </a:r>
            <a:r>
              <a:rPr kumimoji="1" lang="zh-CN" altLang="en-US" sz="3200" b="1" dirty="0">
                <a:latin typeface="Times New Roman" pitchFamily="18" charset="0"/>
              </a:rPr>
              <a:t>分别转换成十进制数。</a:t>
            </a:r>
          </a:p>
        </p:txBody>
      </p:sp>
      <p:grpSp>
        <p:nvGrpSpPr>
          <p:cNvPr id="2" name="Group 3"/>
          <p:cNvGrpSpPr>
            <a:grpSpLocks/>
          </p:cNvGrpSpPr>
          <p:nvPr/>
        </p:nvGrpSpPr>
        <p:grpSpPr bwMode="auto">
          <a:xfrm>
            <a:off x="152400" y="2286000"/>
            <a:ext cx="7696200" cy="1189038"/>
            <a:chOff x="288" y="1632"/>
            <a:chExt cx="4848" cy="749"/>
          </a:xfrm>
        </p:grpSpPr>
        <p:sp>
          <p:nvSpPr>
            <p:cNvPr id="36871" name="Text Box 4"/>
            <p:cNvSpPr txBox="1">
              <a:spLocks noChangeArrowheads="1"/>
            </p:cNvSpPr>
            <p:nvPr/>
          </p:nvSpPr>
          <p:spPr bwMode="auto">
            <a:xfrm>
              <a:off x="288" y="1632"/>
              <a:ext cx="484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2576</a:t>
              </a:r>
              <a:r>
                <a:rPr kumimoji="1" lang="zh-CN" altLang="en-US" sz="3200" b="1">
                  <a:latin typeface="Times New Roman" pitchFamily="18" charset="0"/>
                </a:rPr>
                <a:t>）</a:t>
              </a:r>
              <a:r>
                <a:rPr kumimoji="1" lang="en-US" altLang="zh-CN" sz="3200" b="1" baseline="-25000">
                  <a:latin typeface="Times New Roman" pitchFamily="18" charset="0"/>
                </a:rPr>
                <a:t>8 </a:t>
              </a:r>
              <a:r>
                <a:rPr kumimoji="1" lang="en-US" altLang="zh-CN" sz="3200" b="1">
                  <a:latin typeface="Times New Roman" pitchFamily="18" charset="0"/>
                </a:rPr>
                <a:t>=2× 8</a:t>
              </a:r>
              <a:r>
                <a:rPr kumimoji="1" lang="en-US" altLang="zh-CN" sz="3200" b="1" baseline="30000">
                  <a:latin typeface="Times New Roman" pitchFamily="18" charset="0"/>
                </a:rPr>
                <a:t>3</a:t>
              </a:r>
              <a:r>
                <a:rPr kumimoji="1" lang="en-US" altLang="zh-CN" sz="3200" b="1">
                  <a:latin typeface="Times New Roman" pitchFamily="18" charset="0"/>
                </a:rPr>
                <a:t>+ 5× 8</a:t>
              </a:r>
              <a:r>
                <a:rPr kumimoji="1" lang="en-US" altLang="zh-CN" sz="3200" b="1" baseline="30000">
                  <a:latin typeface="Times New Roman" pitchFamily="18" charset="0"/>
                </a:rPr>
                <a:t>2</a:t>
              </a:r>
              <a:r>
                <a:rPr kumimoji="1" lang="en-US" altLang="zh-CN" sz="3200" b="1">
                  <a:latin typeface="Times New Roman" pitchFamily="18" charset="0"/>
                </a:rPr>
                <a:t>+ 7× 8</a:t>
              </a:r>
              <a:r>
                <a:rPr kumimoji="1" lang="en-US" altLang="zh-CN" sz="3200" b="1" baseline="30000">
                  <a:latin typeface="Times New Roman" pitchFamily="18" charset="0"/>
                </a:rPr>
                <a:t>1</a:t>
              </a:r>
              <a:r>
                <a:rPr kumimoji="1" lang="en-US" altLang="zh-CN" sz="3200" b="1">
                  <a:latin typeface="Times New Roman" pitchFamily="18" charset="0"/>
                </a:rPr>
                <a:t>+ 6× 8</a:t>
              </a:r>
              <a:r>
                <a:rPr kumimoji="1" lang="en-US" altLang="zh-CN" sz="3200" b="1" baseline="30000">
                  <a:latin typeface="Times New Roman" pitchFamily="18" charset="0"/>
                </a:rPr>
                <a:t>0 </a:t>
              </a:r>
              <a:endParaRPr kumimoji="1" lang="en-US" altLang="zh-CN" sz="3200" b="1" baseline="-25000">
                <a:latin typeface="Times New Roman" pitchFamily="18" charset="0"/>
              </a:endParaRPr>
            </a:p>
          </p:txBody>
        </p:sp>
        <p:sp>
          <p:nvSpPr>
            <p:cNvPr id="36872" name="Text Box 5"/>
            <p:cNvSpPr txBox="1">
              <a:spLocks noChangeArrowheads="1"/>
            </p:cNvSpPr>
            <p:nvPr/>
          </p:nvSpPr>
          <p:spPr bwMode="auto">
            <a:xfrm>
              <a:off x="1440" y="2016"/>
              <a:ext cx="19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1406</a:t>
              </a:r>
              <a:r>
                <a:rPr kumimoji="1" lang="zh-CN" altLang="en-US" sz="3200" b="1">
                  <a:latin typeface="Times New Roman" pitchFamily="18" charset="0"/>
                </a:rPr>
                <a:t>）</a:t>
              </a:r>
              <a:r>
                <a:rPr kumimoji="1" lang="en-US" altLang="zh-CN" sz="3200" b="1" baseline="-25000">
                  <a:latin typeface="Times New Roman" pitchFamily="18" charset="0"/>
                </a:rPr>
                <a:t>10 </a:t>
              </a:r>
              <a:endParaRPr kumimoji="1" lang="en-US" altLang="zh-CN" sz="3200" b="1">
                <a:latin typeface="Times New Roman" pitchFamily="18" charset="0"/>
              </a:endParaRPr>
            </a:p>
          </p:txBody>
        </p:sp>
      </p:grpSp>
      <p:grpSp>
        <p:nvGrpSpPr>
          <p:cNvPr id="3" name="Group 6"/>
          <p:cNvGrpSpPr>
            <a:grpSpLocks/>
          </p:cNvGrpSpPr>
          <p:nvPr/>
        </p:nvGrpSpPr>
        <p:grpSpPr bwMode="auto">
          <a:xfrm>
            <a:off x="152400" y="4000500"/>
            <a:ext cx="8382000" cy="1287463"/>
            <a:chOff x="288" y="1632"/>
            <a:chExt cx="4848" cy="698"/>
          </a:xfrm>
        </p:grpSpPr>
        <p:sp>
          <p:nvSpPr>
            <p:cNvPr id="36869" name="Text Box 7"/>
            <p:cNvSpPr txBox="1">
              <a:spLocks noChangeArrowheads="1"/>
            </p:cNvSpPr>
            <p:nvPr/>
          </p:nvSpPr>
          <p:spPr bwMode="auto">
            <a:xfrm>
              <a:off x="288" y="1632"/>
              <a:ext cx="4848"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3D.B</a:t>
              </a:r>
              <a:r>
                <a:rPr kumimoji="1" lang="zh-CN" altLang="en-US" sz="3200" b="1">
                  <a:latin typeface="Times New Roman" pitchFamily="18" charset="0"/>
                </a:rPr>
                <a:t>）</a:t>
              </a:r>
              <a:r>
                <a:rPr kumimoji="1" lang="en-US" altLang="zh-CN" sz="3200" b="1" baseline="-25000">
                  <a:latin typeface="Times New Roman" pitchFamily="18" charset="0"/>
                </a:rPr>
                <a:t>16 </a:t>
              </a:r>
              <a:r>
                <a:rPr kumimoji="1" lang="en-US" altLang="zh-CN" sz="3200" b="1">
                  <a:latin typeface="Times New Roman" pitchFamily="18" charset="0"/>
                </a:rPr>
                <a:t>=3× 16</a:t>
              </a:r>
              <a:r>
                <a:rPr kumimoji="1" lang="en-US" altLang="zh-CN" sz="3200" b="1" baseline="30000">
                  <a:latin typeface="Times New Roman" pitchFamily="18" charset="0"/>
                </a:rPr>
                <a:t>1</a:t>
              </a:r>
              <a:r>
                <a:rPr kumimoji="1" lang="en-US" altLang="zh-CN" sz="3200" b="1">
                  <a:latin typeface="Times New Roman" pitchFamily="18" charset="0"/>
                </a:rPr>
                <a:t>+ 13× 16</a:t>
              </a:r>
              <a:r>
                <a:rPr kumimoji="1" lang="en-US" altLang="zh-CN" sz="3200" b="1" baseline="30000">
                  <a:latin typeface="Times New Roman" pitchFamily="18" charset="0"/>
                </a:rPr>
                <a:t>0</a:t>
              </a:r>
              <a:r>
                <a:rPr kumimoji="1" lang="en-US" altLang="zh-CN" sz="3200" b="1">
                  <a:latin typeface="Times New Roman" pitchFamily="18" charset="0"/>
                </a:rPr>
                <a:t>+ 11× 16</a:t>
              </a:r>
              <a:r>
                <a:rPr kumimoji="1" lang="en-US" altLang="zh-CN" sz="3200" b="1" baseline="30000">
                  <a:latin typeface="Times New Roman" pitchFamily="18" charset="0"/>
                </a:rPr>
                <a:t>-1 </a:t>
              </a:r>
            </a:p>
          </p:txBody>
        </p:sp>
        <p:sp>
          <p:nvSpPr>
            <p:cNvPr id="36870" name="Text Box 8"/>
            <p:cNvSpPr txBox="1">
              <a:spLocks noChangeArrowheads="1"/>
            </p:cNvSpPr>
            <p:nvPr/>
          </p:nvSpPr>
          <p:spPr bwMode="auto">
            <a:xfrm>
              <a:off x="1440" y="2016"/>
              <a:ext cx="192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61.6875</a:t>
              </a:r>
              <a:r>
                <a:rPr kumimoji="1" lang="zh-CN" altLang="en-US" sz="3200" b="1">
                  <a:latin typeface="Times New Roman" pitchFamily="18" charset="0"/>
                </a:rPr>
                <a:t>）</a:t>
              </a:r>
              <a:r>
                <a:rPr kumimoji="1" lang="en-US" altLang="zh-CN" sz="3200" b="1" baseline="-25000">
                  <a:latin typeface="Times New Roman" pitchFamily="18" charset="0"/>
                </a:rPr>
                <a:t>10 </a:t>
              </a:r>
              <a:endParaRPr kumimoji="1" lang="en-US" altLang="zh-CN" sz="3200" b="1">
                <a:latin typeface="Times New Roman" pitchFamily="18" charset="0"/>
              </a:endParaRPr>
            </a:p>
          </p:txBody>
        </p:sp>
      </p:grpSp>
      <p:sp>
        <p:nvSpPr>
          <p:cNvPr id="4" name="日期占位符 3">
            <a:extLst>
              <a:ext uri="{FF2B5EF4-FFF2-40B4-BE49-F238E27FC236}">
                <a16:creationId xmlns:a16="http://schemas.microsoft.com/office/drawing/2014/main" id="{1707CFC8-64C4-4BAE-8744-4593E72187E8}"/>
              </a:ext>
            </a:extLst>
          </p:cNvPr>
          <p:cNvSpPr>
            <a:spLocks noGrp="1"/>
          </p:cNvSpPr>
          <p:nvPr>
            <p:ph type="dt" sz="half" idx="10"/>
          </p:nvPr>
        </p:nvSpPr>
        <p:spPr/>
        <p:txBody>
          <a:bodyPr/>
          <a:lstStyle/>
          <a:p>
            <a:pPr>
              <a:defRPr/>
            </a:pPr>
            <a:fld id="{7483F255-DE85-408E-B621-ED938A664B1D}" type="datetime1">
              <a:rPr lang="zh-CN" altLang="en-US" smtClean="0"/>
              <a:t>2021/9/1</a:t>
            </a:fld>
            <a:endParaRPr lang="en-US" altLang="zh-CN"/>
          </a:p>
        </p:txBody>
      </p:sp>
    </p:spTree>
    <p:extLst>
      <p:ext uri="{BB962C8B-B14F-4D97-AF65-F5344CB8AC3E}">
        <p14:creationId xmlns:p14="http://schemas.microsoft.com/office/powerpoint/2010/main" val="159381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1730"/>
                                        </p:tgtEl>
                                        <p:attrNameLst>
                                          <p:attrName>style.visibility</p:attrName>
                                        </p:attrNameLst>
                                      </p:cBhvr>
                                      <p:to>
                                        <p:strVal val="visible"/>
                                      </p:to>
                                    </p:set>
                                    <p:animEffect transition="in" filter="box(in)">
                                      <p:cBhvr>
                                        <p:cTn id="7" dur="500"/>
                                        <p:tgtEl>
                                          <p:spTgt spid="201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304800" y="63976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二、十进制转换成二进制数</a:t>
            </a:r>
          </a:p>
        </p:txBody>
      </p:sp>
      <p:sp>
        <p:nvSpPr>
          <p:cNvPr id="202755" name="Text Box 3"/>
          <p:cNvSpPr txBox="1">
            <a:spLocks noChangeArrowheads="1"/>
          </p:cNvSpPr>
          <p:nvPr/>
        </p:nvSpPr>
        <p:spPr bwMode="auto">
          <a:xfrm>
            <a:off x="381000" y="1782763"/>
            <a:ext cx="8153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1.</a:t>
            </a:r>
            <a:r>
              <a:rPr kumimoji="1" lang="zh-CN" altLang="en-US" sz="3200" b="1">
                <a:latin typeface="Times New Roman" pitchFamily="18" charset="0"/>
              </a:rPr>
              <a:t>十进制整数转换为二进制数（除</a:t>
            </a:r>
            <a:r>
              <a:rPr kumimoji="1" lang="en-US" altLang="zh-CN" sz="3200" b="1">
                <a:latin typeface="Times New Roman" pitchFamily="18" charset="0"/>
              </a:rPr>
              <a:t>2</a:t>
            </a:r>
            <a:r>
              <a:rPr kumimoji="1" lang="zh-CN" altLang="en-US" sz="3200" b="1">
                <a:latin typeface="Times New Roman" pitchFamily="18" charset="0"/>
              </a:rPr>
              <a:t>取余法）</a:t>
            </a:r>
          </a:p>
        </p:txBody>
      </p:sp>
      <p:sp>
        <p:nvSpPr>
          <p:cNvPr id="202756" name="Text Box 4"/>
          <p:cNvSpPr txBox="1">
            <a:spLocks noChangeArrowheads="1"/>
          </p:cNvSpPr>
          <p:nvPr/>
        </p:nvSpPr>
        <p:spPr bwMode="auto">
          <a:xfrm>
            <a:off x="381000" y="3078163"/>
            <a:ext cx="830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2.</a:t>
            </a:r>
            <a:r>
              <a:rPr kumimoji="1" lang="zh-CN" altLang="en-US" sz="3200" b="1">
                <a:latin typeface="Times New Roman" pitchFamily="18" charset="0"/>
              </a:rPr>
              <a:t>十进制纯小数转换为二进制数（乘</a:t>
            </a:r>
            <a:r>
              <a:rPr kumimoji="1" lang="en-US" altLang="zh-CN" sz="3200" b="1">
                <a:latin typeface="Times New Roman" pitchFamily="18" charset="0"/>
              </a:rPr>
              <a:t>2</a:t>
            </a:r>
            <a:r>
              <a:rPr kumimoji="1" lang="zh-CN" altLang="en-US" sz="3200" b="1">
                <a:latin typeface="Times New Roman" pitchFamily="18" charset="0"/>
              </a:rPr>
              <a:t>取整法）</a:t>
            </a:r>
          </a:p>
        </p:txBody>
      </p:sp>
      <p:sp>
        <p:nvSpPr>
          <p:cNvPr id="2" name="日期占位符 1">
            <a:extLst>
              <a:ext uri="{FF2B5EF4-FFF2-40B4-BE49-F238E27FC236}">
                <a16:creationId xmlns:a16="http://schemas.microsoft.com/office/drawing/2014/main" id="{58986E65-55F5-44BE-B1C3-433278C4DF33}"/>
              </a:ext>
            </a:extLst>
          </p:cNvPr>
          <p:cNvSpPr>
            <a:spLocks noGrp="1"/>
          </p:cNvSpPr>
          <p:nvPr>
            <p:ph type="dt" sz="half" idx="10"/>
          </p:nvPr>
        </p:nvSpPr>
        <p:spPr/>
        <p:txBody>
          <a:bodyPr/>
          <a:lstStyle/>
          <a:p>
            <a:pPr>
              <a:defRPr/>
            </a:pPr>
            <a:fld id="{EA9D1770-2DF6-4F9A-A88E-C8E49C6AAB1D}" type="datetime1">
              <a:rPr lang="zh-CN" altLang="en-US" smtClean="0"/>
              <a:t>2021/9/1</a:t>
            </a:fld>
            <a:endParaRPr lang="en-US" altLang="zh-CN"/>
          </a:p>
        </p:txBody>
      </p:sp>
    </p:spTree>
    <p:extLst>
      <p:ext uri="{BB962C8B-B14F-4D97-AF65-F5344CB8AC3E}">
        <p14:creationId xmlns:p14="http://schemas.microsoft.com/office/powerpoint/2010/main" val="412656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checkerboard(across)">
                                      <p:cBhvr>
                                        <p:cTn id="7" dur="500"/>
                                        <p:tgtEl>
                                          <p:spTgt spid="202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02755"/>
                                        </p:tgtEl>
                                        <p:attrNameLst>
                                          <p:attrName>style.visibility</p:attrName>
                                        </p:attrNameLst>
                                      </p:cBhvr>
                                      <p:to>
                                        <p:strVal val="visible"/>
                                      </p:to>
                                    </p:set>
                                    <p:anim calcmode="lin" valueType="num">
                                      <p:cBhvr>
                                        <p:cTn id="12" dur="1000" fill="hold"/>
                                        <p:tgtEl>
                                          <p:spTgt spid="202755"/>
                                        </p:tgtEl>
                                        <p:attrNameLst>
                                          <p:attrName>ppt_w</p:attrName>
                                        </p:attrNameLst>
                                      </p:cBhvr>
                                      <p:tavLst>
                                        <p:tav tm="0">
                                          <p:val>
                                            <p:fltVal val="0"/>
                                          </p:val>
                                        </p:tav>
                                        <p:tav tm="100000">
                                          <p:val>
                                            <p:strVal val="#ppt_w"/>
                                          </p:val>
                                        </p:tav>
                                      </p:tavLst>
                                    </p:anim>
                                    <p:anim calcmode="lin" valueType="num">
                                      <p:cBhvr>
                                        <p:cTn id="13" dur="1000" fill="hold"/>
                                        <p:tgtEl>
                                          <p:spTgt spid="202755"/>
                                        </p:tgtEl>
                                        <p:attrNameLst>
                                          <p:attrName>ppt_h</p:attrName>
                                        </p:attrNameLst>
                                      </p:cBhvr>
                                      <p:tavLst>
                                        <p:tav tm="0">
                                          <p:val>
                                            <p:fltVal val="0"/>
                                          </p:val>
                                        </p:tav>
                                        <p:tav tm="100000">
                                          <p:val>
                                            <p:strVal val="#ppt_h"/>
                                          </p:val>
                                        </p:tav>
                                      </p:tavLst>
                                    </p:anim>
                                    <p:anim calcmode="lin" valueType="num">
                                      <p:cBhvr>
                                        <p:cTn id="14" dur="1000" fill="hold"/>
                                        <p:tgtEl>
                                          <p:spTgt spid="20275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027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5" presetClass="entr" presetSubtype="0" fill="hold" grpId="0" nodeType="clickEffect">
                                  <p:stCondLst>
                                    <p:cond delay="0"/>
                                  </p:stCondLst>
                                  <p:childTnLst>
                                    <p:set>
                                      <p:cBhvr>
                                        <p:cTn id="19" dur="1" fill="hold">
                                          <p:stCondLst>
                                            <p:cond delay="0"/>
                                          </p:stCondLst>
                                        </p:cTn>
                                        <p:tgtEl>
                                          <p:spTgt spid="202756"/>
                                        </p:tgtEl>
                                        <p:attrNameLst>
                                          <p:attrName>style.visibility</p:attrName>
                                        </p:attrNameLst>
                                      </p:cBhvr>
                                      <p:to>
                                        <p:strVal val="visible"/>
                                      </p:to>
                                    </p:set>
                                    <p:anim calcmode="lin" valueType="num">
                                      <p:cBhvr>
                                        <p:cTn id="20" dur="1000" fill="hold"/>
                                        <p:tgtEl>
                                          <p:spTgt spid="202756"/>
                                        </p:tgtEl>
                                        <p:attrNameLst>
                                          <p:attrName>ppt_w</p:attrName>
                                        </p:attrNameLst>
                                      </p:cBhvr>
                                      <p:tavLst>
                                        <p:tav tm="0">
                                          <p:val>
                                            <p:fltVal val="0"/>
                                          </p:val>
                                        </p:tav>
                                        <p:tav tm="100000">
                                          <p:val>
                                            <p:strVal val="#ppt_w"/>
                                          </p:val>
                                        </p:tav>
                                      </p:tavLst>
                                    </p:anim>
                                    <p:anim calcmode="lin" valueType="num">
                                      <p:cBhvr>
                                        <p:cTn id="21" dur="1000" fill="hold"/>
                                        <p:tgtEl>
                                          <p:spTgt spid="202756"/>
                                        </p:tgtEl>
                                        <p:attrNameLst>
                                          <p:attrName>ppt_h</p:attrName>
                                        </p:attrNameLst>
                                      </p:cBhvr>
                                      <p:tavLst>
                                        <p:tav tm="0">
                                          <p:val>
                                            <p:fltVal val="0"/>
                                          </p:val>
                                        </p:tav>
                                        <p:tav tm="100000">
                                          <p:val>
                                            <p:strVal val="#ppt_h"/>
                                          </p:val>
                                        </p:tav>
                                      </p:tavLst>
                                    </p:anim>
                                    <p:anim calcmode="lin" valueType="num">
                                      <p:cBhvr>
                                        <p:cTn id="22" dur="1000" fill="hold"/>
                                        <p:tgtEl>
                                          <p:spTgt spid="202756"/>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027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utoUpdateAnimBg="0"/>
      <p:bldP spid="202755" grpId="0" autoUpdateAnimBg="0"/>
      <p:bldP spid="202756"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684213" y="260350"/>
            <a:ext cx="7239000" cy="685800"/>
          </a:xfrm>
          <a:prstGeom prst="rect">
            <a:avLst/>
          </a:prstGeom>
          <a:noFill/>
          <a:ln w="9525">
            <a:noFill/>
            <a:miter lim="800000"/>
            <a:headEnd/>
            <a:tailEnd/>
          </a:ln>
          <a:effectLst/>
        </p:spPr>
        <p:txBody>
          <a:bodyPr lIns="92075" tIns="46038" rIns="92075" bIns="46038" anchor="ctr"/>
          <a:lstStyle/>
          <a:p>
            <a:pPr>
              <a:defRPr/>
            </a:pP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r>
              <a:rPr kumimoji="1" lang="zh-CN" altLang="en-US" sz="3600" b="1">
                <a:solidFill>
                  <a:srgbClr val="0000CC"/>
                </a:solidFill>
                <a:effectLst>
                  <a:outerShdw blurRad="38100" dist="38100" dir="2700000" algn="tl">
                    <a:srgbClr val="000000"/>
                  </a:outerShdw>
                </a:effectLst>
                <a:latin typeface="Times New Roman" pitchFamily="18" charset="0"/>
                <a:ea typeface="宋体" pitchFamily="2" charset="-122"/>
              </a:rPr>
              <a:t>除二取余</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   </a:t>
            </a: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以</a:t>
            </a:r>
            <a:r>
              <a:rPr kumimoji="1" lang="en-US" altLang="zh-CN" sz="3600" b="1">
                <a:solidFill>
                  <a:srgbClr val="0000CC"/>
                </a:solidFill>
                <a:effectLst>
                  <a:outerShdw blurRad="38100" dist="38100" dir="2700000" algn="tl">
                    <a:srgbClr val="000000"/>
                  </a:outerShdw>
                </a:effectLst>
                <a:latin typeface="Times New Roman" pitchFamily="18" charset="0"/>
                <a:ea typeface="宋体" pitchFamily="2" charset="-122"/>
              </a:rPr>
              <a:t>37</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为例</a:t>
            </a: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p>
        </p:txBody>
      </p:sp>
      <p:grpSp>
        <p:nvGrpSpPr>
          <p:cNvPr id="2" name="Group 3"/>
          <p:cNvGrpSpPr>
            <a:grpSpLocks/>
          </p:cNvGrpSpPr>
          <p:nvPr/>
        </p:nvGrpSpPr>
        <p:grpSpPr bwMode="auto">
          <a:xfrm>
            <a:off x="1066800" y="1158875"/>
            <a:ext cx="6629400" cy="1371600"/>
            <a:chOff x="1200" y="730"/>
            <a:chExt cx="4176" cy="864"/>
          </a:xfrm>
        </p:grpSpPr>
        <p:sp>
          <p:nvSpPr>
            <p:cNvPr id="38958" name="Rectangle 4"/>
            <p:cNvSpPr>
              <a:spLocks noChangeArrowheads="1"/>
            </p:cNvSpPr>
            <p:nvPr/>
          </p:nvSpPr>
          <p:spPr bwMode="auto">
            <a:xfrm>
              <a:off x="1488" y="816"/>
              <a:ext cx="1968"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37</a:t>
              </a:r>
            </a:p>
          </p:txBody>
        </p:sp>
        <p:sp>
          <p:nvSpPr>
            <p:cNvPr id="38959" name="Text Box 5"/>
            <p:cNvSpPr txBox="1">
              <a:spLocks noChangeArrowheads="1"/>
            </p:cNvSpPr>
            <p:nvPr/>
          </p:nvSpPr>
          <p:spPr bwMode="auto">
            <a:xfrm>
              <a:off x="1200" y="81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60" name="Text Box 6"/>
            <p:cNvSpPr txBox="1">
              <a:spLocks noChangeArrowheads="1"/>
            </p:cNvSpPr>
            <p:nvPr/>
          </p:nvSpPr>
          <p:spPr bwMode="auto">
            <a:xfrm>
              <a:off x="2304" y="1248"/>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18</a:t>
              </a:r>
            </a:p>
          </p:txBody>
        </p:sp>
        <p:sp>
          <p:nvSpPr>
            <p:cNvPr id="38961" name="AutoShape 7"/>
            <p:cNvSpPr>
              <a:spLocks noChangeArrowheads="1"/>
            </p:cNvSpPr>
            <p:nvPr/>
          </p:nvSpPr>
          <p:spPr bwMode="auto">
            <a:xfrm>
              <a:off x="3696" y="912"/>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62" name="Text Box 8"/>
            <p:cNvSpPr txBox="1">
              <a:spLocks noChangeArrowheads="1"/>
            </p:cNvSpPr>
            <p:nvPr/>
          </p:nvSpPr>
          <p:spPr bwMode="auto">
            <a:xfrm>
              <a:off x="4512" y="816"/>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1  (</a:t>
              </a:r>
              <a:r>
                <a:rPr kumimoji="1" lang="en-US" altLang="zh-CN" sz="4000" b="1">
                  <a:solidFill>
                    <a:srgbClr val="0000CC"/>
                  </a:solidFill>
                  <a:latin typeface="Times New Roman" pitchFamily="18" charset="0"/>
                </a:rPr>
                <a:t>a0</a:t>
              </a:r>
              <a:r>
                <a:rPr kumimoji="1" lang="en-US" altLang="zh-CN" sz="4000" b="1">
                  <a:solidFill>
                    <a:srgbClr val="C40235"/>
                  </a:solidFill>
                  <a:latin typeface="Times New Roman" pitchFamily="18" charset="0"/>
                </a:rPr>
                <a:t>)</a:t>
              </a:r>
            </a:p>
          </p:txBody>
        </p:sp>
        <p:sp>
          <p:nvSpPr>
            <p:cNvPr id="38963" name="Text Box 9"/>
            <p:cNvSpPr txBox="1">
              <a:spLocks noChangeArrowheads="1"/>
            </p:cNvSpPr>
            <p:nvPr/>
          </p:nvSpPr>
          <p:spPr bwMode="auto">
            <a:xfrm>
              <a:off x="3840" y="730"/>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nvGrpSpPr>
          <p:cNvPr id="3" name="Group 10"/>
          <p:cNvGrpSpPr>
            <a:grpSpLocks/>
          </p:cNvGrpSpPr>
          <p:nvPr/>
        </p:nvGrpSpPr>
        <p:grpSpPr bwMode="auto">
          <a:xfrm>
            <a:off x="1295400" y="1752600"/>
            <a:ext cx="6400800" cy="1371600"/>
            <a:chOff x="1344" y="1104"/>
            <a:chExt cx="4032" cy="864"/>
          </a:xfrm>
        </p:grpSpPr>
        <p:sp>
          <p:nvSpPr>
            <p:cNvPr id="38951" name="Rectangle 11"/>
            <p:cNvSpPr>
              <a:spLocks noChangeArrowheads="1"/>
            </p:cNvSpPr>
            <p:nvPr/>
          </p:nvSpPr>
          <p:spPr bwMode="auto">
            <a:xfrm>
              <a:off x="1632" y="1190"/>
              <a:ext cx="1824"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18</a:t>
              </a:r>
            </a:p>
          </p:txBody>
        </p:sp>
        <p:sp>
          <p:nvSpPr>
            <p:cNvPr id="38952" name="Text Box 12"/>
            <p:cNvSpPr txBox="1">
              <a:spLocks noChangeArrowheads="1"/>
            </p:cNvSpPr>
            <p:nvPr/>
          </p:nvSpPr>
          <p:spPr bwMode="auto">
            <a:xfrm>
              <a:off x="1344" y="1190"/>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53" name="Text Box 13"/>
            <p:cNvSpPr txBox="1">
              <a:spLocks noChangeArrowheads="1"/>
            </p:cNvSpPr>
            <p:nvPr/>
          </p:nvSpPr>
          <p:spPr bwMode="auto">
            <a:xfrm>
              <a:off x="2448" y="1622"/>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9</a:t>
              </a:r>
            </a:p>
          </p:txBody>
        </p:sp>
        <p:grpSp>
          <p:nvGrpSpPr>
            <p:cNvPr id="38954" name="Group 14"/>
            <p:cNvGrpSpPr>
              <a:grpSpLocks/>
            </p:cNvGrpSpPr>
            <p:nvPr/>
          </p:nvGrpSpPr>
          <p:grpSpPr bwMode="auto">
            <a:xfrm>
              <a:off x="3696" y="1104"/>
              <a:ext cx="1680" cy="470"/>
              <a:chOff x="3696" y="1104"/>
              <a:chExt cx="1680" cy="470"/>
            </a:xfrm>
          </p:grpSpPr>
          <p:sp>
            <p:nvSpPr>
              <p:cNvPr id="38955" name="AutoShape 15"/>
              <p:cNvSpPr>
                <a:spLocks noChangeArrowheads="1"/>
              </p:cNvSpPr>
              <p:nvPr/>
            </p:nvSpPr>
            <p:spPr bwMode="auto">
              <a:xfrm>
                <a:off x="3696" y="1286"/>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56" name="Text Box 16"/>
              <p:cNvSpPr txBox="1">
                <a:spLocks noChangeArrowheads="1"/>
              </p:cNvSpPr>
              <p:nvPr/>
            </p:nvSpPr>
            <p:spPr bwMode="auto">
              <a:xfrm>
                <a:off x="4512" y="1190"/>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0  (</a:t>
                </a:r>
                <a:r>
                  <a:rPr kumimoji="1" lang="en-US" altLang="zh-CN" sz="4000" b="1">
                    <a:solidFill>
                      <a:srgbClr val="0000CC"/>
                    </a:solidFill>
                    <a:latin typeface="Times New Roman" pitchFamily="18" charset="0"/>
                  </a:rPr>
                  <a:t>a1</a:t>
                </a:r>
                <a:r>
                  <a:rPr kumimoji="1" lang="en-US" altLang="zh-CN" sz="4000" b="1">
                    <a:solidFill>
                      <a:srgbClr val="C40235"/>
                    </a:solidFill>
                    <a:latin typeface="Times New Roman" pitchFamily="18" charset="0"/>
                  </a:rPr>
                  <a:t>)</a:t>
                </a:r>
              </a:p>
            </p:txBody>
          </p:sp>
          <p:sp>
            <p:nvSpPr>
              <p:cNvPr id="38957" name="Text Box 17"/>
              <p:cNvSpPr txBox="1">
                <a:spLocks noChangeArrowheads="1"/>
              </p:cNvSpPr>
              <p:nvPr/>
            </p:nvSpPr>
            <p:spPr bwMode="auto">
              <a:xfrm>
                <a:off x="3840" y="1104"/>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grpSp>
        <p:nvGrpSpPr>
          <p:cNvPr id="5" name="Group 18"/>
          <p:cNvGrpSpPr>
            <a:grpSpLocks/>
          </p:cNvGrpSpPr>
          <p:nvPr/>
        </p:nvGrpSpPr>
        <p:grpSpPr bwMode="auto">
          <a:xfrm>
            <a:off x="1524000" y="2362200"/>
            <a:ext cx="6172200" cy="1371600"/>
            <a:chOff x="1488" y="1488"/>
            <a:chExt cx="3888" cy="864"/>
          </a:xfrm>
        </p:grpSpPr>
        <p:sp>
          <p:nvSpPr>
            <p:cNvPr id="38944" name="Rectangle 19"/>
            <p:cNvSpPr>
              <a:spLocks noChangeArrowheads="1"/>
            </p:cNvSpPr>
            <p:nvPr/>
          </p:nvSpPr>
          <p:spPr bwMode="auto">
            <a:xfrm>
              <a:off x="1776" y="1574"/>
              <a:ext cx="1680"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9</a:t>
              </a:r>
            </a:p>
          </p:txBody>
        </p:sp>
        <p:sp>
          <p:nvSpPr>
            <p:cNvPr id="38945" name="Text Box 20"/>
            <p:cNvSpPr txBox="1">
              <a:spLocks noChangeArrowheads="1"/>
            </p:cNvSpPr>
            <p:nvPr/>
          </p:nvSpPr>
          <p:spPr bwMode="auto">
            <a:xfrm>
              <a:off x="1488" y="1574"/>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46" name="Text Box 21"/>
            <p:cNvSpPr txBox="1">
              <a:spLocks noChangeArrowheads="1"/>
            </p:cNvSpPr>
            <p:nvPr/>
          </p:nvSpPr>
          <p:spPr bwMode="auto">
            <a:xfrm>
              <a:off x="2496" y="2006"/>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4</a:t>
              </a:r>
            </a:p>
          </p:txBody>
        </p:sp>
        <p:grpSp>
          <p:nvGrpSpPr>
            <p:cNvPr id="38947" name="Group 22"/>
            <p:cNvGrpSpPr>
              <a:grpSpLocks/>
            </p:cNvGrpSpPr>
            <p:nvPr/>
          </p:nvGrpSpPr>
          <p:grpSpPr bwMode="auto">
            <a:xfrm>
              <a:off x="3696" y="1488"/>
              <a:ext cx="1680" cy="470"/>
              <a:chOff x="3696" y="1104"/>
              <a:chExt cx="1680" cy="470"/>
            </a:xfrm>
          </p:grpSpPr>
          <p:sp>
            <p:nvSpPr>
              <p:cNvPr id="38948" name="AutoShape 23"/>
              <p:cNvSpPr>
                <a:spLocks noChangeArrowheads="1"/>
              </p:cNvSpPr>
              <p:nvPr/>
            </p:nvSpPr>
            <p:spPr bwMode="auto">
              <a:xfrm>
                <a:off x="3696" y="1286"/>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49" name="Text Box 24"/>
              <p:cNvSpPr txBox="1">
                <a:spLocks noChangeArrowheads="1"/>
              </p:cNvSpPr>
              <p:nvPr/>
            </p:nvSpPr>
            <p:spPr bwMode="auto">
              <a:xfrm>
                <a:off x="4512" y="1190"/>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1  (</a:t>
                </a:r>
                <a:r>
                  <a:rPr kumimoji="1" lang="en-US" altLang="zh-CN" sz="4000" b="1">
                    <a:solidFill>
                      <a:srgbClr val="0000CC"/>
                    </a:solidFill>
                    <a:latin typeface="Times New Roman" pitchFamily="18" charset="0"/>
                  </a:rPr>
                  <a:t>a2</a:t>
                </a:r>
                <a:r>
                  <a:rPr kumimoji="1" lang="en-US" altLang="zh-CN" sz="4000" b="1">
                    <a:solidFill>
                      <a:srgbClr val="C40235"/>
                    </a:solidFill>
                    <a:latin typeface="Times New Roman" pitchFamily="18" charset="0"/>
                  </a:rPr>
                  <a:t>)</a:t>
                </a:r>
              </a:p>
            </p:txBody>
          </p:sp>
          <p:sp>
            <p:nvSpPr>
              <p:cNvPr id="38950" name="Text Box 25"/>
              <p:cNvSpPr txBox="1">
                <a:spLocks noChangeArrowheads="1"/>
              </p:cNvSpPr>
              <p:nvPr/>
            </p:nvSpPr>
            <p:spPr bwMode="auto">
              <a:xfrm>
                <a:off x="3840" y="1104"/>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grpSp>
        <p:nvGrpSpPr>
          <p:cNvPr id="7" name="Group 26"/>
          <p:cNvGrpSpPr>
            <a:grpSpLocks/>
          </p:cNvGrpSpPr>
          <p:nvPr/>
        </p:nvGrpSpPr>
        <p:grpSpPr bwMode="auto">
          <a:xfrm>
            <a:off x="1752600" y="2971800"/>
            <a:ext cx="5943600" cy="1371600"/>
            <a:chOff x="1632" y="1872"/>
            <a:chExt cx="3744" cy="864"/>
          </a:xfrm>
        </p:grpSpPr>
        <p:sp>
          <p:nvSpPr>
            <p:cNvPr id="38937" name="Rectangle 27"/>
            <p:cNvSpPr>
              <a:spLocks noChangeArrowheads="1"/>
            </p:cNvSpPr>
            <p:nvPr/>
          </p:nvSpPr>
          <p:spPr bwMode="auto">
            <a:xfrm>
              <a:off x="1920" y="1958"/>
              <a:ext cx="1536"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4</a:t>
              </a:r>
            </a:p>
          </p:txBody>
        </p:sp>
        <p:sp>
          <p:nvSpPr>
            <p:cNvPr id="38938" name="Text Box 28"/>
            <p:cNvSpPr txBox="1">
              <a:spLocks noChangeArrowheads="1"/>
            </p:cNvSpPr>
            <p:nvPr/>
          </p:nvSpPr>
          <p:spPr bwMode="auto">
            <a:xfrm>
              <a:off x="1632" y="1958"/>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39" name="Text Box 29"/>
            <p:cNvSpPr txBox="1">
              <a:spLocks noChangeArrowheads="1"/>
            </p:cNvSpPr>
            <p:nvPr/>
          </p:nvSpPr>
          <p:spPr bwMode="auto">
            <a:xfrm>
              <a:off x="2544" y="2390"/>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2</a:t>
              </a:r>
            </a:p>
          </p:txBody>
        </p:sp>
        <p:grpSp>
          <p:nvGrpSpPr>
            <p:cNvPr id="38940" name="Group 30"/>
            <p:cNvGrpSpPr>
              <a:grpSpLocks/>
            </p:cNvGrpSpPr>
            <p:nvPr/>
          </p:nvGrpSpPr>
          <p:grpSpPr bwMode="auto">
            <a:xfrm>
              <a:off x="3696" y="1872"/>
              <a:ext cx="1680" cy="470"/>
              <a:chOff x="3696" y="1104"/>
              <a:chExt cx="1680" cy="470"/>
            </a:xfrm>
          </p:grpSpPr>
          <p:sp>
            <p:nvSpPr>
              <p:cNvPr id="38941" name="AutoShape 31"/>
              <p:cNvSpPr>
                <a:spLocks noChangeArrowheads="1"/>
              </p:cNvSpPr>
              <p:nvPr/>
            </p:nvSpPr>
            <p:spPr bwMode="auto">
              <a:xfrm>
                <a:off x="3696" y="1286"/>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42" name="Text Box 32"/>
              <p:cNvSpPr txBox="1">
                <a:spLocks noChangeArrowheads="1"/>
              </p:cNvSpPr>
              <p:nvPr/>
            </p:nvSpPr>
            <p:spPr bwMode="auto">
              <a:xfrm>
                <a:off x="4512" y="1190"/>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0  (</a:t>
                </a:r>
                <a:r>
                  <a:rPr kumimoji="1" lang="en-US" altLang="zh-CN" sz="4000" b="1">
                    <a:solidFill>
                      <a:srgbClr val="0000CC"/>
                    </a:solidFill>
                    <a:latin typeface="Times New Roman" pitchFamily="18" charset="0"/>
                  </a:rPr>
                  <a:t>a3</a:t>
                </a:r>
                <a:r>
                  <a:rPr kumimoji="1" lang="en-US" altLang="zh-CN" sz="4000" b="1">
                    <a:solidFill>
                      <a:srgbClr val="C40235"/>
                    </a:solidFill>
                    <a:latin typeface="Times New Roman" pitchFamily="18" charset="0"/>
                  </a:rPr>
                  <a:t>)</a:t>
                </a:r>
              </a:p>
            </p:txBody>
          </p:sp>
          <p:sp>
            <p:nvSpPr>
              <p:cNvPr id="38943" name="Text Box 33"/>
              <p:cNvSpPr txBox="1">
                <a:spLocks noChangeArrowheads="1"/>
              </p:cNvSpPr>
              <p:nvPr/>
            </p:nvSpPr>
            <p:spPr bwMode="auto">
              <a:xfrm>
                <a:off x="3840" y="1104"/>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grpSp>
        <p:nvGrpSpPr>
          <p:cNvPr id="9" name="Group 34"/>
          <p:cNvGrpSpPr>
            <a:grpSpLocks/>
          </p:cNvGrpSpPr>
          <p:nvPr/>
        </p:nvGrpSpPr>
        <p:grpSpPr bwMode="auto">
          <a:xfrm>
            <a:off x="2057400" y="3581400"/>
            <a:ext cx="5638800" cy="1371600"/>
            <a:chOff x="1296" y="2256"/>
            <a:chExt cx="3552" cy="864"/>
          </a:xfrm>
        </p:grpSpPr>
        <p:sp>
          <p:nvSpPr>
            <p:cNvPr id="38930" name="Rectangle 35"/>
            <p:cNvSpPr>
              <a:spLocks noChangeArrowheads="1"/>
            </p:cNvSpPr>
            <p:nvPr/>
          </p:nvSpPr>
          <p:spPr bwMode="auto">
            <a:xfrm>
              <a:off x="1584" y="2342"/>
              <a:ext cx="1344"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2</a:t>
              </a:r>
            </a:p>
          </p:txBody>
        </p:sp>
        <p:sp>
          <p:nvSpPr>
            <p:cNvPr id="38931" name="Text Box 36"/>
            <p:cNvSpPr txBox="1">
              <a:spLocks noChangeArrowheads="1"/>
            </p:cNvSpPr>
            <p:nvPr/>
          </p:nvSpPr>
          <p:spPr bwMode="auto">
            <a:xfrm>
              <a:off x="1296" y="2342"/>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32" name="Text Box 37"/>
            <p:cNvSpPr txBox="1">
              <a:spLocks noChangeArrowheads="1"/>
            </p:cNvSpPr>
            <p:nvPr/>
          </p:nvSpPr>
          <p:spPr bwMode="auto">
            <a:xfrm>
              <a:off x="2208" y="2774"/>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1</a:t>
              </a:r>
            </a:p>
          </p:txBody>
        </p:sp>
        <p:grpSp>
          <p:nvGrpSpPr>
            <p:cNvPr id="38933" name="Group 38"/>
            <p:cNvGrpSpPr>
              <a:grpSpLocks/>
            </p:cNvGrpSpPr>
            <p:nvPr/>
          </p:nvGrpSpPr>
          <p:grpSpPr bwMode="auto">
            <a:xfrm>
              <a:off x="3168" y="2256"/>
              <a:ext cx="1680" cy="470"/>
              <a:chOff x="3696" y="1104"/>
              <a:chExt cx="1680" cy="470"/>
            </a:xfrm>
          </p:grpSpPr>
          <p:sp>
            <p:nvSpPr>
              <p:cNvPr id="38934" name="AutoShape 39"/>
              <p:cNvSpPr>
                <a:spLocks noChangeArrowheads="1"/>
              </p:cNvSpPr>
              <p:nvPr/>
            </p:nvSpPr>
            <p:spPr bwMode="auto">
              <a:xfrm>
                <a:off x="3696" y="1286"/>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35" name="Text Box 40"/>
              <p:cNvSpPr txBox="1">
                <a:spLocks noChangeArrowheads="1"/>
              </p:cNvSpPr>
              <p:nvPr/>
            </p:nvSpPr>
            <p:spPr bwMode="auto">
              <a:xfrm>
                <a:off x="4512" y="1190"/>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0  (</a:t>
                </a:r>
                <a:r>
                  <a:rPr kumimoji="1" lang="en-US" altLang="zh-CN" sz="4000" b="1">
                    <a:solidFill>
                      <a:srgbClr val="0000CC"/>
                    </a:solidFill>
                    <a:latin typeface="Times New Roman" pitchFamily="18" charset="0"/>
                  </a:rPr>
                  <a:t>a4</a:t>
                </a:r>
                <a:r>
                  <a:rPr kumimoji="1" lang="en-US" altLang="zh-CN" sz="4000" b="1">
                    <a:solidFill>
                      <a:srgbClr val="C40235"/>
                    </a:solidFill>
                    <a:latin typeface="Times New Roman" pitchFamily="18" charset="0"/>
                  </a:rPr>
                  <a:t>)</a:t>
                </a:r>
              </a:p>
            </p:txBody>
          </p:sp>
          <p:sp>
            <p:nvSpPr>
              <p:cNvPr id="38936" name="Text Box 41"/>
              <p:cNvSpPr txBox="1">
                <a:spLocks noChangeArrowheads="1"/>
              </p:cNvSpPr>
              <p:nvPr/>
            </p:nvSpPr>
            <p:spPr bwMode="auto">
              <a:xfrm>
                <a:off x="3840" y="1104"/>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grpSp>
        <p:nvGrpSpPr>
          <p:cNvPr id="11" name="Group 42"/>
          <p:cNvGrpSpPr>
            <a:grpSpLocks/>
          </p:cNvGrpSpPr>
          <p:nvPr/>
        </p:nvGrpSpPr>
        <p:grpSpPr bwMode="auto">
          <a:xfrm>
            <a:off x="2286000" y="4191000"/>
            <a:ext cx="5410200" cy="1371600"/>
            <a:chOff x="1440" y="2640"/>
            <a:chExt cx="3408" cy="864"/>
          </a:xfrm>
        </p:grpSpPr>
        <p:sp>
          <p:nvSpPr>
            <p:cNvPr id="38923" name="Rectangle 43"/>
            <p:cNvSpPr>
              <a:spLocks noChangeArrowheads="1"/>
            </p:cNvSpPr>
            <p:nvPr/>
          </p:nvSpPr>
          <p:spPr bwMode="auto">
            <a:xfrm>
              <a:off x="1728" y="2726"/>
              <a:ext cx="1200" cy="384"/>
            </a:xfrm>
            <a:prstGeom prst="rect">
              <a:avLst/>
            </a:prstGeom>
            <a:solidFill>
              <a:srgbClr val="339933"/>
            </a:solidFill>
            <a:ln w="9525">
              <a:solidFill>
                <a:schemeClr val="tx1"/>
              </a:solidFill>
              <a:miter lim="800000"/>
              <a:headEnd/>
              <a:tailEnd/>
            </a:ln>
          </p:spPr>
          <p:txBody>
            <a:bodyPr wrap="none" anchor="ctr"/>
            <a:lstStyle/>
            <a:p>
              <a:pPr algn="ctr"/>
              <a:r>
                <a:rPr kumimoji="1" lang="en-US" altLang="zh-CN" sz="4400" b="1">
                  <a:solidFill>
                    <a:srgbClr val="0000CC"/>
                  </a:solidFill>
                  <a:latin typeface="Times New Roman" pitchFamily="18" charset="0"/>
                </a:rPr>
                <a:t>1</a:t>
              </a:r>
            </a:p>
          </p:txBody>
        </p:sp>
        <p:sp>
          <p:nvSpPr>
            <p:cNvPr id="38924" name="Text Box 44"/>
            <p:cNvSpPr txBox="1">
              <a:spLocks noChangeArrowheads="1"/>
            </p:cNvSpPr>
            <p:nvPr/>
          </p:nvSpPr>
          <p:spPr bwMode="auto">
            <a:xfrm>
              <a:off x="1440" y="272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8925" name="Text Box 45"/>
            <p:cNvSpPr txBox="1">
              <a:spLocks noChangeArrowheads="1"/>
            </p:cNvSpPr>
            <p:nvPr/>
          </p:nvSpPr>
          <p:spPr bwMode="auto">
            <a:xfrm>
              <a:off x="2208" y="3158"/>
              <a:ext cx="28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0</a:t>
              </a:r>
            </a:p>
          </p:txBody>
        </p:sp>
        <p:grpSp>
          <p:nvGrpSpPr>
            <p:cNvPr id="38926" name="Group 46"/>
            <p:cNvGrpSpPr>
              <a:grpSpLocks/>
            </p:cNvGrpSpPr>
            <p:nvPr/>
          </p:nvGrpSpPr>
          <p:grpSpPr bwMode="auto">
            <a:xfrm>
              <a:off x="3168" y="2640"/>
              <a:ext cx="1680" cy="470"/>
              <a:chOff x="3696" y="1104"/>
              <a:chExt cx="1680" cy="470"/>
            </a:xfrm>
          </p:grpSpPr>
          <p:sp>
            <p:nvSpPr>
              <p:cNvPr id="38927" name="AutoShape 47"/>
              <p:cNvSpPr>
                <a:spLocks noChangeArrowheads="1"/>
              </p:cNvSpPr>
              <p:nvPr/>
            </p:nvSpPr>
            <p:spPr bwMode="auto">
              <a:xfrm>
                <a:off x="3696" y="1286"/>
                <a:ext cx="57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8928" name="Text Box 48"/>
              <p:cNvSpPr txBox="1">
                <a:spLocks noChangeArrowheads="1"/>
              </p:cNvSpPr>
              <p:nvPr/>
            </p:nvSpPr>
            <p:spPr bwMode="auto">
              <a:xfrm>
                <a:off x="4512" y="1190"/>
                <a:ext cx="864"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rgbClr val="C40235"/>
                    </a:solidFill>
                    <a:latin typeface="Times New Roman" pitchFamily="18" charset="0"/>
                  </a:rPr>
                  <a:t>1  (</a:t>
                </a:r>
                <a:r>
                  <a:rPr kumimoji="1" lang="en-US" altLang="zh-CN" sz="4000" b="1">
                    <a:solidFill>
                      <a:srgbClr val="0000CC"/>
                    </a:solidFill>
                    <a:latin typeface="Times New Roman" pitchFamily="18" charset="0"/>
                  </a:rPr>
                  <a:t>a5</a:t>
                </a:r>
                <a:r>
                  <a:rPr kumimoji="1" lang="en-US" altLang="zh-CN" sz="4000" b="1">
                    <a:solidFill>
                      <a:srgbClr val="C40235"/>
                    </a:solidFill>
                    <a:latin typeface="Times New Roman" pitchFamily="18" charset="0"/>
                  </a:rPr>
                  <a:t>)</a:t>
                </a:r>
              </a:p>
            </p:txBody>
          </p:sp>
          <p:sp>
            <p:nvSpPr>
              <p:cNvPr id="38929" name="Text Box 49"/>
              <p:cNvSpPr txBox="1">
                <a:spLocks noChangeArrowheads="1"/>
              </p:cNvSpPr>
              <p:nvPr/>
            </p:nvSpPr>
            <p:spPr bwMode="auto">
              <a:xfrm>
                <a:off x="3840" y="1104"/>
                <a:ext cx="240"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余</a:t>
                </a:r>
              </a:p>
            </p:txBody>
          </p:sp>
        </p:grpSp>
      </p:grpSp>
      <p:sp>
        <p:nvSpPr>
          <p:cNvPr id="315442" name="Rectangle 50"/>
          <p:cNvSpPr>
            <a:spLocks noChangeArrowheads="1"/>
          </p:cNvSpPr>
          <p:nvPr/>
        </p:nvSpPr>
        <p:spPr bwMode="auto">
          <a:xfrm>
            <a:off x="838200" y="563880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accent2"/>
              </a:buClr>
              <a:buSzPct val="80000"/>
              <a:buFont typeface="Wingdings" pitchFamily="2" charset="2"/>
              <a:buNone/>
            </a:pPr>
            <a:r>
              <a:rPr kumimoji="1" lang="en-US" altLang="zh-CN" sz="3600" b="1">
                <a:solidFill>
                  <a:srgbClr val="0000CC"/>
                </a:solidFill>
                <a:latin typeface="宋体" charset="-122"/>
                <a:ea typeface="黑体" pitchFamily="49" charset="-122"/>
              </a:rPr>
              <a:t>(37)</a:t>
            </a:r>
            <a:r>
              <a:rPr kumimoji="1" lang="en-US" altLang="zh-CN" sz="3600" b="1" baseline="-30000">
                <a:solidFill>
                  <a:srgbClr val="0000CC"/>
                </a:solidFill>
                <a:latin typeface="宋体" charset="-122"/>
                <a:ea typeface="黑体" pitchFamily="49" charset="-122"/>
              </a:rPr>
              <a:t>10</a:t>
            </a:r>
            <a:r>
              <a:rPr kumimoji="1" lang="en-US" altLang="zh-CN" sz="3600" b="1">
                <a:solidFill>
                  <a:srgbClr val="0000CC"/>
                </a:solidFill>
                <a:latin typeface="宋体" charset="-122"/>
                <a:ea typeface="黑体" pitchFamily="49" charset="-122"/>
              </a:rPr>
              <a:t>=(a5a4a3a2a1a0)</a:t>
            </a:r>
            <a:r>
              <a:rPr kumimoji="1" lang="en-US" altLang="zh-CN" sz="3600" b="1" baseline="-25000">
                <a:solidFill>
                  <a:srgbClr val="0000CC"/>
                </a:solidFill>
                <a:latin typeface="宋体" charset="-122"/>
                <a:ea typeface="黑体" pitchFamily="49" charset="-122"/>
              </a:rPr>
              <a:t>2</a:t>
            </a:r>
            <a:r>
              <a:rPr kumimoji="1" lang="en-US" altLang="zh-CN" sz="3600" b="1">
                <a:solidFill>
                  <a:srgbClr val="0000CC"/>
                </a:solidFill>
                <a:latin typeface="宋体" charset="-122"/>
                <a:ea typeface="黑体" pitchFamily="49" charset="-122"/>
              </a:rPr>
              <a:t>=(100101)</a:t>
            </a:r>
            <a:r>
              <a:rPr kumimoji="1" lang="en-US" altLang="zh-CN" sz="3600" b="1" baseline="-30000">
                <a:solidFill>
                  <a:srgbClr val="0000CC"/>
                </a:solidFill>
                <a:latin typeface="宋体" charset="-122"/>
                <a:ea typeface="黑体" pitchFamily="49" charset="-122"/>
              </a:rPr>
              <a:t>2</a:t>
            </a:r>
            <a:r>
              <a:rPr kumimoji="1" lang="en-US" altLang="zh-CN" sz="3600" b="1">
                <a:solidFill>
                  <a:srgbClr val="0000CC"/>
                </a:solidFill>
                <a:latin typeface="宋体" charset="-122"/>
                <a:ea typeface="黑体" pitchFamily="49" charset="-122"/>
              </a:rPr>
              <a:t> </a:t>
            </a:r>
          </a:p>
        </p:txBody>
      </p:sp>
      <p:sp>
        <p:nvSpPr>
          <p:cNvPr id="315443" name="AutoShape 51"/>
          <p:cNvSpPr>
            <a:spLocks noChangeArrowheads="1"/>
          </p:cNvSpPr>
          <p:nvPr/>
        </p:nvSpPr>
        <p:spPr bwMode="auto">
          <a:xfrm>
            <a:off x="8077200" y="1371600"/>
            <a:ext cx="685800" cy="3429000"/>
          </a:xfrm>
          <a:prstGeom prst="upArrow">
            <a:avLst>
              <a:gd name="adj1" fmla="val 50000"/>
              <a:gd name="adj2" fmla="val 125000"/>
            </a:avLst>
          </a:prstGeom>
          <a:solidFill>
            <a:schemeClr val="accent1"/>
          </a:solidFill>
          <a:ln w="9525">
            <a:solidFill>
              <a:srgbClr val="0000CC"/>
            </a:solidFill>
            <a:miter lim="800000"/>
            <a:headEnd/>
            <a:tailEnd/>
          </a:ln>
        </p:spPr>
        <p:txBody>
          <a:bodyPr wrap="none" anchor="ctr"/>
          <a:lstStyle/>
          <a:p>
            <a:endParaRPr lang="zh-CN" altLang="en-US"/>
          </a:p>
        </p:txBody>
      </p:sp>
      <p:sp>
        <p:nvSpPr>
          <p:cNvPr id="4" name="日期占位符 3">
            <a:extLst>
              <a:ext uri="{FF2B5EF4-FFF2-40B4-BE49-F238E27FC236}">
                <a16:creationId xmlns:a16="http://schemas.microsoft.com/office/drawing/2014/main" id="{3213288D-F1AD-49F8-95F2-8376BFD5B070}"/>
              </a:ext>
            </a:extLst>
          </p:cNvPr>
          <p:cNvSpPr>
            <a:spLocks noGrp="1"/>
          </p:cNvSpPr>
          <p:nvPr>
            <p:ph type="dt" sz="half" idx="10"/>
          </p:nvPr>
        </p:nvSpPr>
        <p:spPr/>
        <p:txBody>
          <a:bodyPr/>
          <a:lstStyle/>
          <a:p>
            <a:pPr>
              <a:defRPr/>
            </a:pPr>
            <a:fld id="{70C6180F-CBA5-446C-A8BE-29B7224740A3}" type="datetime1">
              <a:rPr lang="zh-CN" altLang="en-US" smtClean="0"/>
              <a:t>2021/9/1</a:t>
            </a:fld>
            <a:endParaRPr lang="en-US" altLang="zh-CN"/>
          </a:p>
        </p:txBody>
      </p:sp>
    </p:spTree>
    <p:extLst>
      <p:ext uri="{BB962C8B-B14F-4D97-AF65-F5344CB8AC3E}">
        <p14:creationId xmlns:p14="http://schemas.microsoft.com/office/powerpoint/2010/main" val="1495548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37"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37"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1544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315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42" grpId="0" autoUpdateAnimBg="0"/>
      <p:bldP spid="31544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85800" y="228600"/>
            <a:ext cx="7239000" cy="685800"/>
          </a:xfrm>
          <a:prstGeom prst="rect">
            <a:avLst/>
          </a:prstGeom>
          <a:noFill/>
          <a:ln w="9525">
            <a:noFill/>
            <a:miter lim="800000"/>
            <a:headEnd/>
            <a:tailEnd/>
          </a:ln>
          <a:effectLst/>
        </p:spPr>
        <p:txBody>
          <a:bodyPr lIns="92075" tIns="46038" rIns="92075" bIns="46038" anchor="ctr"/>
          <a:lstStyle/>
          <a:p>
            <a:pPr>
              <a:defRPr/>
            </a:pP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r>
              <a:rPr kumimoji="1" lang="zh-CN" altLang="en-US" sz="3600" b="1">
                <a:solidFill>
                  <a:srgbClr val="0000CC"/>
                </a:solidFill>
                <a:effectLst>
                  <a:outerShdw blurRad="38100" dist="38100" dir="2700000" algn="tl">
                    <a:srgbClr val="000000"/>
                  </a:outerShdw>
                </a:effectLst>
                <a:latin typeface="Times New Roman" pitchFamily="18" charset="0"/>
                <a:ea typeface="宋体" pitchFamily="2" charset="-122"/>
              </a:rPr>
              <a:t>乘二取整</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   </a:t>
            </a: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以</a:t>
            </a:r>
            <a:r>
              <a:rPr kumimoji="1" lang="en-US" altLang="zh-CN" sz="3600" b="1">
                <a:solidFill>
                  <a:srgbClr val="0000CC"/>
                </a:solidFill>
                <a:effectLst>
                  <a:outerShdw blurRad="38100" dist="38100" dir="2700000" algn="tl">
                    <a:srgbClr val="000000"/>
                  </a:outerShdw>
                </a:effectLst>
                <a:latin typeface="Times New Roman" pitchFamily="18" charset="0"/>
                <a:ea typeface="宋体" pitchFamily="2" charset="-122"/>
              </a:rPr>
              <a:t>0.8125</a:t>
            </a:r>
            <a:r>
              <a:rPr kumimoji="1" lang="zh-CN" altLang="en-US" sz="3600" b="1">
                <a:solidFill>
                  <a:schemeClr val="tx2"/>
                </a:solidFill>
                <a:effectLst>
                  <a:outerShdw blurRad="38100" dist="38100" dir="2700000" algn="tl">
                    <a:srgbClr val="000000"/>
                  </a:outerShdw>
                </a:effectLst>
                <a:latin typeface="Times New Roman" pitchFamily="18" charset="0"/>
                <a:ea typeface="宋体" pitchFamily="2" charset="-122"/>
              </a:rPr>
              <a:t>为例</a:t>
            </a:r>
            <a:r>
              <a:rPr kumimoji="1" lang="en-US" altLang="zh-CN" sz="3600" b="1">
                <a:solidFill>
                  <a:schemeClr val="tx2"/>
                </a:solidFill>
                <a:effectLst>
                  <a:outerShdw blurRad="38100" dist="38100" dir="2700000" algn="tl">
                    <a:srgbClr val="000000"/>
                  </a:outerShdw>
                </a:effectLst>
                <a:latin typeface="Times New Roman" pitchFamily="18" charset="0"/>
                <a:ea typeface="宋体" pitchFamily="2" charset="-122"/>
              </a:rPr>
              <a:t>)</a:t>
            </a:r>
          </a:p>
        </p:txBody>
      </p:sp>
      <p:grpSp>
        <p:nvGrpSpPr>
          <p:cNvPr id="2" name="Group 3"/>
          <p:cNvGrpSpPr>
            <a:grpSpLocks/>
          </p:cNvGrpSpPr>
          <p:nvPr/>
        </p:nvGrpSpPr>
        <p:grpSpPr bwMode="auto">
          <a:xfrm>
            <a:off x="1066800" y="1158875"/>
            <a:ext cx="6096000" cy="1371600"/>
            <a:chOff x="672" y="730"/>
            <a:chExt cx="3840" cy="864"/>
          </a:xfrm>
        </p:grpSpPr>
        <p:sp>
          <p:nvSpPr>
            <p:cNvPr id="39963" name="Rectangle 4"/>
            <p:cNvSpPr>
              <a:spLocks noChangeArrowheads="1"/>
            </p:cNvSpPr>
            <p:nvPr/>
          </p:nvSpPr>
          <p:spPr bwMode="auto">
            <a:xfrm>
              <a:off x="960" y="816"/>
              <a:ext cx="1968" cy="384"/>
            </a:xfrm>
            <a:prstGeom prst="rect">
              <a:avLst/>
            </a:prstGeom>
            <a:solidFill>
              <a:srgbClr val="339933"/>
            </a:solidFill>
            <a:ln w="9525">
              <a:solidFill>
                <a:schemeClr val="tx1"/>
              </a:solidFill>
              <a:miter lim="800000"/>
              <a:headEnd/>
              <a:tailEnd/>
            </a:ln>
          </p:spPr>
          <p:txBody>
            <a:bodyPr wrap="none" anchor="ctr"/>
            <a:lstStyle/>
            <a:p>
              <a:r>
                <a:rPr kumimoji="1" lang="en-US" altLang="zh-CN" sz="4400" b="1">
                  <a:solidFill>
                    <a:srgbClr val="0000CC"/>
                  </a:solidFill>
                  <a:latin typeface="Times New Roman" pitchFamily="18" charset="0"/>
                  <a:sym typeface="Symbol" pitchFamily="18" charset="2"/>
                </a:rPr>
                <a:t>   </a:t>
              </a:r>
              <a:r>
                <a:rPr kumimoji="1" lang="en-US" altLang="zh-CN" sz="4400" b="1">
                  <a:solidFill>
                    <a:srgbClr val="0000CC"/>
                  </a:solidFill>
                  <a:latin typeface="Times New Roman" pitchFamily="18" charset="0"/>
                </a:rPr>
                <a:t>0.8125</a:t>
              </a:r>
            </a:p>
          </p:txBody>
        </p:sp>
        <p:sp>
          <p:nvSpPr>
            <p:cNvPr id="39964" name="Text Box 5"/>
            <p:cNvSpPr txBox="1">
              <a:spLocks noChangeArrowheads="1"/>
            </p:cNvSpPr>
            <p:nvPr/>
          </p:nvSpPr>
          <p:spPr bwMode="auto">
            <a:xfrm>
              <a:off x="672" y="81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9965" name="Text Box 6"/>
            <p:cNvSpPr txBox="1">
              <a:spLocks noChangeArrowheads="1"/>
            </p:cNvSpPr>
            <p:nvPr/>
          </p:nvSpPr>
          <p:spPr bwMode="auto">
            <a:xfrm>
              <a:off x="1152" y="1248"/>
              <a:ext cx="172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1.625</a:t>
              </a:r>
            </a:p>
          </p:txBody>
        </p:sp>
        <p:sp>
          <p:nvSpPr>
            <p:cNvPr id="39966" name="AutoShape 7"/>
            <p:cNvSpPr>
              <a:spLocks noChangeArrowheads="1"/>
            </p:cNvSpPr>
            <p:nvPr/>
          </p:nvSpPr>
          <p:spPr bwMode="auto">
            <a:xfrm>
              <a:off x="3168" y="912"/>
              <a:ext cx="81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9967" name="Text Box 8"/>
            <p:cNvSpPr txBox="1">
              <a:spLocks noChangeArrowheads="1"/>
            </p:cNvSpPr>
            <p:nvPr/>
          </p:nvSpPr>
          <p:spPr bwMode="auto">
            <a:xfrm>
              <a:off x="4080" y="816"/>
              <a:ext cx="432"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4000" b="1">
                  <a:solidFill>
                    <a:srgbClr val="C40235"/>
                  </a:solidFill>
                  <a:latin typeface="Times New Roman" pitchFamily="18" charset="0"/>
                </a:rPr>
                <a:t>1  </a:t>
              </a:r>
            </a:p>
          </p:txBody>
        </p:sp>
        <p:sp>
          <p:nvSpPr>
            <p:cNvPr id="39968" name="Text Box 9"/>
            <p:cNvSpPr txBox="1">
              <a:spLocks noChangeArrowheads="1"/>
            </p:cNvSpPr>
            <p:nvPr/>
          </p:nvSpPr>
          <p:spPr bwMode="auto">
            <a:xfrm>
              <a:off x="3264" y="730"/>
              <a:ext cx="576"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取整</a:t>
              </a:r>
            </a:p>
          </p:txBody>
        </p:sp>
      </p:grpSp>
      <p:sp>
        <p:nvSpPr>
          <p:cNvPr id="316426" name="Rectangle 10"/>
          <p:cNvSpPr>
            <a:spLocks noChangeArrowheads="1"/>
          </p:cNvSpPr>
          <p:nvPr/>
        </p:nvSpPr>
        <p:spPr bwMode="auto">
          <a:xfrm>
            <a:off x="838200" y="495300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accent2"/>
              </a:buClr>
              <a:buSzPct val="80000"/>
              <a:buFont typeface="Wingdings" pitchFamily="2" charset="2"/>
              <a:buNone/>
            </a:pPr>
            <a:r>
              <a:rPr kumimoji="1" lang="en-US" altLang="zh-CN" sz="3600" b="1">
                <a:solidFill>
                  <a:srgbClr val="0000CC"/>
                </a:solidFill>
                <a:latin typeface="宋体" charset="-122"/>
                <a:ea typeface="黑体" pitchFamily="49" charset="-122"/>
              </a:rPr>
              <a:t>(0.8125)</a:t>
            </a:r>
            <a:r>
              <a:rPr kumimoji="1" lang="en-US" altLang="zh-CN" sz="3600" b="1" baseline="-30000">
                <a:solidFill>
                  <a:srgbClr val="0000CC"/>
                </a:solidFill>
                <a:latin typeface="宋体" charset="-122"/>
                <a:ea typeface="黑体" pitchFamily="49" charset="-122"/>
              </a:rPr>
              <a:t>10</a:t>
            </a:r>
            <a:r>
              <a:rPr kumimoji="1" lang="en-US" altLang="zh-CN" sz="3600" b="1">
                <a:solidFill>
                  <a:srgbClr val="0000CC"/>
                </a:solidFill>
                <a:latin typeface="宋体" charset="-122"/>
                <a:ea typeface="黑体" pitchFamily="49" charset="-122"/>
              </a:rPr>
              <a:t>=(0.1101)</a:t>
            </a:r>
            <a:r>
              <a:rPr kumimoji="1" lang="en-US" altLang="zh-CN" sz="3600" b="1" baseline="-30000">
                <a:solidFill>
                  <a:srgbClr val="0000CC"/>
                </a:solidFill>
                <a:latin typeface="宋体" charset="-122"/>
                <a:ea typeface="黑体" pitchFamily="49" charset="-122"/>
              </a:rPr>
              <a:t>2</a:t>
            </a:r>
            <a:r>
              <a:rPr kumimoji="1" lang="en-US" altLang="zh-CN" sz="3600" b="1">
                <a:solidFill>
                  <a:srgbClr val="0000CC"/>
                </a:solidFill>
                <a:latin typeface="宋体" charset="-122"/>
                <a:ea typeface="黑体" pitchFamily="49" charset="-122"/>
              </a:rPr>
              <a:t> </a:t>
            </a:r>
          </a:p>
        </p:txBody>
      </p:sp>
      <p:grpSp>
        <p:nvGrpSpPr>
          <p:cNvPr id="3" name="Group 11"/>
          <p:cNvGrpSpPr>
            <a:grpSpLocks/>
          </p:cNvGrpSpPr>
          <p:nvPr/>
        </p:nvGrpSpPr>
        <p:grpSpPr bwMode="auto">
          <a:xfrm>
            <a:off x="1066800" y="1752600"/>
            <a:ext cx="6096000" cy="1371600"/>
            <a:chOff x="672" y="730"/>
            <a:chExt cx="3840" cy="864"/>
          </a:xfrm>
        </p:grpSpPr>
        <p:sp>
          <p:nvSpPr>
            <p:cNvPr id="39957" name="Rectangle 12"/>
            <p:cNvSpPr>
              <a:spLocks noChangeArrowheads="1"/>
            </p:cNvSpPr>
            <p:nvPr/>
          </p:nvSpPr>
          <p:spPr bwMode="auto">
            <a:xfrm>
              <a:off x="960" y="816"/>
              <a:ext cx="1968" cy="384"/>
            </a:xfrm>
            <a:prstGeom prst="rect">
              <a:avLst/>
            </a:prstGeom>
            <a:solidFill>
              <a:srgbClr val="339933"/>
            </a:solidFill>
            <a:ln w="9525">
              <a:solidFill>
                <a:schemeClr val="tx1"/>
              </a:solidFill>
              <a:miter lim="800000"/>
              <a:headEnd/>
              <a:tailEnd/>
            </a:ln>
          </p:spPr>
          <p:txBody>
            <a:bodyPr wrap="none" anchor="ctr"/>
            <a:lstStyle/>
            <a:p>
              <a:r>
                <a:rPr kumimoji="1" lang="en-US" altLang="zh-CN" sz="4400" b="1">
                  <a:solidFill>
                    <a:srgbClr val="0000CC"/>
                  </a:solidFill>
                  <a:latin typeface="Times New Roman" pitchFamily="18" charset="0"/>
                  <a:sym typeface="Symbol" pitchFamily="18" charset="2"/>
                </a:rPr>
                <a:t>   </a:t>
              </a:r>
              <a:r>
                <a:rPr kumimoji="1" lang="en-US" altLang="zh-CN" sz="4400" b="1">
                  <a:solidFill>
                    <a:srgbClr val="0000CC"/>
                  </a:solidFill>
                  <a:latin typeface="Times New Roman" pitchFamily="18" charset="0"/>
                </a:rPr>
                <a:t>0.625</a:t>
              </a:r>
            </a:p>
          </p:txBody>
        </p:sp>
        <p:sp>
          <p:nvSpPr>
            <p:cNvPr id="39958" name="Text Box 13"/>
            <p:cNvSpPr txBox="1">
              <a:spLocks noChangeArrowheads="1"/>
            </p:cNvSpPr>
            <p:nvPr/>
          </p:nvSpPr>
          <p:spPr bwMode="auto">
            <a:xfrm>
              <a:off x="672" y="81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9959" name="Text Box 14"/>
            <p:cNvSpPr txBox="1">
              <a:spLocks noChangeArrowheads="1"/>
            </p:cNvSpPr>
            <p:nvPr/>
          </p:nvSpPr>
          <p:spPr bwMode="auto">
            <a:xfrm>
              <a:off x="1152" y="1248"/>
              <a:ext cx="172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1.25</a:t>
              </a:r>
            </a:p>
          </p:txBody>
        </p:sp>
        <p:sp>
          <p:nvSpPr>
            <p:cNvPr id="39960" name="AutoShape 15"/>
            <p:cNvSpPr>
              <a:spLocks noChangeArrowheads="1"/>
            </p:cNvSpPr>
            <p:nvPr/>
          </p:nvSpPr>
          <p:spPr bwMode="auto">
            <a:xfrm>
              <a:off x="3168" y="912"/>
              <a:ext cx="81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9961" name="Text Box 16"/>
            <p:cNvSpPr txBox="1">
              <a:spLocks noChangeArrowheads="1"/>
            </p:cNvSpPr>
            <p:nvPr/>
          </p:nvSpPr>
          <p:spPr bwMode="auto">
            <a:xfrm>
              <a:off x="4080" y="816"/>
              <a:ext cx="432"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4000" b="1">
                  <a:solidFill>
                    <a:srgbClr val="C40235"/>
                  </a:solidFill>
                  <a:latin typeface="Times New Roman" pitchFamily="18" charset="0"/>
                </a:rPr>
                <a:t>1  </a:t>
              </a:r>
            </a:p>
          </p:txBody>
        </p:sp>
        <p:sp>
          <p:nvSpPr>
            <p:cNvPr id="39962" name="Text Box 17"/>
            <p:cNvSpPr txBox="1">
              <a:spLocks noChangeArrowheads="1"/>
            </p:cNvSpPr>
            <p:nvPr/>
          </p:nvSpPr>
          <p:spPr bwMode="auto">
            <a:xfrm>
              <a:off x="3264" y="730"/>
              <a:ext cx="576"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取整</a:t>
              </a:r>
            </a:p>
          </p:txBody>
        </p:sp>
      </p:grpSp>
      <p:grpSp>
        <p:nvGrpSpPr>
          <p:cNvPr id="4" name="Group 18"/>
          <p:cNvGrpSpPr>
            <a:grpSpLocks/>
          </p:cNvGrpSpPr>
          <p:nvPr/>
        </p:nvGrpSpPr>
        <p:grpSpPr bwMode="auto">
          <a:xfrm>
            <a:off x="1066800" y="2362200"/>
            <a:ext cx="6096000" cy="1371600"/>
            <a:chOff x="672" y="730"/>
            <a:chExt cx="3840" cy="864"/>
          </a:xfrm>
        </p:grpSpPr>
        <p:sp>
          <p:nvSpPr>
            <p:cNvPr id="39951" name="Rectangle 19"/>
            <p:cNvSpPr>
              <a:spLocks noChangeArrowheads="1"/>
            </p:cNvSpPr>
            <p:nvPr/>
          </p:nvSpPr>
          <p:spPr bwMode="auto">
            <a:xfrm>
              <a:off x="960" y="816"/>
              <a:ext cx="1968" cy="384"/>
            </a:xfrm>
            <a:prstGeom prst="rect">
              <a:avLst/>
            </a:prstGeom>
            <a:solidFill>
              <a:srgbClr val="339933"/>
            </a:solidFill>
            <a:ln w="9525">
              <a:solidFill>
                <a:schemeClr val="tx1"/>
              </a:solidFill>
              <a:miter lim="800000"/>
              <a:headEnd/>
              <a:tailEnd/>
            </a:ln>
          </p:spPr>
          <p:txBody>
            <a:bodyPr wrap="none" anchor="ctr"/>
            <a:lstStyle/>
            <a:p>
              <a:r>
                <a:rPr kumimoji="1" lang="en-US" altLang="zh-CN" sz="4400" b="1">
                  <a:solidFill>
                    <a:srgbClr val="0000CC"/>
                  </a:solidFill>
                  <a:latin typeface="Times New Roman" pitchFamily="18" charset="0"/>
                  <a:sym typeface="Symbol" pitchFamily="18" charset="2"/>
                </a:rPr>
                <a:t>   </a:t>
              </a:r>
              <a:r>
                <a:rPr kumimoji="1" lang="en-US" altLang="zh-CN" sz="4400" b="1">
                  <a:solidFill>
                    <a:srgbClr val="0000CC"/>
                  </a:solidFill>
                  <a:latin typeface="Times New Roman" pitchFamily="18" charset="0"/>
                </a:rPr>
                <a:t>0. 25</a:t>
              </a:r>
            </a:p>
          </p:txBody>
        </p:sp>
        <p:sp>
          <p:nvSpPr>
            <p:cNvPr id="39952" name="Text Box 20"/>
            <p:cNvSpPr txBox="1">
              <a:spLocks noChangeArrowheads="1"/>
            </p:cNvSpPr>
            <p:nvPr/>
          </p:nvSpPr>
          <p:spPr bwMode="auto">
            <a:xfrm>
              <a:off x="672" y="81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9953" name="Text Box 21"/>
            <p:cNvSpPr txBox="1">
              <a:spLocks noChangeArrowheads="1"/>
            </p:cNvSpPr>
            <p:nvPr/>
          </p:nvSpPr>
          <p:spPr bwMode="auto">
            <a:xfrm>
              <a:off x="1152" y="1248"/>
              <a:ext cx="172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0.5</a:t>
              </a:r>
            </a:p>
          </p:txBody>
        </p:sp>
        <p:sp>
          <p:nvSpPr>
            <p:cNvPr id="39954" name="AutoShape 22"/>
            <p:cNvSpPr>
              <a:spLocks noChangeArrowheads="1"/>
            </p:cNvSpPr>
            <p:nvPr/>
          </p:nvSpPr>
          <p:spPr bwMode="auto">
            <a:xfrm>
              <a:off x="3168" y="912"/>
              <a:ext cx="81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9955" name="Text Box 23"/>
            <p:cNvSpPr txBox="1">
              <a:spLocks noChangeArrowheads="1"/>
            </p:cNvSpPr>
            <p:nvPr/>
          </p:nvSpPr>
          <p:spPr bwMode="auto">
            <a:xfrm>
              <a:off x="4080" y="816"/>
              <a:ext cx="432"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4000" b="1">
                  <a:solidFill>
                    <a:srgbClr val="C40235"/>
                  </a:solidFill>
                  <a:latin typeface="Times New Roman" pitchFamily="18" charset="0"/>
                </a:rPr>
                <a:t>0  </a:t>
              </a:r>
            </a:p>
          </p:txBody>
        </p:sp>
        <p:sp>
          <p:nvSpPr>
            <p:cNvPr id="39956" name="Text Box 24"/>
            <p:cNvSpPr txBox="1">
              <a:spLocks noChangeArrowheads="1"/>
            </p:cNvSpPr>
            <p:nvPr/>
          </p:nvSpPr>
          <p:spPr bwMode="auto">
            <a:xfrm>
              <a:off x="3264" y="730"/>
              <a:ext cx="576"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取整</a:t>
              </a:r>
            </a:p>
          </p:txBody>
        </p:sp>
      </p:grpSp>
      <p:grpSp>
        <p:nvGrpSpPr>
          <p:cNvPr id="5" name="Group 25"/>
          <p:cNvGrpSpPr>
            <a:grpSpLocks/>
          </p:cNvGrpSpPr>
          <p:nvPr/>
        </p:nvGrpSpPr>
        <p:grpSpPr bwMode="auto">
          <a:xfrm>
            <a:off x="1066800" y="2971800"/>
            <a:ext cx="6096000" cy="1371600"/>
            <a:chOff x="672" y="730"/>
            <a:chExt cx="3840" cy="864"/>
          </a:xfrm>
        </p:grpSpPr>
        <p:sp>
          <p:nvSpPr>
            <p:cNvPr id="39945" name="Rectangle 26"/>
            <p:cNvSpPr>
              <a:spLocks noChangeArrowheads="1"/>
            </p:cNvSpPr>
            <p:nvPr/>
          </p:nvSpPr>
          <p:spPr bwMode="auto">
            <a:xfrm>
              <a:off x="960" y="816"/>
              <a:ext cx="1968" cy="384"/>
            </a:xfrm>
            <a:prstGeom prst="rect">
              <a:avLst/>
            </a:prstGeom>
            <a:solidFill>
              <a:srgbClr val="339933"/>
            </a:solidFill>
            <a:ln w="9525">
              <a:solidFill>
                <a:schemeClr val="tx1"/>
              </a:solidFill>
              <a:miter lim="800000"/>
              <a:headEnd/>
              <a:tailEnd/>
            </a:ln>
          </p:spPr>
          <p:txBody>
            <a:bodyPr wrap="none" anchor="ctr"/>
            <a:lstStyle/>
            <a:p>
              <a:r>
                <a:rPr kumimoji="1" lang="en-US" altLang="zh-CN" sz="4400" b="1">
                  <a:solidFill>
                    <a:srgbClr val="0000CC"/>
                  </a:solidFill>
                  <a:latin typeface="Times New Roman" pitchFamily="18" charset="0"/>
                  <a:sym typeface="Symbol" pitchFamily="18" charset="2"/>
                </a:rPr>
                <a:t>   </a:t>
              </a:r>
              <a:r>
                <a:rPr kumimoji="1" lang="en-US" altLang="zh-CN" sz="4400" b="1">
                  <a:solidFill>
                    <a:srgbClr val="0000CC"/>
                  </a:solidFill>
                  <a:latin typeface="Times New Roman" pitchFamily="18" charset="0"/>
                </a:rPr>
                <a:t>0.5</a:t>
              </a:r>
            </a:p>
          </p:txBody>
        </p:sp>
        <p:sp>
          <p:nvSpPr>
            <p:cNvPr id="39946" name="Text Box 27"/>
            <p:cNvSpPr txBox="1">
              <a:spLocks noChangeArrowheads="1"/>
            </p:cNvSpPr>
            <p:nvPr/>
          </p:nvSpPr>
          <p:spPr bwMode="auto">
            <a:xfrm>
              <a:off x="672" y="816"/>
              <a:ext cx="192"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2</a:t>
              </a:r>
            </a:p>
          </p:txBody>
        </p:sp>
        <p:sp>
          <p:nvSpPr>
            <p:cNvPr id="39947" name="Text Box 28"/>
            <p:cNvSpPr txBox="1">
              <a:spLocks noChangeArrowheads="1"/>
            </p:cNvSpPr>
            <p:nvPr/>
          </p:nvSpPr>
          <p:spPr bwMode="auto">
            <a:xfrm>
              <a:off x="1152" y="1248"/>
              <a:ext cx="1728" cy="34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solidFill>
                    <a:srgbClr val="FF3300"/>
                  </a:solidFill>
                  <a:latin typeface="Times New Roman" pitchFamily="18" charset="0"/>
                </a:rPr>
                <a:t>1.00</a:t>
              </a:r>
            </a:p>
          </p:txBody>
        </p:sp>
        <p:sp>
          <p:nvSpPr>
            <p:cNvPr id="39948" name="AutoShape 29"/>
            <p:cNvSpPr>
              <a:spLocks noChangeArrowheads="1"/>
            </p:cNvSpPr>
            <p:nvPr/>
          </p:nvSpPr>
          <p:spPr bwMode="auto">
            <a:xfrm>
              <a:off x="3168" y="912"/>
              <a:ext cx="81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33"/>
            </a:solidFill>
            <a:ln w="9525">
              <a:solidFill>
                <a:schemeClr val="tx1"/>
              </a:solidFill>
              <a:miter lim="800000"/>
              <a:headEnd/>
              <a:tailEnd/>
            </a:ln>
          </p:spPr>
          <p:txBody>
            <a:bodyPr wrap="none" anchor="ctr"/>
            <a:lstStyle/>
            <a:p>
              <a:endParaRPr lang="zh-CN" altLang="en-US"/>
            </a:p>
          </p:txBody>
        </p:sp>
        <p:sp>
          <p:nvSpPr>
            <p:cNvPr id="39949" name="Text Box 30"/>
            <p:cNvSpPr txBox="1">
              <a:spLocks noChangeArrowheads="1"/>
            </p:cNvSpPr>
            <p:nvPr/>
          </p:nvSpPr>
          <p:spPr bwMode="auto">
            <a:xfrm>
              <a:off x="4080" y="816"/>
              <a:ext cx="432" cy="384"/>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4000" b="1">
                  <a:solidFill>
                    <a:srgbClr val="C40235"/>
                  </a:solidFill>
                  <a:latin typeface="Times New Roman" pitchFamily="18" charset="0"/>
                </a:rPr>
                <a:t>1  </a:t>
              </a:r>
            </a:p>
          </p:txBody>
        </p:sp>
        <p:sp>
          <p:nvSpPr>
            <p:cNvPr id="39950" name="Text Box 31"/>
            <p:cNvSpPr txBox="1">
              <a:spLocks noChangeArrowheads="1"/>
            </p:cNvSpPr>
            <p:nvPr/>
          </p:nvSpPr>
          <p:spPr bwMode="auto">
            <a:xfrm>
              <a:off x="3264" y="730"/>
              <a:ext cx="576" cy="230"/>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solidFill>
                    <a:srgbClr val="0000CC"/>
                  </a:solidFill>
                  <a:latin typeface="Times New Roman" pitchFamily="18" charset="0"/>
                </a:rPr>
                <a:t>取整</a:t>
              </a:r>
            </a:p>
          </p:txBody>
        </p:sp>
      </p:grpSp>
      <p:sp>
        <p:nvSpPr>
          <p:cNvPr id="316448" name="AutoShape 32"/>
          <p:cNvSpPr>
            <a:spLocks noChangeArrowheads="1"/>
          </p:cNvSpPr>
          <p:nvPr/>
        </p:nvSpPr>
        <p:spPr bwMode="auto">
          <a:xfrm>
            <a:off x="7467600" y="1447800"/>
            <a:ext cx="762000" cy="2286000"/>
          </a:xfrm>
          <a:prstGeom prst="down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6" name="日期占位符 5">
            <a:extLst>
              <a:ext uri="{FF2B5EF4-FFF2-40B4-BE49-F238E27FC236}">
                <a16:creationId xmlns:a16="http://schemas.microsoft.com/office/drawing/2014/main" id="{B8046480-67F6-47FF-BC3A-DA846E2DED68}"/>
              </a:ext>
            </a:extLst>
          </p:cNvPr>
          <p:cNvSpPr>
            <a:spLocks noGrp="1"/>
          </p:cNvSpPr>
          <p:nvPr>
            <p:ph type="dt" sz="half" idx="10"/>
          </p:nvPr>
        </p:nvSpPr>
        <p:spPr/>
        <p:txBody>
          <a:bodyPr/>
          <a:lstStyle/>
          <a:p>
            <a:pPr>
              <a:defRPr/>
            </a:pPr>
            <a:fld id="{01662BC5-0E6E-4BAC-A0B2-1A62A8D7ECBD}" type="datetime1">
              <a:rPr lang="zh-CN" altLang="en-US" smtClean="0"/>
              <a:t>2021/9/1</a:t>
            </a:fld>
            <a:endParaRPr lang="en-US" altLang="zh-CN"/>
          </a:p>
        </p:txBody>
      </p:sp>
    </p:spTree>
    <p:extLst>
      <p:ext uri="{BB962C8B-B14F-4D97-AF65-F5344CB8AC3E}">
        <p14:creationId xmlns:p14="http://schemas.microsoft.com/office/powerpoint/2010/main" val="853123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37"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outVertical)">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31644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316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6" grpId="0" autoUpdateAnimBg="0"/>
      <p:bldP spid="31644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762000" y="639763"/>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latin typeface="Times New Roman" pitchFamily="18" charset="0"/>
              </a:rPr>
              <a:t>例：</a:t>
            </a:r>
            <a:r>
              <a:rPr kumimoji="1" lang="en-US" altLang="zh-CN" sz="3200" b="1" dirty="0">
                <a:latin typeface="Times New Roman" pitchFamily="18" charset="0"/>
              </a:rPr>
              <a:t>  </a:t>
            </a:r>
            <a:r>
              <a:rPr kumimoji="1" lang="zh-CN" altLang="en-US" sz="3200" b="1" dirty="0">
                <a:latin typeface="Times New Roman" pitchFamily="18" charset="0"/>
              </a:rPr>
              <a:t>把十进制数</a:t>
            </a:r>
            <a:r>
              <a:rPr kumimoji="1" lang="en-US" altLang="zh-CN" sz="3200" b="1" dirty="0">
                <a:latin typeface="Times New Roman" pitchFamily="18" charset="0"/>
              </a:rPr>
              <a:t>69.8125</a:t>
            </a:r>
            <a:r>
              <a:rPr kumimoji="1" lang="zh-CN" altLang="en-US" sz="3200" b="1" dirty="0">
                <a:latin typeface="Times New Roman" pitchFamily="18" charset="0"/>
              </a:rPr>
              <a:t>转换为二进制。</a:t>
            </a:r>
          </a:p>
        </p:txBody>
      </p:sp>
      <p:sp>
        <p:nvSpPr>
          <p:cNvPr id="203779" name="Text Box 3"/>
          <p:cNvSpPr txBox="1">
            <a:spLocks noChangeArrowheads="1"/>
          </p:cNvSpPr>
          <p:nvPr/>
        </p:nvSpPr>
        <p:spPr bwMode="auto">
          <a:xfrm>
            <a:off x="2286000" y="1371600"/>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69</a:t>
            </a:r>
            <a:r>
              <a:rPr kumimoji="1" lang="zh-CN" altLang="en-US" sz="3200" b="1">
                <a:latin typeface="Times New Roman" pitchFamily="18" charset="0"/>
              </a:rPr>
              <a:t>）</a:t>
            </a:r>
            <a:r>
              <a:rPr kumimoji="1" lang="en-US" altLang="zh-CN" sz="3200" b="1" baseline="-25000">
                <a:latin typeface="Times New Roman" pitchFamily="18" charset="0"/>
              </a:rPr>
              <a:t>10 </a:t>
            </a:r>
            <a:r>
              <a:rPr kumimoji="1" lang="en-US" altLang="zh-CN" sz="3200" b="1">
                <a:latin typeface="Times New Roman" pitchFamily="18" charset="0"/>
              </a:rPr>
              <a:t>=</a:t>
            </a:r>
            <a:r>
              <a:rPr kumimoji="1" lang="zh-CN" altLang="en-US" sz="3200" b="1">
                <a:latin typeface="Times New Roman" pitchFamily="18" charset="0"/>
              </a:rPr>
              <a:t>（</a:t>
            </a:r>
            <a:r>
              <a:rPr kumimoji="1" lang="en-US" altLang="zh-CN" sz="3200" b="1">
                <a:latin typeface="Times New Roman" pitchFamily="18" charset="0"/>
              </a:rPr>
              <a:t>1000101</a:t>
            </a:r>
            <a:r>
              <a:rPr kumimoji="1" lang="zh-CN" altLang="en-US" sz="3200" b="1">
                <a:latin typeface="Times New Roman" pitchFamily="18" charset="0"/>
              </a:rPr>
              <a:t>）</a:t>
            </a:r>
            <a:r>
              <a:rPr kumimoji="1" lang="en-US" altLang="zh-CN" sz="3200" b="1" baseline="-25000">
                <a:latin typeface="Times New Roman" pitchFamily="18" charset="0"/>
              </a:rPr>
              <a:t>2 </a:t>
            </a:r>
          </a:p>
        </p:txBody>
      </p:sp>
      <p:grpSp>
        <p:nvGrpSpPr>
          <p:cNvPr id="2" name="Group 4"/>
          <p:cNvGrpSpPr>
            <a:grpSpLocks/>
          </p:cNvGrpSpPr>
          <p:nvPr/>
        </p:nvGrpSpPr>
        <p:grpSpPr bwMode="auto">
          <a:xfrm>
            <a:off x="1447800" y="2133600"/>
            <a:ext cx="5943600" cy="4267200"/>
            <a:chOff x="912" y="1344"/>
            <a:chExt cx="3744" cy="2688"/>
          </a:xfrm>
        </p:grpSpPr>
        <p:sp>
          <p:nvSpPr>
            <p:cNvPr id="40965" name="Text Box 5"/>
            <p:cNvSpPr txBox="1">
              <a:spLocks noChangeArrowheads="1"/>
            </p:cNvSpPr>
            <p:nvPr/>
          </p:nvSpPr>
          <p:spPr bwMode="auto">
            <a:xfrm>
              <a:off x="1536" y="369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grpSp>
          <p:nvGrpSpPr>
            <p:cNvPr id="40966" name="Group 6"/>
            <p:cNvGrpSpPr>
              <a:grpSpLocks/>
            </p:cNvGrpSpPr>
            <p:nvPr/>
          </p:nvGrpSpPr>
          <p:grpSpPr bwMode="auto">
            <a:xfrm>
              <a:off x="912" y="1344"/>
              <a:ext cx="3744" cy="2688"/>
              <a:chOff x="432" y="1344"/>
              <a:chExt cx="3744" cy="2688"/>
            </a:xfrm>
          </p:grpSpPr>
          <p:grpSp>
            <p:nvGrpSpPr>
              <p:cNvPr id="40967" name="Group 7"/>
              <p:cNvGrpSpPr>
                <a:grpSpLocks/>
              </p:cNvGrpSpPr>
              <p:nvPr/>
            </p:nvGrpSpPr>
            <p:grpSpPr bwMode="auto">
              <a:xfrm>
                <a:off x="912" y="1689"/>
                <a:ext cx="768" cy="2055"/>
                <a:chOff x="912" y="1728"/>
                <a:chExt cx="768" cy="2055"/>
              </a:xfrm>
            </p:grpSpPr>
            <p:grpSp>
              <p:nvGrpSpPr>
                <p:cNvPr id="41001" name="Group 8"/>
                <p:cNvGrpSpPr>
                  <a:grpSpLocks/>
                </p:cNvGrpSpPr>
                <p:nvPr/>
              </p:nvGrpSpPr>
              <p:grpSpPr bwMode="auto">
                <a:xfrm>
                  <a:off x="912" y="1728"/>
                  <a:ext cx="768" cy="327"/>
                  <a:chOff x="912" y="1728"/>
                  <a:chExt cx="768" cy="327"/>
                </a:xfrm>
              </p:grpSpPr>
              <p:sp>
                <p:nvSpPr>
                  <p:cNvPr id="41026" name="Line 9"/>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7" name="Line 10"/>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8" name="Text Box 11"/>
                  <p:cNvSpPr txBox="1">
                    <a:spLocks noChangeArrowheads="1"/>
                  </p:cNvSpPr>
                  <p:nvPr/>
                </p:nvSpPr>
                <p:spPr bwMode="auto">
                  <a:xfrm>
                    <a:off x="960" y="17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69</a:t>
                    </a:r>
                  </a:p>
                </p:txBody>
              </p:sp>
            </p:grpSp>
            <p:grpSp>
              <p:nvGrpSpPr>
                <p:cNvPr id="41002" name="Group 12"/>
                <p:cNvGrpSpPr>
                  <a:grpSpLocks/>
                </p:cNvGrpSpPr>
                <p:nvPr/>
              </p:nvGrpSpPr>
              <p:grpSpPr bwMode="auto">
                <a:xfrm>
                  <a:off x="912" y="2025"/>
                  <a:ext cx="768" cy="327"/>
                  <a:chOff x="912" y="1728"/>
                  <a:chExt cx="768" cy="327"/>
                </a:xfrm>
              </p:grpSpPr>
              <p:sp>
                <p:nvSpPr>
                  <p:cNvPr id="41023" name="Line 13"/>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4" name="Line 14"/>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5" name="Text Box 15"/>
                  <p:cNvSpPr txBox="1">
                    <a:spLocks noChangeArrowheads="1"/>
                  </p:cNvSpPr>
                  <p:nvPr/>
                </p:nvSpPr>
                <p:spPr bwMode="auto">
                  <a:xfrm>
                    <a:off x="960" y="17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34</a:t>
                    </a:r>
                  </a:p>
                </p:txBody>
              </p:sp>
            </p:grpSp>
            <p:grpSp>
              <p:nvGrpSpPr>
                <p:cNvPr id="41003" name="Group 16"/>
                <p:cNvGrpSpPr>
                  <a:grpSpLocks/>
                </p:cNvGrpSpPr>
                <p:nvPr/>
              </p:nvGrpSpPr>
              <p:grpSpPr bwMode="auto">
                <a:xfrm>
                  <a:off x="912" y="2313"/>
                  <a:ext cx="768" cy="327"/>
                  <a:chOff x="912" y="1728"/>
                  <a:chExt cx="768" cy="327"/>
                </a:xfrm>
              </p:grpSpPr>
              <p:sp>
                <p:nvSpPr>
                  <p:cNvPr id="41020" name="Line 17"/>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1" name="Line 18"/>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22" name="Text Box 19"/>
                  <p:cNvSpPr txBox="1">
                    <a:spLocks noChangeArrowheads="1"/>
                  </p:cNvSpPr>
                  <p:nvPr/>
                </p:nvSpPr>
                <p:spPr bwMode="auto">
                  <a:xfrm>
                    <a:off x="960" y="1728"/>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17</a:t>
                    </a:r>
                  </a:p>
                </p:txBody>
              </p:sp>
            </p:grpSp>
            <p:grpSp>
              <p:nvGrpSpPr>
                <p:cNvPr id="41004" name="Group 20"/>
                <p:cNvGrpSpPr>
                  <a:grpSpLocks/>
                </p:cNvGrpSpPr>
                <p:nvPr/>
              </p:nvGrpSpPr>
              <p:grpSpPr bwMode="auto">
                <a:xfrm>
                  <a:off x="1008" y="2601"/>
                  <a:ext cx="672" cy="327"/>
                  <a:chOff x="912" y="1728"/>
                  <a:chExt cx="768" cy="334"/>
                </a:xfrm>
              </p:grpSpPr>
              <p:sp>
                <p:nvSpPr>
                  <p:cNvPr id="41017" name="Line 21"/>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8" name="Line 22"/>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9" name="Text Box 23"/>
                  <p:cNvSpPr txBox="1">
                    <a:spLocks noChangeArrowheads="1"/>
                  </p:cNvSpPr>
                  <p:nvPr/>
                </p:nvSpPr>
                <p:spPr bwMode="auto">
                  <a:xfrm>
                    <a:off x="960" y="1728"/>
                    <a:ext cx="72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8</a:t>
                    </a:r>
                  </a:p>
                </p:txBody>
              </p:sp>
            </p:grpSp>
            <p:grpSp>
              <p:nvGrpSpPr>
                <p:cNvPr id="41005" name="Group 24"/>
                <p:cNvGrpSpPr>
                  <a:grpSpLocks/>
                </p:cNvGrpSpPr>
                <p:nvPr/>
              </p:nvGrpSpPr>
              <p:grpSpPr bwMode="auto">
                <a:xfrm>
                  <a:off x="1008" y="2889"/>
                  <a:ext cx="672" cy="327"/>
                  <a:chOff x="912" y="1728"/>
                  <a:chExt cx="768" cy="334"/>
                </a:xfrm>
              </p:grpSpPr>
              <p:sp>
                <p:nvSpPr>
                  <p:cNvPr id="41014" name="Line 25"/>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5" name="Line 26"/>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6" name="Text Box 27"/>
                  <p:cNvSpPr txBox="1">
                    <a:spLocks noChangeArrowheads="1"/>
                  </p:cNvSpPr>
                  <p:nvPr/>
                </p:nvSpPr>
                <p:spPr bwMode="auto">
                  <a:xfrm>
                    <a:off x="960" y="1728"/>
                    <a:ext cx="72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4</a:t>
                    </a:r>
                  </a:p>
                </p:txBody>
              </p:sp>
            </p:grpSp>
            <p:grpSp>
              <p:nvGrpSpPr>
                <p:cNvPr id="41006" name="Group 28"/>
                <p:cNvGrpSpPr>
                  <a:grpSpLocks/>
                </p:cNvGrpSpPr>
                <p:nvPr/>
              </p:nvGrpSpPr>
              <p:grpSpPr bwMode="auto">
                <a:xfrm>
                  <a:off x="1008" y="3177"/>
                  <a:ext cx="672" cy="327"/>
                  <a:chOff x="912" y="1728"/>
                  <a:chExt cx="768" cy="334"/>
                </a:xfrm>
              </p:grpSpPr>
              <p:sp>
                <p:nvSpPr>
                  <p:cNvPr id="41011" name="Line 29"/>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2" name="Line 30"/>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3" name="Text Box 31"/>
                  <p:cNvSpPr txBox="1">
                    <a:spLocks noChangeArrowheads="1"/>
                  </p:cNvSpPr>
                  <p:nvPr/>
                </p:nvSpPr>
                <p:spPr bwMode="auto">
                  <a:xfrm>
                    <a:off x="960" y="1728"/>
                    <a:ext cx="72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grpSp>
            <p:grpSp>
              <p:nvGrpSpPr>
                <p:cNvPr id="41007" name="Group 32"/>
                <p:cNvGrpSpPr>
                  <a:grpSpLocks/>
                </p:cNvGrpSpPr>
                <p:nvPr/>
              </p:nvGrpSpPr>
              <p:grpSpPr bwMode="auto">
                <a:xfrm>
                  <a:off x="1008" y="3456"/>
                  <a:ext cx="672" cy="327"/>
                  <a:chOff x="912" y="1728"/>
                  <a:chExt cx="768" cy="334"/>
                </a:xfrm>
              </p:grpSpPr>
              <p:sp>
                <p:nvSpPr>
                  <p:cNvPr id="41008" name="Line 33"/>
                  <p:cNvSpPr>
                    <a:spLocks noChangeShapeType="1"/>
                  </p:cNvSpPr>
                  <p:nvPr/>
                </p:nvSpPr>
                <p:spPr bwMode="auto">
                  <a:xfrm>
                    <a:off x="912" y="17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09" name="Line 34"/>
                  <p:cNvSpPr>
                    <a:spLocks noChangeShapeType="1"/>
                  </p:cNvSpPr>
                  <p:nvPr/>
                </p:nvSpPr>
                <p:spPr bwMode="auto">
                  <a:xfrm>
                    <a:off x="912" y="201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010" name="Text Box 35"/>
                  <p:cNvSpPr txBox="1">
                    <a:spLocks noChangeArrowheads="1"/>
                  </p:cNvSpPr>
                  <p:nvPr/>
                </p:nvSpPr>
                <p:spPr bwMode="auto">
                  <a:xfrm>
                    <a:off x="960" y="1728"/>
                    <a:ext cx="72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grpSp>
          </p:grpSp>
          <p:grpSp>
            <p:nvGrpSpPr>
              <p:cNvPr id="40968" name="Group 36"/>
              <p:cNvGrpSpPr>
                <a:grpSpLocks/>
              </p:cNvGrpSpPr>
              <p:nvPr/>
            </p:nvGrpSpPr>
            <p:grpSpPr bwMode="auto">
              <a:xfrm>
                <a:off x="432" y="1680"/>
                <a:ext cx="480" cy="2064"/>
                <a:chOff x="336" y="1680"/>
                <a:chExt cx="480" cy="2064"/>
              </a:xfrm>
            </p:grpSpPr>
            <p:sp>
              <p:nvSpPr>
                <p:cNvPr id="40994" name="Text Box 37"/>
                <p:cNvSpPr txBox="1">
                  <a:spLocks noChangeArrowheads="1"/>
                </p:cNvSpPr>
                <p:nvPr/>
              </p:nvSpPr>
              <p:spPr bwMode="auto">
                <a:xfrm>
                  <a:off x="336" y="168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0995" name="Text Box 38"/>
                <p:cNvSpPr txBox="1">
                  <a:spLocks noChangeArrowheads="1"/>
                </p:cNvSpPr>
                <p:nvPr/>
              </p:nvSpPr>
              <p:spPr bwMode="auto">
                <a:xfrm>
                  <a:off x="336" y="1977"/>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0996" name="Text Box 39"/>
                <p:cNvSpPr txBox="1">
                  <a:spLocks noChangeArrowheads="1"/>
                </p:cNvSpPr>
                <p:nvPr/>
              </p:nvSpPr>
              <p:spPr bwMode="auto">
                <a:xfrm>
                  <a:off x="336" y="2265"/>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0997" name="Text Box 40"/>
                <p:cNvSpPr txBox="1">
                  <a:spLocks noChangeArrowheads="1"/>
                </p:cNvSpPr>
                <p:nvPr/>
              </p:nvSpPr>
              <p:spPr bwMode="auto">
                <a:xfrm>
                  <a:off x="432" y="2553"/>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0998" name="Text Box 41"/>
                <p:cNvSpPr txBox="1">
                  <a:spLocks noChangeArrowheads="1"/>
                </p:cNvSpPr>
                <p:nvPr/>
              </p:nvSpPr>
              <p:spPr bwMode="auto">
                <a:xfrm>
                  <a:off x="432" y="284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0999" name="Text Box 42"/>
                <p:cNvSpPr txBox="1">
                  <a:spLocks noChangeArrowheads="1"/>
                </p:cNvSpPr>
                <p:nvPr/>
              </p:nvSpPr>
              <p:spPr bwMode="auto">
                <a:xfrm>
                  <a:off x="432" y="312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1000" name="Text Box 43"/>
                <p:cNvSpPr txBox="1">
                  <a:spLocks noChangeArrowheads="1"/>
                </p:cNvSpPr>
                <p:nvPr/>
              </p:nvSpPr>
              <p:spPr bwMode="auto">
                <a:xfrm>
                  <a:off x="432" y="3417"/>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grpSp>
          <p:sp>
            <p:nvSpPr>
              <p:cNvPr id="40969" name="Text Box 44"/>
              <p:cNvSpPr txBox="1">
                <a:spLocks noChangeArrowheads="1"/>
              </p:cNvSpPr>
              <p:nvPr/>
            </p:nvSpPr>
            <p:spPr bwMode="auto">
              <a:xfrm>
                <a:off x="768" y="134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整数部分</a:t>
                </a:r>
              </a:p>
            </p:txBody>
          </p:sp>
          <p:grpSp>
            <p:nvGrpSpPr>
              <p:cNvPr id="40970" name="Group 45"/>
              <p:cNvGrpSpPr>
                <a:grpSpLocks/>
              </p:cNvGrpSpPr>
              <p:nvPr/>
            </p:nvGrpSpPr>
            <p:grpSpPr bwMode="auto">
              <a:xfrm>
                <a:off x="2304" y="1872"/>
                <a:ext cx="1584" cy="2160"/>
                <a:chOff x="2400" y="1872"/>
                <a:chExt cx="1584" cy="2160"/>
              </a:xfrm>
            </p:grpSpPr>
            <p:sp>
              <p:nvSpPr>
                <p:cNvPr id="40973" name="Text Box 46"/>
                <p:cNvSpPr txBox="1">
                  <a:spLocks noChangeArrowheads="1"/>
                </p:cNvSpPr>
                <p:nvPr/>
              </p:nvSpPr>
              <p:spPr bwMode="auto">
                <a:xfrm>
                  <a:off x="2400" y="1977"/>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0974" name="Text Box 47"/>
                <p:cNvSpPr txBox="1">
                  <a:spLocks noChangeArrowheads="1"/>
                </p:cNvSpPr>
                <p:nvPr/>
              </p:nvSpPr>
              <p:spPr bwMode="auto">
                <a:xfrm>
                  <a:off x="2400" y="255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0975" name="Text Box 48"/>
                <p:cNvSpPr txBox="1">
                  <a:spLocks noChangeArrowheads="1"/>
                </p:cNvSpPr>
                <p:nvPr/>
              </p:nvSpPr>
              <p:spPr bwMode="auto">
                <a:xfrm>
                  <a:off x="2400" y="3705"/>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0976" name="Text Box 49"/>
                <p:cNvSpPr txBox="1">
                  <a:spLocks noChangeArrowheads="1"/>
                </p:cNvSpPr>
                <p:nvPr/>
              </p:nvSpPr>
              <p:spPr bwMode="auto">
                <a:xfrm>
                  <a:off x="2400" y="2265"/>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sp>
              <p:nvSpPr>
                <p:cNvPr id="40977" name="Text Box 50"/>
                <p:cNvSpPr txBox="1">
                  <a:spLocks noChangeArrowheads="1"/>
                </p:cNvSpPr>
                <p:nvPr/>
              </p:nvSpPr>
              <p:spPr bwMode="auto">
                <a:xfrm>
                  <a:off x="2400" y="284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sp>
              <p:nvSpPr>
                <p:cNvPr id="40978" name="Text Box 51"/>
                <p:cNvSpPr txBox="1">
                  <a:spLocks noChangeArrowheads="1"/>
                </p:cNvSpPr>
                <p:nvPr/>
              </p:nvSpPr>
              <p:spPr bwMode="auto">
                <a:xfrm>
                  <a:off x="2400" y="312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sp>
              <p:nvSpPr>
                <p:cNvPr id="40979" name="Text Box 52"/>
                <p:cNvSpPr txBox="1">
                  <a:spLocks noChangeArrowheads="1"/>
                </p:cNvSpPr>
                <p:nvPr/>
              </p:nvSpPr>
              <p:spPr bwMode="auto">
                <a:xfrm>
                  <a:off x="2400" y="3417"/>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sp>
              <p:nvSpPr>
                <p:cNvPr id="40980" name="Text Box 53"/>
                <p:cNvSpPr txBox="1">
                  <a:spLocks noChangeArrowheads="1"/>
                </p:cNvSpPr>
                <p:nvPr/>
              </p:nvSpPr>
              <p:spPr bwMode="auto">
                <a:xfrm>
                  <a:off x="2736" y="1872"/>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1" name="Text Box 54"/>
                <p:cNvSpPr txBox="1">
                  <a:spLocks noChangeArrowheads="1"/>
                </p:cNvSpPr>
                <p:nvPr/>
              </p:nvSpPr>
              <p:spPr bwMode="auto">
                <a:xfrm>
                  <a:off x="2736" y="217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2" name="Text Box 55"/>
                <p:cNvSpPr txBox="1">
                  <a:spLocks noChangeArrowheads="1"/>
                </p:cNvSpPr>
                <p:nvPr/>
              </p:nvSpPr>
              <p:spPr bwMode="auto">
                <a:xfrm>
                  <a:off x="2736" y="2467"/>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3" name="Text Box 56"/>
                <p:cNvSpPr txBox="1">
                  <a:spLocks noChangeArrowheads="1"/>
                </p:cNvSpPr>
                <p:nvPr/>
              </p:nvSpPr>
              <p:spPr bwMode="auto">
                <a:xfrm>
                  <a:off x="2736" y="2755"/>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4" name="Text Box 57"/>
                <p:cNvSpPr txBox="1">
                  <a:spLocks noChangeArrowheads="1"/>
                </p:cNvSpPr>
                <p:nvPr/>
              </p:nvSpPr>
              <p:spPr bwMode="auto">
                <a:xfrm>
                  <a:off x="2736" y="304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5" name="Text Box 58"/>
                <p:cNvSpPr txBox="1">
                  <a:spLocks noChangeArrowheads="1"/>
                </p:cNvSpPr>
                <p:nvPr/>
              </p:nvSpPr>
              <p:spPr bwMode="auto">
                <a:xfrm>
                  <a:off x="2736" y="3331"/>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6" name="Text Box 59"/>
                <p:cNvSpPr txBox="1">
                  <a:spLocks noChangeArrowheads="1"/>
                </p:cNvSpPr>
                <p:nvPr/>
              </p:nvSpPr>
              <p:spPr bwMode="auto">
                <a:xfrm>
                  <a:off x="2736" y="36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p>
              </p:txBody>
            </p:sp>
            <p:sp>
              <p:nvSpPr>
                <p:cNvPr id="40987" name="Text Box 60"/>
                <p:cNvSpPr txBox="1">
                  <a:spLocks noChangeArrowheads="1"/>
                </p:cNvSpPr>
                <p:nvPr/>
              </p:nvSpPr>
              <p:spPr bwMode="auto">
                <a:xfrm>
                  <a:off x="3408" y="19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0</a:t>
                  </a:r>
                </a:p>
              </p:txBody>
            </p:sp>
            <p:sp>
              <p:nvSpPr>
                <p:cNvPr id="40988" name="Text Box 61"/>
                <p:cNvSpPr txBox="1">
                  <a:spLocks noChangeArrowheads="1"/>
                </p:cNvSpPr>
                <p:nvPr/>
              </p:nvSpPr>
              <p:spPr bwMode="auto">
                <a:xfrm>
                  <a:off x="3408" y="2265"/>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1</a:t>
                  </a:r>
                </a:p>
              </p:txBody>
            </p:sp>
            <p:sp>
              <p:nvSpPr>
                <p:cNvPr id="40989" name="Text Box 62"/>
                <p:cNvSpPr txBox="1">
                  <a:spLocks noChangeArrowheads="1"/>
                </p:cNvSpPr>
                <p:nvPr/>
              </p:nvSpPr>
              <p:spPr bwMode="auto">
                <a:xfrm>
                  <a:off x="3408" y="2553"/>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2</a:t>
                  </a:r>
                </a:p>
              </p:txBody>
            </p:sp>
            <p:sp>
              <p:nvSpPr>
                <p:cNvPr id="40990" name="Text Box 63"/>
                <p:cNvSpPr txBox="1">
                  <a:spLocks noChangeArrowheads="1"/>
                </p:cNvSpPr>
                <p:nvPr/>
              </p:nvSpPr>
              <p:spPr bwMode="auto">
                <a:xfrm>
                  <a:off x="3408" y="288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3</a:t>
                  </a:r>
                </a:p>
              </p:txBody>
            </p:sp>
            <p:sp>
              <p:nvSpPr>
                <p:cNvPr id="40991" name="Text Box 64"/>
                <p:cNvSpPr txBox="1">
                  <a:spLocks noChangeArrowheads="1"/>
                </p:cNvSpPr>
                <p:nvPr/>
              </p:nvSpPr>
              <p:spPr bwMode="auto">
                <a:xfrm>
                  <a:off x="3408" y="312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4</a:t>
                  </a:r>
                </a:p>
              </p:txBody>
            </p:sp>
            <p:sp>
              <p:nvSpPr>
                <p:cNvPr id="40992" name="Text Box 65"/>
                <p:cNvSpPr txBox="1">
                  <a:spLocks noChangeArrowheads="1"/>
                </p:cNvSpPr>
                <p:nvPr/>
              </p:nvSpPr>
              <p:spPr bwMode="auto">
                <a:xfrm>
                  <a:off x="3408" y="3417"/>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5</a:t>
                  </a:r>
                </a:p>
              </p:txBody>
            </p:sp>
            <p:sp>
              <p:nvSpPr>
                <p:cNvPr id="40993" name="Text Box 66"/>
                <p:cNvSpPr txBox="1">
                  <a:spLocks noChangeArrowheads="1"/>
                </p:cNvSpPr>
                <p:nvPr/>
              </p:nvSpPr>
              <p:spPr bwMode="auto">
                <a:xfrm>
                  <a:off x="3408" y="3705"/>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6</a:t>
                  </a:r>
                </a:p>
              </p:txBody>
            </p:sp>
          </p:grpSp>
          <p:sp>
            <p:nvSpPr>
              <p:cNvPr id="40971" name="Text Box 67"/>
              <p:cNvSpPr txBox="1">
                <a:spLocks noChangeArrowheads="1"/>
              </p:cNvSpPr>
              <p:nvPr/>
            </p:nvSpPr>
            <p:spPr bwMode="auto">
              <a:xfrm>
                <a:off x="2256" y="134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余数</a:t>
                </a:r>
              </a:p>
            </p:txBody>
          </p:sp>
          <p:sp>
            <p:nvSpPr>
              <p:cNvPr id="40972" name="Line 68"/>
              <p:cNvSpPr>
                <a:spLocks noChangeShapeType="1"/>
              </p:cNvSpPr>
              <p:nvPr/>
            </p:nvSpPr>
            <p:spPr bwMode="auto">
              <a:xfrm flipV="1">
                <a:off x="4176" y="1968"/>
                <a:ext cx="0" cy="18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3" name="日期占位符 2">
            <a:extLst>
              <a:ext uri="{FF2B5EF4-FFF2-40B4-BE49-F238E27FC236}">
                <a16:creationId xmlns:a16="http://schemas.microsoft.com/office/drawing/2014/main" id="{A6125432-7C5E-4E03-B557-73E213029E97}"/>
              </a:ext>
            </a:extLst>
          </p:cNvPr>
          <p:cNvSpPr>
            <a:spLocks noGrp="1"/>
          </p:cNvSpPr>
          <p:nvPr>
            <p:ph type="dt" sz="half" idx="10"/>
          </p:nvPr>
        </p:nvSpPr>
        <p:spPr/>
        <p:txBody>
          <a:bodyPr/>
          <a:lstStyle/>
          <a:p>
            <a:pPr>
              <a:defRPr/>
            </a:pPr>
            <a:fld id="{BFC70876-5A73-487E-9528-947B8F8325A5}" type="datetime1">
              <a:rPr lang="zh-CN" altLang="en-US" smtClean="0"/>
              <a:t>2021/9/1</a:t>
            </a:fld>
            <a:endParaRPr lang="en-US" altLang="zh-CN"/>
          </a:p>
        </p:txBody>
      </p:sp>
    </p:spTree>
    <p:extLst>
      <p:ext uri="{BB962C8B-B14F-4D97-AF65-F5344CB8AC3E}">
        <p14:creationId xmlns:p14="http://schemas.microsoft.com/office/powerpoint/2010/main" val="4273142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3778"/>
                                        </p:tgtEl>
                                        <p:attrNameLst>
                                          <p:attrName>style.visibility</p:attrName>
                                        </p:attrNameLst>
                                      </p:cBhvr>
                                      <p:to>
                                        <p:strVal val="visible"/>
                                      </p:to>
                                    </p:set>
                                    <p:animEffect transition="in" filter="box(in)">
                                      <p:cBhvr>
                                        <p:cTn id="7" dur="500"/>
                                        <p:tgtEl>
                                          <p:spTgt spid="2037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03779"/>
                                        </p:tgtEl>
                                        <p:attrNameLst>
                                          <p:attrName>style.visibility</p:attrName>
                                        </p:attrNameLst>
                                      </p:cBhvr>
                                      <p:to>
                                        <p:strVal val="visible"/>
                                      </p:to>
                                    </p:set>
                                    <p:animEffect transition="in" filter="barn(inHorizontal)">
                                      <p:cBhvr>
                                        <p:cTn id="17" dur="5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utoUpdateAnimBg="0"/>
      <p:bldP spid="203779"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2133600" y="457200"/>
            <a:ext cx="487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0.8125</a:t>
            </a:r>
            <a:r>
              <a:rPr kumimoji="1" lang="zh-CN" altLang="en-US" sz="3200" b="1">
                <a:latin typeface="Times New Roman" pitchFamily="18" charset="0"/>
              </a:rPr>
              <a:t>）</a:t>
            </a:r>
            <a:r>
              <a:rPr kumimoji="1" lang="en-US" altLang="zh-CN" sz="3200" b="1" baseline="-25000">
                <a:latin typeface="Times New Roman" pitchFamily="18" charset="0"/>
              </a:rPr>
              <a:t>10 </a:t>
            </a:r>
            <a:r>
              <a:rPr kumimoji="1" lang="en-US" altLang="zh-CN" sz="3200" b="1">
                <a:latin typeface="Times New Roman" pitchFamily="18" charset="0"/>
              </a:rPr>
              <a:t>=</a:t>
            </a:r>
            <a:r>
              <a:rPr kumimoji="1" lang="zh-CN" altLang="en-US" sz="3200" b="1">
                <a:latin typeface="Times New Roman" pitchFamily="18" charset="0"/>
              </a:rPr>
              <a:t>（</a:t>
            </a:r>
            <a:r>
              <a:rPr kumimoji="1" lang="en-US" altLang="zh-CN" sz="3200" b="1">
                <a:latin typeface="Times New Roman" pitchFamily="18" charset="0"/>
              </a:rPr>
              <a:t>0.1101</a:t>
            </a:r>
            <a:r>
              <a:rPr kumimoji="1" lang="zh-CN" altLang="en-US" sz="3200" b="1">
                <a:latin typeface="Times New Roman" pitchFamily="18" charset="0"/>
              </a:rPr>
              <a:t>）</a:t>
            </a:r>
            <a:r>
              <a:rPr kumimoji="1" lang="en-US" altLang="zh-CN" sz="3200" b="1" baseline="-25000">
                <a:latin typeface="Times New Roman" pitchFamily="18" charset="0"/>
              </a:rPr>
              <a:t>2 </a:t>
            </a:r>
          </a:p>
        </p:txBody>
      </p:sp>
      <p:grpSp>
        <p:nvGrpSpPr>
          <p:cNvPr id="2" name="Group 3"/>
          <p:cNvGrpSpPr>
            <a:grpSpLocks/>
          </p:cNvGrpSpPr>
          <p:nvPr/>
        </p:nvGrpSpPr>
        <p:grpSpPr bwMode="auto">
          <a:xfrm>
            <a:off x="152400" y="1066800"/>
            <a:ext cx="9296400" cy="4252913"/>
            <a:chOff x="96" y="960"/>
            <a:chExt cx="5856" cy="2679"/>
          </a:xfrm>
        </p:grpSpPr>
        <p:grpSp>
          <p:nvGrpSpPr>
            <p:cNvPr id="41989" name="Group 4"/>
            <p:cNvGrpSpPr>
              <a:grpSpLocks/>
            </p:cNvGrpSpPr>
            <p:nvPr/>
          </p:nvGrpSpPr>
          <p:grpSpPr bwMode="auto">
            <a:xfrm>
              <a:off x="912" y="960"/>
              <a:ext cx="5040" cy="2679"/>
              <a:chOff x="480" y="960"/>
              <a:chExt cx="5040" cy="2679"/>
            </a:xfrm>
          </p:grpSpPr>
          <p:grpSp>
            <p:nvGrpSpPr>
              <p:cNvPr id="41991" name="Group 5"/>
              <p:cNvGrpSpPr>
                <a:grpSpLocks/>
              </p:cNvGrpSpPr>
              <p:nvPr/>
            </p:nvGrpSpPr>
            <p:grpSpPr bwMode="auto">
              <a:xfrm>
                <a:off x="480" y="969"/>
                <a:ext cx="1584" cy="999"/>
                <a:chOff x="480" y="1200"/>
                <a:chExt cx="1584" cy="999"/>
              </a:xfrm>
            </p:grpSpPr>
            <p:sp>
              <p:nvSpPr>
                <p:cNvPr id="42025" name="Text Box 6"/>
                <p:cNvSpPr txBox="1">
                  <a:spLocks noChangeArrowheads="1"/>
                </p:cNvSpPr>
                <p:nvPr/>
              </p:nvSpPr>
              <p:spPr bwMode="auto">
                <a:xfrm>
                  <a:off x="768" y="120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0.8125</a:t>
                  </a:r>
                </a:p>
              </p:txBody>
            </p:sp>
            <p:sp>
              <p:nvSpPr>
                <p:cNvPr id="42026" name="Text Box 7"/>
                <p:cNvSpPr txBox="1">
                  <a:spLocks noChangeArrowheads="1"/>
                </p:cNvSpPr>
                <p:nvPr/>
              </p:nvSpPr>
              <p:spPr bwMode="auto">
                <a:xfrm>
                  <a:off x="528" y="1545"/>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a:t>
                  </a:r>
                </a:p>
              </p:txBody>
            </p:sp>
            <p:sp>
              <p:nvSpPr>
                <p:cNvPr id="42027" name="Text Box 8"/>
                <p:cNvSpPr txBox="1">
                  <a:spLocks noChangeArrowheads="1"/>
                </p:cNvSpPr>
                <p:nvPr/>
              </p:nvSpPr>
              <p:spPr bwMode="auto">
                <a:xfrm>
                  <a:off x="1248" y="15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2028" name="Line 9"/>
                <p:cNvSpPr>
                  <a:spLocks noChangeShapeType="1"/>
                </p:cNvSpPr>
                <p:nvPr/>
              </p:nvSpPr>
              <p:spPr bwMode="auto">
                <a:xfrm>
                  <a:off x="480" y="1872"/>
                  <a:ext cx="110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29" name="Text Box 10"/>
                <p:cNvSpPr txBox="1">
                  <a:spLocks noChangeArrowheads="1"/>
                </p:cNvSpPr>
                <p:nvPr/>
              </p:nvSpPr>
              <p:spPr bwMode="auto">
                <a:xfrm>
                  <a:off x="768" y="1872"/>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1.6250</a:t>
                  </a:r>
                </a:p>
              </p:txBody>
            </p:sp>
          </p:grpSp>
          <p:grpSp>
            <p:nvGrpSpPr>
              <p:cNvPr id="41992" name="Group 11"/>
              <p:cNvGrpSpPr>
                <a:grpSpLocks/>
              </p:cNvGrpSpPr>
              <p:nvPr/>
            </p:nvGrpSpPr>
            <p:grpSpPr bwMode="auto">
              <a:xfrm>
                <a:off x="1680" y="1305"/>
                <a:ext cx="1584" cy="999"/>
                <a:chOff x="480" y="1200"/>
                <a:chExt cx="1584" cy="999"/>
              </a:xfrm>
            </p:grpSpPr>
            <p:sp>
              <p:nvSpPr>
                <p:cNvPr id="42020" name="Text Box 12"/>
                <p:cNvSpPr txBox="1">
                  <a:spLocks noChangeArrowheads="1"/>
                </p:cNvSpPr>
                <p:nvPr/>
              </p:nvSpPr>
              <p:spPr bwMode="auto">
                <a:xfrm>
                  <a:off x="768" y="120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0.625</a:t>
                  </a:r>
                </a:p>
              </p:txBody>
            </p:sp>
            <p:sp>
              <p:nvSpPr>
                <p:cNvPr id="42021" name="Text Box 13"/>
                <p:cNvSpPr txBox="1">
                  <a:spLocks noChangeArrowheads="1"/>
                </p:cNvSpPr>
                <p:nvPr/>
              </p:nvSpPr>
              <p:spPr bwMode="auto">
                <a:xfrm>
                  <a:off x="528" y="1545"/>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a:t>
                  </a:r>
                </a:p>
              </p:txBody>
            </p:sp>
            <p:sp>
              <p:nvSpPr>
                <p:cNvPr id="42022" name="Text Box 14"/>
                <p:cNvSpPr txBox="1">
                  <a:spLocks noChangeArrowheads="1"/>
                </p:cNvSpPr>
                <p:nvPr/>
              </p:nvSpPr>
              <p:spPr bwMode="auto">
                <a:xfrm>
                  <a:off x="1248" y="15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2023" name="Line 15"/>
                <p:cNvSpPr>
                  <a:spLocks noChangeShapeType="1"/>
                </p:cNvSpPr>
                <p:nvPr/>
              </p:nvSpPr>
              <p:spPr bwMode="auto">
                <a:xfrm>
                  <a:off x="480" y="1872"/>
                  <a:ext cx="110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24" name="Text Box 16"/>
                <p:cNvSpPr txBox="1">
                  <a:spLocks noChangeArrowheads="1"/>
                </p:cNvSpPr>
                <p:nvPr/>
              </p:nvSpPr>
              <p:spPr bwMode="auto">
                <a:xfrm>
                  <a:off x="768" y="1872"/>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1.250</a:t>
                  </a:r>
                </a:p>
              </p:txBody>
            </p:sp>
          </p:grpSp>
          <p:grpSp>
            <p:nvGrpSpPr>
              <p:cNvPr id="41993" name="Group 17"/>
              <p:cNvGrpSpPr>
                <a:grpSpLocks/>
              </p:cNvGrpSpPr>
              <p:nvPr/>
            </p:nvGrpSpPr>
            <p:grpSpPr bwMode="auto">
              <a:xfrm>
                <a:off x="2784" y="1632"/>
                <a:ext cx="1584" cy="999"/>
                <a:chOff x="480" y="1200"/>
                <a:chExt cx="1584" cy="999"/>
              </a:xfrm>
            </p:grpSpPr>
            <p:sp>
              <p:nvSpPr>
                <p:cNvPr id="42015" name="Text Box 18"/>
                <p:cNvSpPr txBox="1">
                  <a:spLocks noChangeArrowheads="1"/>
                </p:cNvSpPr>
                <p:nvPr/>
              </p:nvSpPr>
              <p:spPr bwMode="auto">
                <a:xfrm>
                  <a:off x="768" y="120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0.25</a:t>
                  </a:r>
                </a:p>
              </p:txBody>
            </p:sp>
            <p:sp>
              <p:nvSpPr>
                <p:cNvPr id="42016" name="Text Box 19"/>
                <p:cNvSpPr txBox="1">
                  <a:spLocks noChangeArrowheads="1"/>
                </p:cNvSpPr>
                <p:nvPr/>
              </p:nvSpPr>
              <p:spPr bwMode="auto">
                <a:xfrm>
                  <a:off x="528" y="1545"/>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a:t>
                  </a:r>
                </a:p>
              </p:txBody>
            </p:sp>
            <p:sp>
              <p:nvSpPr>
                <p:cNvPr id="42017" name="Text Box 20"/>
                <p:cNvSpPr txBox="1">
                  <a:spLocks noChangeArrowheads="1"/>
                </p:cNvSpPr>
                <p:nvPr/>
              </p:nvSpPr>
              <p:spPr bwMode="auto">
                <a:xfrm>
                  <a:off x="1248" y="15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2018" name="Line 21"/>
                <p:cNvSpPr>
                  <a:spLocks noChangeShapeType="1"/>
                </p:cNvSpPr>
                <p:nvPr/>
              </p:nvSpPr>
              <p:spPr bwMode="auto">
                <a:xfrm>
                  <a:off x="480" y="1872"/>
                  <a:ext cx="110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19" name="Text Box 22"/>
                <p:cNvSpPr txBox="1">
                  <a:spLocks noChangeArrowheads="1"/>
                </p:cNvSpPr>
                <p:nvPr/>
              </p:nvSpPr>
              <p:spPr bwMode="auto">
                <a:xfrm>
                  <a:off x="768" y="1872"/>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0.50</a:t>
                  </a:r>
                </a:p>
              </p:txBody>
            </p:sp>
          </p:grpSp>
          <p:grpSp>
            <p:nvGrpSpPr>
              <p:cNvPr id="41994" name="Group 23"/>
              <p:cNvGrpSpPr>
                <a:grpSpLocks/>
              </p:cNvGrpSpPr>
              <p:nvPr/>
            </p:nvGrpSpPr>
            <p:grpSpPr bwMode="auto">
              <a:xfrm>
                <a:off x="3936" y="1920"/>
                <a:ext cx="1584" cy="999"/>
                <a:chOff x="480" y="1200"/>
                <a:chExt cx="1584" cy="999"/>
              </a:xfrm>
            </p:grpSpPr>
            <p:sp>
              <p:nvSpPr>
                <p:cNvPr id="42010" name="Text Box 24"/>
                <p:cNvSpPr txBox="1">
                  <a:spLocks noChangeArrowheads="1"/>
                </p:cNvSpPr>
                <p:nvPr/>
              </p:nvSpPr>
              <p:spPr bwMode="auto">
                <a:xfrm>
                  <a:off x="768" y="120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0.5</a:t>
                  </a:r>
                </a:p>
              </p:txBody>
            </p:sp>
            <p:sp>
              <p:nvSpPr>
                <p:cNvPr id="42011" name="Text Box 25"/>
                <p:cNvSpPr txBox="1">
                  <a:spLocks noChangeArrowheads="1"/>
                </p:cNvSpPr>
                <p:nvPr/>
              </p:nvSpPr>
              <p:spPr bwMode="auto">
                <a:xfrm>
                  <a:off x="528" y="1545"/>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a:t>
                  </a:r>
                </a:p>
              </p:txBody>
            </p:sp>
            <p:sp>
              <p:nvSpPr>
                <p:cNvPr id="42012" name="Text Box 26"/>
                <p:cNvSpPr txBox="1">
                  <a:spLocks noChangeArrowheads="1"/>
                </p:cNvSpPr>
                <p:nvPr/>
              </p:nvSpPr>
              <p:spPr bwMode="auto">
                <a:xfrm>
                  <a:off x="1248" y="15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2</a:t>
                  </a:r>
                </a:p>
              </p:txBody>
            </p:sp>
            <p:sp>
              <p:nvSpPr>
                <p:cNvPr id="42013" name="Line 27"/>
                <p:cNvSpPr>
                  <a:spLocks noChangeShapeType="1"/>
                </p:cNvSpPr>
                <p:nvPr/>
              </p:nvSpPr>
              <p:spPr bwMode="auto">
                <a:xfrm>
                  <a:off x="480" y="1872"/>
                  <a:ext cx="110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14" name="Text Box 28"/>
                <p:cNvSpPr txBox="1">
                  <a:spLocks noChangeArrowheads="1"/>
                </p:cNvSpPr>
                <p:nvPr/>
              </p:nvSpPr>
              <p:spPr bwMode="auto">
                <a:xfrm>
                  <a:off x="768" y="1872"/>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     1.0</a:t>
                  </a:r>
                </a:p>
              </p:txBody>
            </p:sp>
          </p:grpSp>
          <p:sp>
            <p:nvSpPr>
              <p:cNvPr id="41995" name="Text Box 29"/>
              <p:cNvSpPr txBox="1">
                <a:spLocks noChangeArrowheads="1"/>
              </p:cNvSpPr>
              <p:nvPr/>
            </p:nvSpPr>
            <p:spPr bwMode="auto">
              <a:xfrm>
                <a:off x="2784" y="960"/>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小数部分</a:t>
                </a:r>
              </a:p>
            </p:txBody>
          </p:sp>
          <p:sp>
            <p:nvSpPr>
              <p:cNvPr id="41996" name="Text Box 30"/>
              <p:cNvSpPr txBox="1">
                <a:spLocks noChangeArrowheads="1"/>
              </p:cNvSpPr>
              <p:nvPr/>
            </p:nvSpPr>
            <p:spPr bwMode="auto">
              <a:xfrm>
                <a:off x="768" y="1872"/>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1997" name="Text Box 31"/>
              <p:cNvSpPr txBox="1">
                <a:spLocks noChangeArrowheads="1"/>
              </p:cNvSpPr>
              <p:nvPr/>
            </p:nvSpPr>
            <p:spPr bwMode="auto">
              <a:xfrm>
                <a:off x="768" y="2208"/>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1998" name="Text Box 32"/>
              <p:cNvSpPr txBox="1">
                <a:spLocks noChangeArrowheads="1"/>
              </p:cNvSpPr>
              <p:nvPr/>
            </p:nvSpPr>
            <p:spPr bwMode="auto">
              <a:xfrm>
                <a:off x="768" y="2563"/>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1999" name="Text Box 33"/>
              <p:cNvSpPr txBox="1">
                <a:spLocks noChangeArrowheads="1"/>
              </p:cNvSpPr>
              <p:nvPr/>
            </p:nvSpPr>
            <p:spPr bwMode="auto">
              <a:xfrm>
                <a:off x="2016" y="2275"/>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2000" name="Text Box 34"/>
              <p:cNvSpPr txBox="1">
                <a:spLocks noChangeArrowheads="1"/>
              </p:cNvSpPr>
              <p:nvPr/>
            </p:nvSpPr>
            <p:spPr bwMode="auto">
              <a:xfrm>
                <a:off x="2016" y="2592"/>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2001" name="Text Box 35"/>
              <p:cNvSpPr txBox="1">
                <a:spLocks noChangeArrowheads="1"/>
              </p:cNvSpPr>
              <p:nvPr/>
            </p:nvSpPr>
            <p:spPr bwMode="auto">
              <a:xfrm>
                <a:off x="3264" y="2592"/>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cs typeface="Times New Roman" pitchFamily="18" charset="0"/>
                  </a:rPr>
                  <a:t>·</a:t>
                </a:r>
                <a:endParaRPr kumimoji="1" lang="en-US" altLang="zh-CN" sz="3200" b="1">
                  <a:latin typeface="Times New Roman" pitchFamily="18" charset="0"/>
                </a:endParaRPr>
              </a:p>
            </p:txBody>
          </p:sp>
          <p:sp>
            <p:nvSpPr>
              <p:cNvPr id="42002" name="Text Box 36"/>
              <p:cNvSpPr txBox="1">
                <a:spLocks noChangeArrowheads="1"/>
              </p:cNvSpPr>
              <p:nvPr/>
            </p:nvSpPr>
            <p:spPr bwMode="auto">
              <a:xfrm>
                <a:off x="768" y="29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2003" name="Text Box 37"/>
              <p:cNvSpPr txBox="1">
                <a:spLocks noChangeArrowheads="1"/>
              </p:cNvSpPr>
              <p:nvPr/>
            </p:nvSpPr>
            <p:spPr bwMode="auto">
              <a:xfrm>
                <a:off x="4512" y="29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2004" name="Text Box 38"/>
              <p:cNvSpPr txBox="1">
                <a:spLocks noChangeArrowheads="1"/>
              </p:cNvSpPr>
              <p:nvPr/>
            </p:nvSpPr>
            <p:spPr bwMode="auto">
              <a:xfrm>
                <a:off x="2016" y="29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1</a:t>
                </a:r>
              </a:p>
            </p:txBody>
          </p:sp>
          <p:sp>
            <p:nvSpPr>
              <p:cNvPr id="42005" name="Text Box 39"/>
              <p:cNvSpPr txBox="1">
                <a:spLocks noChangeArrowheads="1"/>
              </p:cNvSpPr>
              <p:nvPr/>
            </p:nvSpPr>
            <p:spPr bwMode="auto">
              <a:xfrm>
                <a:off x="3264" y="29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0</a:t>
                </a:r>
              </a:p>
            </p:txBody>
          </p:sp>
          <p:sp>
            <p:nvSpPr>
              <p:cNvPr id="42006" name="Text Box 40"/>
              <p:cNvSpPr txBox="1">
                <a:spLocks noChangeArrowheads="1"/>
              </p:cNvSpPr>
              <p:nvPr/>
            </p:nvSpPr>
            <p:spPr bwMode="auto">
              <a:xfrm>
                <a:off x="720" y="3312"/>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-1</a:t>
                </a:r>
              </a:p>
            </p:txBody>
          </p:sp>
          <p:sp>
            <p:nvSpPr>
              <p:cNvPr id="42007" name="Text Box 41"/>
              <p:cNvSpPr txBox="1">
                <a:spLocks noChangeArrowheads="1"/>
              </p:cNvSpPr>
              <p:nvPr/>
            </p:nvSpPr>
            <p:spPr bwMode="auto">
              <a:xfrm>
                <a:off x="1920" y="3312"/>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-2</a:t>
                </a:r>
              </a:p>
            </p:txBody>
          </p:sp>
          <p:sp>
            <p:nvSpPr>
              <p:cNvPr id="42008" name="Text Box 42"/>
              <p:cNvSpPr txBox="1">
                <a:spLocks noChangeArrowheads="1"/>
              </p:cNvSpPr>
              <p:nvPr/>
            </p:nvSpPr>
            <p:spPr bwMode="auto">
              <a:xfrm>
                <a:off x="3216" y="3312"/>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-3</a:t>
                </a:r>
              </a:p>
            </p:txBody>
          </p:sp>
          <p:sp>
            <p:nvSpPr>
              <p:cNvPr id="42009" name="Text Box 43"/>
              <p:cNvSpPr txBox="1">
                <a:spLocks noChangeArrowheads="1"/>
              </p:cNvSpPr>
              <p:nvPr/>
            </p:nvSpPr>
            <p:spPr bwMode="auto">
              <a:xfrm>
                <a:off x="4464" y="3312"/>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a:latin typeface="Times New Roman" pitchFamily="18" charset="0"/>
                  </a:rPr>
                  <a:t>b </a:t>
                </a:r>
                <a:r>
                  <a:rPr kumimoji="1" lang="en-US" altLang="zh-CN" sz="3200" b="1" baseline="-25000">
                    <a:latin typeface="Times New Roman" pitchFamily="18" charset="0"/>
                  </a:rPr>
                  <a:t>-4</a:t>
                </a:r>
              </a:p>
            </p:txBody>
          </p:sp>
        </p:grpSp>
        <p:sp>
          <p:nvSpPr>
            <p:cNvPr id="41990" name="Text Box 44"/>
            <p:cNvSpPr txBox="1">
              <a:spLocks noChangeArrowheads="1"/>
            </p:cNvSpPr>
            <p:nvPr/>
          </p:nvSpPr>
          <p:spPr bwMode="auto">
            <a:xfrm>
              <a:off x="96" y="2928"/>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取整数部分</a:t>
              </a:r>
            </a:p>
          </p:txBody>
        </p:sp>
      </p:grpSp>
      <p:sp>
        <p:nvSpPr>
          <p:cNvPr id="204845" name="Text Box 45"/>
          <p:cNvSpPr txBox="1">
            <a:spLocks noChangeArrowheads="1"/>
          </p:cNvSpPr>
          <p:nvPr/>
        </p:nvSpPr>
        <p:spPr bwMode="auto">
          <a:xfrm>
            <a:off x="1676400" y="5715000"/>
            <a:ext cx="579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∴69.8125D=1000101.1101B</a:t>
            </a:r>
          </a:p>
        </p:txBody>
      </p:sp>
      <p:sp>
        <p:nvSpPr>
          <p:cNvPr id="3" name="日期占位符 2">
            <a:extLst>
              <a:ext uri="{FF2B5EF4-FFF2-40B4-BE49-F238E27FC236}">
                <a16:creationId xmlns:a16="http://schemas.microsoft.com/office/drawing/2014/main" id="{98943A5F-B1A0-4BE2-92E7-56000524344F}"/>
              </a:ext>
            </a:extLst>
          </p:cNvPr>
          <p:cNvSpPr>
            <a:spLocks noGrp="1"/>
          </p:cNvSpPr>
          <p:nvPr>
            <p:ph type="dt" sz="half" idx="10"/>
          </p:nvPr>
        </p:nvSpPr>
        <p:spPr/>
        <p:txBody>
          <a:bodyPr/>
          <a:lstStyle/>
          <a:p>
            <a:pPr>
              <a:defRPr/>
            </a:pPr>
            <a:fld id="{87D89689-ACB3-4908-BDCE-EE2A51D8022A}" type="datetime1">
              <a:rPr lang="zh-CN" altLang="en-US" smtClean="0"/>
              <a:t>2021/9/1</a:t>
            </a:fld>
            <a:endParaRPr lang="en-US" altLang="zh-CN"/>
          </a:p>
        </p:txBody>
      </p:sp>
    </p:spTree>
    <p:extLst>
      <p:ext uri="{BB962C8B-B14F-4D97-AF65-F5344CB8AC3E}">
        <p14:creationId xmlns:p14="http://schemas.microsoft.com/office/powerpoint/2010/main" val="1846185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02"/>
                                        </p:tgtEl>
                                        <p:attrNameLst>
                                          <p:attrName>style.visibility</p:attrName>
                                        </p:attrNameLst>
                                      </p:cBhvr>
                                      <p:to>
                                        <p:strVal val="visible"/>
                                      </p:to>
                                    </p:set>
                                    <p:animEffect transition="in" filter="blinds(horizontal)">
                                      <p:cBhvr>
                                        <p:cTn id="12" dur="500"/>
                                        <p:tgtEl>
                                          <p:spTgt spid="2048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4845"/>
                                        </p:tgtEl>
                                        <p:attrNameLst>
                                          <p:attrName>style.visibility</p:attrName>
                                        </p:attrNameLst>
                                      </p:cBhvr>
                                      <p:to>
                                        <p:strVal val="visible"/>
                                      </p:to>
                                    </p:set>
                                    <p:animEffect transition="in" filter="dissolve">
                                      <p:cBhvr>
                                        <p:cTn id="17" dur="500"/>
                                        <p:tgtEl>
                                          <p:spTgt spid="204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45"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7200" y="9144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3.</a:t>
            </a:r>
            <a:r>
              <a:rPr kumimoji="1" lang="zh-CN" altLang="en-US" sz="3200" b="1">
                <a:latin typeface="Times New Roman" pitchFamily="18" charset="0"/>
              </a:rPr>
              <a:t>二进制数与八进制数的互相转换</a:t>
            </a:r>
          </a:p>
        </p:txBody>
      </p:sp>
      <p:sp>
        <p:nvSpPr>
          <p:cNvPr id="205827" name="Text Box 3"/>
          <p:cNvSpPr txBox="1">
            <a:spLocks noChangeArrowheads="1"/>
          </p:cNvSpPr>
          <p:nvPr/>
        </p:nvSpPr>
        <p:spPr bwMode="auto">
          <a:xfrm>
            <a:off x="152400" y="1752600"/>
            <a:ext cx="670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1</a:t>
            </a:r>
            <a:r>
              <a:rPr kumimoji="1" lang="zh-CN" altLang="en-US" sz="3200" b="1">
                <a:latin typeface="Times New Roman" pitchFamily="18" charset="0"/>
              </a:rPr>
              <a:t>）二进制数转换成八进制数</a:t>
            </a:r>
          </a:p>
        </p:txBody>
      </p:sp>
      <p:sp>
        <p:nvSpPr>
          <p:cNvPr id="205828" name="Text Box 4"/>
          <p:cNvSpPr txBox="1">
            <a:spLocks noChangeArrowheads="1"/>
          </p:cNvSpPr>
          <p:nvPr/>
        </p:nvSpPr>
        <p:spPr bwMode="auto">
          <a:xfrm>
            <a:off x="533400" y="2514600"/>
            <a:ext cx="81534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chemeClr val="tx2"/>
                </a:solidFill>
                <a:latin typeface="Times New Roman" pitchFamily="18" charset="0"/>
              </a:rPr>
              <a:t>方法</a:t>
            </a:r>
            <a:r>
              <a:rPr kumimoji="1" lang="zh-CN" altLang="en-US" sz="3200" b="1">
                <a:latin typeface="Times New Roman" pitchFamily="18" charset="0"/>
              </a:rPr>
              <a:t>是：将二进制数从小数点开始分别向左（整数部分）和向右（小数部分）每</a:t>
            </a:r>
            <a:r>
              <a:rPr kumimoji="1" lang="en-US" altLang="zh-CN" sz="3200" b="1">
                <a:latin typeface="Times New Roman" pitchFamily="18" charset="0"/>
              </a:rPr>
              <a:t>3</a:t>
            </a:r>
            <a:r>
              <a:rPr kumimoji="1" lang="zh-CN" altLang="en-US" sz="3200" b="1">
                <a:latin typeface="Times New Roman" pitchFamily="18" charset="0"/>
              </a:rPr>
              <a:t>位二进制数码分成一组，转换成八进制数码中的一个数字，连接起来。不足</a:t>
            </a:r>
            <a:r>
              <a:rPr kumimoji="1" lang="en-US" altLang="zh-CN" sz="3200" b="1">
                <a:latin typeface="Times New Roman" pitchFamily="18" charset="0"/>
              </a:rPr>
              <a:t>3</a:t>
            </a:r>
            <a:r>
              <a:rPr kumimoji="1" lang="zh-CN" altLang="en-US" sz="3200" b="1">
                <a:latin typeface="Times New Roman" pitchFamily="18" charset="0"/>
              </a:rPr>
              <a:t>位时，对原数值用</a:t>
            </a:r>
            <a:r>
              <a:rPr kumimoji="1" lang="en-US" altLang="zh-CN" sz="3200" b="1">
                <a:latin typeface="Times New Roman" pitchFamily="18" charset="0"/>
              </a:rPr>
              <a:t>0</a:t>
            </a:r>
            <a:r>
              <a:rPr kumimoji="1" lang="zh-CN" altLang="en-US" sz="3200" b="1">
                <a:latin typeface="Times New Roman" pitchFamily="18" charset="0"/>
              </a:rPr>
              <a:t>补足</a:t>
            </a:r>
            <a:r>
              <a:rPr kumimoji="1" lang="en-US" altLang="zh-CN" sz="3200" b="1">
                <a:latin typeface="Times New Roman" pitchFamily="18" charset="0"/>
              </a:rPr>
              <a:t>3</a:t>
            </a:r>
            <a:r>
              <a:rPr kumimoji="1" lang="zh-CN" altLang="en-US" sz="3200" b="1">
                <a:latin typeface="Times New Roman" pitchFamily="18" charset="0"/>
              </a:rPr>
              <a:t>位。</a:t>
            </a:r>
          </a:p>
        </p:txBody>
      </p:sp>
      <p:sp>
        <p:nvSpPr>
          <p:cNvPr id="2" name="日期占位符 1">
            <a:extLst>
              <a:ext uri="{FF2B5EF4-FFF2-40B4-BE49-F238E27FC236}">
                <a16:creationId xmlns:a16="http://schemas.microsoft.com/office/drawing/2014/main" id="{E440100B-F222-4328-AFC6-033B5637BF4A}"/>
              </a:ext>
            </a:extLst>
          </p:cNvPr>
          <p:cNvSpPr>
            <a:spLocks noGrp="1"/>
          </p:cNvSpPr>
          <p:nvPr>
            <p:ph type="dt" sz="half" idx="10"/>
          </p:nvPr>
        </p:nvSpPr>
        <p:spPr/>
        <p:txBody>
          <a:bodyPr/>
          <a:lstStyle/>
          <a:p>
            <a:pPr>
              <a:defRPr/>
            </a:pPr>
            <a:fld id="{841E7F63-4074-4ADA-84CE-64C9A3D3FA06}" type="datetime1">
              <a:rPr lang="zh-CN" altLang="en-US" smtClean="0"/>
              <a:t>2021/9/1</a:t>
            </a:fld>
            <a:endParaRPr lang="en-US" altLang="zh-CN"/>
          </a:p>
        </p:txBody>
      </p:sp>
    </p:spTree>
    <p:extLst>
      <p:ext uri="{BB962C8B-B14F-4D97-AF65-F5344CB8AC3E}">
        <p14:creationId xmlns:p14="http://schemas.microsoft.com/office/powerpoint/2010/main" val="822287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blinds(horizontal)">
                                      <p:cBhvr>
                                        <p:cTn id="7" dur="500"/>
                                        <p:tgtEl>
                                          <p:spTgt spid="205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5827"/>
                                        </p:tgtEl>
                                        <p:attrNameLst>
                                          <p:attrName>style.visibility</p:attrName>
                                        </p:attrNameLst>
                                      </p:cBhvr>
                                      <p:to>
                                        <p:strVal val="visible"/>
                                      </p:to>
                                    </p:set>
                                    <p:anim calcmode="lin" valueType="num">
                                      <p:cBhvr additive="base">
                                        <p:cTn id="12" dur="500" fill="hold"/>
                                        <p:tgtEl>
                                          <p:spTgt spid="205827"/>
                                        </p:tgtEl>
                                        <p:attrNameLst>
                                          <p:attrName>ppt_x</p:attrName>
                                        </p:attrNameLst>
                                      </p:cBhvr>
                                      <p:tavLst>
                                        <p:tav tm="0">
                                          <p:val>
                                            <p:strVal val="0-#ppt_w/2"/>
                                          </p:val>
                                        </p:tav>
                                        <p:tav tm="100000">
                                          <p:val>
                                            <p:strVal val="#ppt_x"/>
                                          </p:val>
                                        </p:tav>
                                      </p:tavLst>
                                    </p:anim>
                                    <p:anim calcmode="lin" valueType="num">
                                      <p:cBhvr additive="base">
                                        <p:cTn id="13" dur="500" fill="hold"/>
                                        <p:tgtEl>
                                          <p:spTgt spid="20582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205828"/>
                                        </p:tgtEl>
                                        <p:attrNameLst>
                                          <p:attrName>style.visibility</p:attrName>
                                        </p:attrNameLst>
                                      </p:cBhvr>
                                      <p:to>
                                        <p:strVal val="visible"/>
                                      </p:to>
                                    </p:set>
                                    <p:animEffect transition="in" filter="barn(outHorizontal)">
                                      <p:cBhvr>
                                        <p:cTn id="18"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autoUpdateAnimBg="0"/>
      <p:bldP spid="205827" grpId="0" autoUpdateAnimBg="0"/>
      <p:bldP spid="205828"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p:cNvSpPr txBox="1">
            <a:spLocks noChangeArrowheads="1"/>
          </p:cNvSpPr>
          <p:nvPr/>
        </p:nvSpPr>
        <p:spPr bwMode="auto">
          <a:xfrm>
            <a:off x="304800" y="762000"/>
            <a:ext cx="838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latin typeface="Times New Roman" pitchFamily="18" charset="0"/>
              </a:rPr>
              <a:t>例：</a:t>
            </a:r>
            <a:r>
              <a:rPr kumimoji="1" lang="en-US" altLang="zh-CN" sz="3200" b="1" dirty="0">
                <a:latin typeface="Times New Roman" pitchFamily="18" charset="0"/>
              </a:rPr>
              <a:t> </a:t>
            </a:r>
            <a:r>
              <a:rPr kumimoji="1" lang="zh-CN" altLang="en-US" sz="3200" b="1" dirty="0">
                <a:latin typeface="Times New Roman" pitchFamily="18" charset="0"/>
              </a:rPr>
              <a:t>把二进制数（</a:t>
            </a:r>
            <a:r>
              <a:rPr kumimoji="1" lang="en-US" altLang="zh-CN" sz="3200" b="1" dirty="0">
                <a:latin typeface="Times New Roman" pitchFamily="18" charset="0"/>
              </a:rPr>
              <a:t>11110010.1110011</a:t>
            </a:r>
            <a:r>
              <a:rPr kumimoji="1" lang="zh-CN" altLang="en-US" sz="3200" b="1" dirty="0">
                <a:latin typeface="Times New Roman" pitchFamily="18" charset="0"/>
              </a:rPr>
              <a:t>）</a:t>
            </a:r>
            <a:r>
              <a:rPr kumimoji="1" lang="en-US" altLang="zh-CN" sz="3200" b="1" baseline="-25000" dirty="0">
                <a:latin typeface="Times New Roman" pitchFamily="18" charset="0"/>
              </a:rPr>
              <a:t>2</a:t>
            </a:r>
            <a:r>
              <a:rPr kumimoji="1" lang="zh-CN" altLang="en-US" sz="3200" b="1" dirty="0">
                <a:latin typeface="Times New Roman" pitchFamily="18" charset="0"/>
              </a:rPr>
              <a:t>转换为八进制数。</a:t>
            </a:r>
          </a:p>
        </p:txBody>
      </p:sp>
      <p:sp>
        <p:nvSpPr>
          <p:cNvPr id="206851" name="Text Box 3"/>
          <p:cNvSpPr txBox="1">
            <a:spLocks noChangeArrowheads="1"/>
          </p:cNvSpPr>
          <p:nvPr/>
        </p:nvSpPr>
        <p:spPr bwMode="auto">
          <a:xfrm>
            <a:off x="381000" y="2286000"/>
            <a:ext cx="8610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a:latin typeface="Times New Roman" pitchFamily="18" charset="0"/>
              </a:rPr>
              <a:t>二进制 </a:t>
            </a:r>
            <a:r>
              <a:rPr kumimoji="1" lang="en-US" altLang="zh-CN" sz="2800" b="1">
                <a:latin typeface="Times New Roman" pitchFamily="18" charset="0"/>
              </a:rPr>
              <a:t>3 </a:t>
            </a:r>
            <a:r>
              <a:rPr kumimoji="1" lang="zh-CN" altLang="en-US" sz="2800" b="1">
                <a:latin typeface="Times New Roman" pitchFamily="18" charset="0"/>
              </a:rPr>
              <a:t>位分组：     </a:t>
            </a:r>
            <a:r>
              <a:rPr kumimoji="1" lang="en-US" altLang="zh-CN" sz="2800" b="1" u="sng">
                <a:latin typeface="Times New Roman" pitchFamily="18" charset="0"/>
              </a:rPr>
              <a:t>011</a:t>
            </a:r>
            <a:r>
              <a:rPr kumimoji="1" lang="en-US" altLang="zh-CN" sz="2800" b="1">
                <a:latin typeface="Times New Roman" pitchFamily="18" charset="0"/>
              </a:rPr>
              <a:t>   </a:t>
            </a:r>
            <a:r>
              <a:rPr kumimoji="1" lang="en-US" altLang="zh-CN" sz="2800" b="1" u="sng">
                <a:latin typeface="Times New Roman" pitchFamily="18" charset="0"/>
              </a:rPr>
              <a:t>110</a:t>
            </a:r>
            <a:r>
              <a:rPr kumimoji="1" lang="en-US" altLang="zh-CN" sz="2800" b="1">
                <a:latin typeface="Times New Roman" pitchFamily="18" charset="0"/>
              </a:rPr>
              <a:t>   </a:t>
            </a:r>
            <a:r>
              <a:rPr kumimoji="1" lang="en-US" altLang="zh-CN" sz="2800" b="1" u="sng">
                <a:latin typeface="Times New Roman" pitchFamily="18" charset="0"/>
              </a:rPr>
              <a:t>010</a:t>
            </a:r>
            <a:r>
              <a:rPr kumimoji="1" lang="en-US" altLang="zh-CN" sz="2800" b="1">
                <a:latin typeface="Times New Roman" pitchFamily="18" charset="0"/>
              </a:rPr>
              <a:t>   .   </a:t>
            </a:r>
            <a:r>
              <a:rPr kumimoji="1" lang="en-US" altLang="zh-CN" sz="2800" b="1" u="sng">
                <a:latin typeface="Times New Roman" pitchFamily="18" charset="0"/>
              </a:rPr>
              <a:t>111</a:t>
            </a:r>
            <a:r>
              <a:rPr kumimoji="1" lang="en-US" altLang="zh-CN" sz="2800" b="1">
                <a:latin typeface="Times New Roman" pitchFamily="18" charset="0"/>
              </a:rPr>
              <a:t>   </a:t>
            </a:r>
            <a:r>
              <a:rPr kumimoji="1" lang="en-US" altLang="zh-CN" sz="2800" b="1" u="sng">
                <a:latin typeface="Times New Roman" pitchFamily="18" charset="0"/>
              </a:rPr>
              <a:t>001</a:t>
            </a:r>
            <a:r>
              <a:rPr kumimoji="1" lang="en-US" altLang="zh-CN" sz="2800" b="1">
                <a:latin typeface="Times New Roman" pitchFamily="18" charset="0"/>
              </a:rPr>
              <a:t>   </a:t>
            </a:r>
            <a:r>
              <a:rPr kumimoji="1" lang="en-US" altLang="zh-CN" sz="2800" b="1" u="sng">
                <a:latin typeface="Times New Roman" pitchFamily="18" charset="0"/>
              </a:rPr>
              <a:t>100</a:t>
            </a:r>
          </a:p>
          <a:p>
            <a:pPr eaLnBrk="1" hangingPunct="1">
              <a:spcBef>
                <a:spcPct val="50000"/>
              </a:spcBef>
            </a:pPr>
            <a:r>
              <a:rPr kumimoji="1" lang="zh-CN" altLang="en-US" sz="2800" b="1">
                <a:latin typeface="Times New Roman" pitchFamily="18" charset="0"/>
              </a:rPr>
              <a:t>转换成八进制数：       </a:t>
            </a:r>
            <a:r>
              <a:rPr kumimoji="1" lang="en-US" altLang="zh-CN" sz="2800" b="1">
                <a:latin typeface="Times New Roman" pitchFamily="18" charset="0"/>
              </a:rPr>
              <a:t>3       6       2     .     7       1       4</a:t>
            </a:r>
          </a:p>
        </p:txBody>
      </p:sp>
      <p:sp>
        <p:nvSpPr>
          <p:cNvPr id="206852" name="Text Box 4"/>
          <p:cNvSpPr txBox="1">
            <a:spLocks noChangeArrowheads="1"/>
          </p:cNvSpPr>
          <p:nvPr/>
        </p:nvSpPr>
        <p:spPr bwMode="auto">
          <a:xfrm>
            <a:off x="838200" y="4068763"/>
            <a:ext cx="762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11110010.1110011</a:t>
            </a:r>
            <a:r>
              <a:rPr kumimoji="1" lang="zh-CN" altLang="en-US" sz="3200" b="1">
                <a:latin typeface="Times New Roman" pitchFamily="18" charset="0"/>
              </a:rPr>
              <a:t>）</a:t>
            </a:r>
            <a:r>
              <a:rPr kumimoji="1" lang="en-US" altLang="zh-CN" sz="3200" b="1" baseline="-25000">
                <a:latin typeface="Times New Roman" pitchFamily="18" charset="0"/>
              </a:rPr>
              <a:t>2 </a:t>
            </a:r>
            <a:r>
              <a:rPr kumimoji="1" lang="en-US" altLang="zh-CN" sz="3200" b="1">
                <a:latin typeface="Times New Roman" pitchFamily="18" charset="0"/>
              </a:rPr>
              <a:t>=</a:t>
            </a:r>
            <a:r>
              <a:rPr kumimoji="1" lang="en-US" altLang="zh-CN" sz="3200" b="1" baseline="-25000">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362.714</a:t>
            </a:r>
            <a:r>
              <a:rPr kumimoji="1" lang="zh-CN" altLang="en-US" sz="3200" b="1">
                <a:latin typeface="Times New Roman" pitchFamily="18" charset="0"/>
              </a:rPr>
              <a:t>）</a:t>
            </a:r>
            <a:r>
              <a:rPr kumimoji="1" lang="en-US" altLang="zh-CN" sz="3200" b="1" baseline="-25000">
                <a:latin typeface="Times New Roman" pitchFamily="18" charset="0"/>
              </a:rPr>
              <a:t>8 </a:t>
            </a:r>
          </a:p>
        </p:txBody>
      </p:sp>
      <p:sp>
        <p:nvSpPr>
          <p:cNvPr id="2" name="日期占位符 1">
            <a:extLst>
              <a:ext uri="{FF2B5EF4-FFF2-40B4-BE49-F238E27FC236}">
                <a16:creationId xmlns:a16="http://schemas.microsoft.com/office/drawing/2014/main" id="{0C363D1B-4ACA-43E8-B609-B325E269EA1B}"/>
              </a:ext>
            </a:extLst>
          </p:cNvPr>
          <p:cNvSpPr>
            <a:spLocks noGrp="1"/>
          </p:cNvSpPr>
          <p:nvPr>
            <p:ph type="dt" sz="half" idx="10"/>
          </p:nvPr>
        </p:nvSpPr>
        <p:spPr/>
        <p:txBody>
          <a:bodyPr/>
          <a:lstStyle/>
          <a:p>
            <a:pPr>
              <a:defRPr/>
            </a:pPr>
            <a:fld id="{2F6665E3-87F4-453F-8086-9DFFE394D7C3}" type="datetime1">
              <a:rPr lang="zh-CN" altLang="en-US" smtClean="0"/>
              <a:t>2021/9/1</a:t>
            </a:fld>
            <a:endParaRPr lang="en-US" altLang="zh-CN"/>
          </a:p>
        </p:txBody>
      </p:sp>
    </p:spTree>
    <p:extLst>
      <p:ext uri="{BB962C8B-B14F-4D97-AF65-F5344CB8AC3E}">
        <p14:creationId xmlns:p14="http://schemas.microsoft.com/office/powerpoint/2010/main" val="2226956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barn(inHorizontal)">
                                      <p:cBhvr>
                                        <p:cTn id="7" dur="500"/>
                                        <p:tgtEl>
                                          <p:spTgt spid="206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barn(inHorizontal)">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6852"/>
                                        </p:tgtEl>
                                        <p:attrNameLst>
                                          <p:attrName>style.visibility</p:attrName>
                                        </p:attrNameLst>
                                      </p:cBhvr>
                                      <p:to>
                                        <p:strVal val="visible"/>
                                      </p:to>
                                    </p:set>
                                    <p:animEffect transition="in" filter="dissolve">
                                      <p:cBhvr>
                                        <p:cTn id="17" dur="500"/>
                                        <p:tgtEl>
                                          <p:spTgt spid="206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P spid="206851" grpId="0" autoUpdateAnimBg="0"/>
      <p:bldP spid="206852"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76200" y="609600"/>
            <a:ext cx="731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a:t>
            </a:r>
            <a:r>
              <a:rPr kumimoji="1" lang="en-US" altLang="zh-CN" sz="3200" b="1">
                <a:latin typeface="Times New Roman" pitchFamily="18" charset="0"/>
              </a:rPr>
              <a:t>2</a:t>
            </a:r>
            <a:r>
              <a:rPr kumimoji="1" lang="zh-CN" altLang="en-US" sz="3200" b="1">
                <a:latin typeface="Times New Roman" pitchFamily="18" charset="0"/>
              </a:rPr>
              <a:t>）八进制数转换成二进制数</a:t>
            </a:r>
          </a:p>
        </p:txBody>
      </p:sp>
      <p:sp>
        <p:nvSpPr>
          <p:cNvPr id="207875" name="Text Box 3"/>
          <p:cNvSpPr txBox="1">
            <a:spLocks noChangeArrowheads="1"/>
          </p:cNvSpPr>
          <p:nvPr/>
        </p:nvSpPr>
        <p:spPr bwMode="auto">
          <a:xfrm>
            <a:off x="304800" y="1371600"/>
            <a:ext cx="838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chemeClr val="tx2"/>
                </a:solidFill>
                <a:latin typeface="Times New Roman" pitchFamily="18" charset="0"/>
              </a:rPr>
              <a:t>方法</a:t>
            </a:r>
            <a:r>
              <a:rPr kumimoji="1" lang="zh-CN" altLang="en-US" sz="3200" b="1">
                <a:latin typeface="Times New Roman" pitchFamily="18" charset="0"/>
              </a:rPr>
              <a:t>是：将每一位八进制数写成相应的</a:t>
            </a:r>
            <a:r>
              <a:rPr kumimoji="1" lang="en-US" altLang="zh-CN" sz="3200" b="1">
                <a:latin typeface="Times New Roman" pitchFamily="18" charset="0"/>
              </a:rPr>
              <a:t>3</a:t>
            </a:r>
            <a:r>
              <a:rPr kumimoji="1" lang="zh-CN" altLang="en-US" sz="3200" b="1">
                <a:latin typeface="Times New Roman" pitchFamily="18" charset="0"/>
              </a:rPr>
              <a:t>位二进制数，再按顺序排列好。</a:t>
            </a:r>
          </a:p>
        </p:txBody>
      </p:sp>
      <p:sp>
        <p:nvSpPr>
          <p:cNvPr id="207876" name="Text Box 4"/>
          <p:cNvSpPr txBox="1">
            <a:spLocks noChangeArrowheads="1"/>
          </p:cNvSpPr>
          <p:nvPr/>
        </p:nvSpPr>
        <p:spPr bwMode="auto">
          <a:xfrm>
            <a:off x="304800" y="259080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例</a:t>
            </a:r>
            <a:r>
              <a:rPr kumimoji="1" lang="en-US" altLang="zh-CN" sz="3200" b="1">
                <a:latin typeface="Times New Roman" pitchFamily="18" charset="0"/>
              </a:rPr>
              <a:t>5  </a:t>
            </a:r>
            <a:r>
              <a:rPr kumimoji="1" lang="zh-CN" altLang="en-US" sz="3200" b="1">
                <a:latin typeface="Times New Roman" pitchFamily="18" charset="0"/>
              </a:rPr>
              <a:t>把八进制数（</a:t>
            </a:r>
            <a:r>
              <a:rPr kumimoji="1" lang="en-US" altLang="zh-CN" sz="3200" b="1">
                <a:latin typeface="Times New Roman" pitchFamily="18" charset="0"/>
              </a:rPr>
              <a:t>2376.14</a:t>
            </a:r>
            <a:r>
              <a:rPr kumimoji="1" lang="zh-CN" altLang="en-US" sz="3200" b="1">
                <a:latin typeface="Times New Roman" pitchFamily="18" charset="0"/>
              </a:rPr>
              <a:t>）</a:t>
            </a:r>
            <a:r>
              <a:rPr kumimoji="1" lang="en-US" altLang="zh-CN" sz="3200" b="1" baseline="-25000">
                <a:latin typeface="Times New Roman" pitchFamily="18" charset="0"/>
              </a:rPr>
              <a:t>8</a:t>
            </a:r>
            <a:r>
              <a:rPr kumimoji="1" lang="zh-CN" altLang="en-US" sz="3200" b="1">
                <a:latin typeface="Times New Roman" pitchFamily="18" charset="0"/>
              </a:rPr>
              <a:t>转换为二进制数。</a:t>
            </a:r>
          </a:p>
        </p:txBody>
      </p:sp>
      <p:sp>
        <p:nvSpPr>
          <p:cNvPr id="207877" name="Text Box 5"/>
          <p:cNvSpPr txBox="1">
            <a:spLocks noChangeArrowheads="1"/>
          </p:cNvSpPr>
          <p:nvPr/>
        </p:nvSpPr>
        <p:spPr bwMode="auto">
          <a:xfrm>
            <a:off x="762000" y="3429000"/>
            <a:ext cx="8077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a:latin typeface="Times New Roman" pitchFamily="18" charset="0"/>
              </a:rPr>
              <a:t>八进制</a:t>
            </a:r>
            <a:r>
              <a:rPr kumimoji="1" lang="en-US" altLang="zh-CN" sz="2800" b="1">
                <a:latin typeface="Times New Roman" pitchFamily="18" charset="0"/>
              </a:rPr>
              <a:t>1</a:t>
            </a:r>
            <a:r>
              <a:rPr kumimoji="1" lang="zh-CN" altLang="en-US" sz="2800" b="1">
                <a:latin typeface="Times New Roman" pitchFamily="18" charset="0"/>
              </a:rPr>
              <a:t>位：      </a:t>
            </a:r>
            <a:r>
              <a:rPr kumimoji="1" lang="en-US" altLang="zh-CN" sz="2800" b="1">
                <a:latin typeface="Times New Roman" pitchFamily="18" charset="0"/>
              </a:rPr>
              <a:t>2       3       7       6     .     1       4       </a:t>
            </a:r>
          </a:p>
          <a:p>
            <a:pPr eaLnBrk="1" hangingPunct="1">
              <a:spcBef>
                <a:spcPct val="50000"/>
              </a:spcBef>
            </a:pPr>
            <a:r>
              <a:rPr kumimoji="1" lang="zh-CN" altLang="en-US" sz="2800" b="1">
                <a:latin typeface="Times New Roman" pitchFamily="18" charset="0"/>
              </a:rPr>
              <a:t>二进制</a:t>
            </a:r>
            <a:r>
              <a:rPr kumimoji="1" lang="en-US" altLang="zh-CN" sz="2800" b="1">
                <a:latin typeface="Times New Roman" pitchFamily="18" charset="0"/>
              </a:rPr>
              <a:t>3</a:t>
            </a:r>
            <a:r>
              <a:rPr kumimoji="1" lang="zh-CN" altLang="en-US" sz="2800" b="1">
                <a:latin typeface="Times New Roman" pitchFamily="18" charset="0"/>
              </a:rPr>
              <a:t>位：    </a:t>
            </a:r>
            <a:r>
              <a:rPr kumimoji="1" lang="en-US" altLang="zh-CN" sz="2800" b="1">
                <a:latin typeface="Times New Roman" pitchFamily="18" charset="0"/>
              </a:rPr>
              <a:t>010   011   111   110   .   001   100</a:t>
            </a:r>
          </a:p>
        </p:txBody>
      </p:sp>
      <p:sp>
        <p:nvSpPr>
          <p:cNvPr id="207878" name="Rectangle 6"/>
          <p:cNvSpPr>
            <a:spLocks noChangeArrowheads="1"/>
          </p:cNvSpPr>
          <p:nvPr/>
        </p:nvSpPr>
        <p:spPr bwMode="auto">
          <a:xfrm>
            <a:off x="762000" y="49530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b="1">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2376.14</a:t>
            </a:r>
            <a:r>
              <a:rPr kumimoji="1" lang="zh-CN" altLang="en-US" sz="3200" b="1">
                <a:latin typeface="Times New Roman" pitchFamily="18" charset="0"/>
              </a:rPr>
              <a:t>）</a:t>
            </a:r>
            <a:r>
              <a:rPr kumimoji="1" lang="en-US" altLang="zh-CN" sz="3200" b="1" baseline="-25000">
                <a:latin typeface="Times New Roman" pitchFamily="18" charset="0"/>
              </a:rPr>
              <a:t>8 </a:t>
            </a:r>
            <a:r>
              <a:rPr kumimoji="1" lang="en-US" altLang="zh-CN" sz="3200" b="1">
                <a:latin typeface="Times New Roman" pitchFamily="18" charset="0"/>
              </a:rPr>
              <a:t>=</a:t>
            </a:r>
            <a:r>
              <a:rPr kumimoji="1" lang="en-US" altLang="zh-CN" sz="3200" b="1" baseline="-25000">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10011111110.0011</a:t>
            </a:r>
            <a:r>
              <a:rPr kumimoji="1" lang="zh-CN" altLang="en-US" sz="3200" b="1">
                <a:latin typeface="Times New Roman" pitchFamily="18" charset="0"/>
              </a:rPr>
              <a:t>）</a:t>
            </a:r>
            <a:r>
              <a:rPr kumimoji="1" lang="en-US" altLang="zh-CN" sz="3200" b="1" baseline="-25000">
                <a:latin typeface="Times New Roman" pitchFamily="18" charset="0"/>
              </a:rPr>
              <a:t>2</a:t>
            </a:r>
          </a:p>
        </p:txBody>
      </p:sp>
      <p:sp>
        <p:nvSpPr>
          <p:cNvPr id="2" name="日期占位符 1">
            <a:extLst>
              <a:ext uri="{FF2B5EF4-FFF2-40B4-BE49-F238E27FC236}">
                <a16:creationId xmlns:a16="http://schemas.microsoft.com/office/drawing/2014/main" id="{3E471A34-EEB3-4ECD-9A4D-29DFF9B7FE19}"/>
              </a:ext>
            </a:extLst>
          </p:cNvPr>
          <p:cNvSpPr>
            <a:spLocks noGrp="1"/>
          </p:cNvSpPr>
          <p:nvPr>
            <p:ph type="dt" sz="half" idx="10"/>
          </p:nvPr>
        </p:nvSpPr>
        <p:spPr/>
        <p:txBody>
          <a:bodyPr/>
          <a:lstStyle/>
          <a:p>
            <a:pPr>
              <a:defRPr/>
            </a:pPr>
            <a:fld id="{D19B5FBB-289F-404C-B20C-F17C1C36DAF9}" type="datetime1">
              <a:rPr lang="zh-CN" altLang="en-US" smtClean="0"/>
              <a:t>2021/9/1</a:t>
            </a:fld>
            <a:endParaRPr lang="en-US" altLang="zh-CN"/>
          </a:p>
        </p:txBody>
      </p:sp>
    </p:spTree>
    <p:extLst>
      <p:ext uri="{BB962C8B-B14F-4D97-AF65-F5344CB8AC3E}">
        <p14:creationId xmlns:p14="http://schemas.microsoft.com/office/powerpoint/2010/main" val="1646187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7874"/>
                                        </p:tgtEl>
                                        <p:attrNameLst>
                                          <p:attrName>style.visibility</p:attrName>
                                        </p:attrNameLst>
                                      </p:cBhvr>
                                      <p:to>
                                        <p:strVal val="visible"/>
                                      </p:to>
                                    </p:set>
                                    <p:animEffect transition="in" filter="dissolve">
                                      <p:cBhvr>
                                        <p:cTn id="7" dur="500"/>
                                        <p:tgtEl>
                                          <p:spTgt spid="207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7875"/>
                                        </p:tgtEl>
                                        <p:attrNameLst>
                                          <p:attrName>style.visibility</p:attrName>
                                        </p:attrNameLst>
                                      </p:cBhvr>
                                      <p:to>
                                        <p:strVal val="visible"/>
                                      </p:to>
                                    </p:set>
                                    <p:animEffect transition="in" filter="wipe(up)">
                                      <p:cBhvr>
                                        <p:cTn id="12" dur="500"/>
                                        <p:tgtEl>
                                          <p:spTgt spid="2078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7876"/>
                                        </p:tgtEl>
                                        <p:attrNameLst>
                                          <p:attrName>style.visibility</p:attrName>
                                        </p:attrNameLst>
                                      </p:cBhvr>
                                      <p:to>
                                        <p:strVal val="visible"/>
                                      </p:to>
                                    </p:set>
                                    <p:animEffect transition="in" filter="box(out)">
                                      <p:cBhvr>
                                        <p:cTn id="17" dur="500"/>
                                        <p:tgtEl>
                                          <p:spTgt spid="2078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7877"/>
                                        </p:tgtEl>
                                        <p:attrNameLst>
                                          <p:attrName>style.visibility</p:attrName>
                                        </p:attrNameLst>
                                      </p:cBhvr>
                                      <p:to>
                                        <p:strVal val="visible"/>
                                      </p:to>
                                    </p:set>
                                    <p:animEffect transition="in" filter="box(in)">
                                      <p:cBhvr>
                                        <p:cTn id="22" dur="500"/>
                                        <p:tgtEl>
                                          <p:spTgt spid="2078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7878"/>
                                        </p:tgtEl>
                                        <p:attrNameLst>
                                          <p:attrName>style.visibility</p:attrName>
                                        </p:attrNameLst>
                                      </p:cBhvr>
                                      <p:to>
                                        <p:strVal val="visible"/>
                                      </p:to>
                                    </p:set>
                                    <p:animEffect transition="in" filter="dissolve">
                                      <p:cBhvr>
                                        <p:cTn id="27" dur="500"/>
                                        <p:tgtEl>
                                          <p:spTgt spid="207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utoUpdateAnimBg="0"/>
      <p:bldP spid="207875" grpId="0" autoUpdateAnimBg="0"/>
      <p:bldP spid="207876" grpId="0" autoUpdateAnimBg="0"/>
      <p:bldP spid="207877" grpId="0" autoUpdateAnimBg="0"/>
      <p:bldP spid="207878"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p:cNvSpPr txBox="1">
            <a:spLocks noChangeArrowheads="1"/>
          </p:cNvSpPr>
          <p:nvPr/>
        </p:nvSpPr>
        <p:spPr bwMode="auto">
          <a:xfrm>
            <a:off x="304800" y="868363"/>
            <a:ext cx="7696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4.</a:t>
            </a:r>
            <a:r>
              <a:rPr kumimoji="1" lang="zh-CN" altLang="en-US" sz="3200" b="1">
                <a:latin typeface="Times New Roman" pitchFamily="18" charset="0"/>
              </a:rPr>
              <a:t>二进制数与十六进制数的互相转换</a:t>
            </a:r>
          </a:p>
        </p:txBody>
      </p:sp>
      <p:sp>
        <p:nvSpPr>
          <p:cNvPr id="208899" name="Text Box 3"/>
          <p:cNvSpPr txBox="1">
            <a:spLocks noChangeArrowheads="1"/>
          </p:cNvSpPr>
          <p:nvPr/>
        </p:nvSpPr>
        <p:spPr bwMode="auto">
          <a:xfrm>
            <a:off x="457200" y="1890713"/>
            <a:ext cx="79248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solidFill>
                  <a:srgbClr val="FFFF66"/>
                </a:solidFill>
                <a:latin typeface="Times New Roman" pitchFamily="18" charset="0"/>
              </a:rPr>
              <a:t>        </a:t>
            </a:r>
            <a:r>
              <a:rPr kumimoji="1" lang="zh-CN" altLang="en-US" sz="3200" b="1">
                <a:solidFill>
                  <a:schemeClr val="tx2"/>
                </a:solidFill>
                <a:latin typeface="Times New Roman" pitchFamily="18" charset="0"/>
              </a:rPr>
              <a:t>方法</a:t>
            </a:r>
            <a:r>
              <a:rPr kumimoji="1" lang="zh-CN" altLang="en-US" sz="3200" b="1">
                <a:latin typeface="Times New Roman" pitchFamily="18" charset="0"/>
              </a:rPr>
              <a:t>是：二进制数与十六进制数的转换是将</a:t>
            </a:r>
            <a:r>
              <a:rPr kumimoji="1" lang="en-US" altLang="zh-CN" sz="3200" b="1">
                <a:latin typeface="Times New Roman" pitchFamily="18" charset="0"/>
              </a:rPr>
              <a:t>4</a:t>
            </a:r>
            <a:r>
              <a:rPr kumimoji="1" lang="zh-CN" altLang="en-US" sz="3200" b="1">
                <a:latin typeface="Times New Roman" pitchFamily="18" charset="0"/>
              </a:rPr>
              <a:t>位二进制数码为一组对应成</a:t>
            </a:r>
            <a:r>
              <a:rPr kumimoji="1" lang="en-US" altLang="zh-CN" sz="3200" b="1">
                <a:latin typeface="Times New Roman" pitchFamily="18" charset="0"/>
              </a:rPr>
              <a:t>1</a:t>
            </a:r>
            <a:r>
              <a:rPr kumimoji="1" lang="zh-CN" altLang="en-US" sz="3200" b="1">
                <a:latin typeface="Times New Roman" pitchFamily="18" charset="0"/>
              </a:rPr>
              <a:t>位十六进制数，而十六进制数与二进制数的转换是将十六进制数的</a:t>
            </a:r>
            <a:r>
              <a:rPr kumimoji="1" lang="en-US" altLang="zh-CN" sz="3200" b="1">
                <a:latin typeface="Times New Roman" pitchFamily="18" charset="0"/>
              </a:rPr>
              <a:t>1</a:t>
            </a:r>
            <a:r>
              <a:rPr kumimoji="1" lang="zh-CN" altLang="en-US" sz="3200" b="1">
                <a:latin typeface="Times New Roman" pitchFamily="18" charset="0"/>
              </a:rPr>
              <a:t>位与二进制数的</a:t>
            </a:r>
            <a:r>
              <a:rPr kumimoji="1" lang="en-US" altLang="zh-CN" sz="3200" b="1">
                <a:latin typeface="Times New Roman" pitchFamily="18" charset="0"/>
              </a:rPr>
              <a:t>4</a:t>
            </a:r>
            <a:r>
              <a:rPr kumimoji="1" lang="zh-CN" altLang="en-US" sz="3200" b="1">
                <a:latin typeface="Times New Roman" pitchFamily="18" charset="0"/>
              </a:rPr>
              <a:t>位数相对应，再按顺序排列好。</a:t>
            </a:r>
          </a:p>
        </p:txBody>
      </p:sp>
      <p:sp>
        <p:nvSpPr>
          <p:cNvPr id="2" name="日期占位符 1">
            <a:extLst>
              <a:ext uri="{FF2B5EF4-FFF2-40B4-BE49-F238E27FC236}">
                <a16:creationId xmlns:a16="http://schemas.microsoft.com/office/drawing/2014/main" id="{72CB3EBD-D99D-465F-8139-79FE037D43FD}"/>
              </a:ext>
            </a:extLst>
          </p:cNvPr>
          <p:cNvSpPr>
            <a:spLocks noGrp="1"/>
          </p:cNvSpPr>
          <p:nvPr>
            <p:ph type="dt" sz="half" idx="10"/>
          </p:nvPr>
        </p:nvSpPr>
        <p:spPr/>
        <p:txBody>
          <a:bodyPr/>
          <a:lstStyle/>
          <a:p>
            <a:pPr>
              <a:defRPr/>
            </a:pPr>
            <a:fld id="{6E240524-235B-434E-9778-6904851221BB}" type="datetime1">
              <a:rPr lang="zh-CN" altLang="en-US" smtClean="0"/>
              <a:t>2021/9/1</a:t>
            </a:fld>
            <a:endParaRPr lang="en-US" altLang="zh-CN"/>
          </a:p>
        </p:txBody>
      </p:sp>
    </p:spTree>
    <p:extLst>
      <p:ext uri="{BB962C8B-B14F-4D97-AF65-F5344CB8AC3E}">
        <p14:creationId xmlns:p14="http://schemas.microsoft.com/office/powerpoint/2010/main" val="155156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box(in)">
                                      <p:cBhvr>
                                        <p:cTn id="7" dur="500"/>
                                        <p:tgtEl>
                                          <p:spTgt spid="2088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08899"/>
                                        </p:tgtEl>
                                        <p:attrNameLst>
                                          <p:attrName>style.visibility</p:attrName>
                                        </p:attrNameLst>
                                      </p:cBhvr>
                                      <p:to>
                                        <p:strVal val="visible"/>
                                      </p:to>
                                    </p:set>
                                    <p:anim calcmode="lin" valueType="num">
                                      <p:cBhvr>
                                        <p:cTn id="12" dur="500" fill="hold"/>
                                        <p:tgtEl>
                                          <p:spTgt spid="208899"/>
                                        </p:tgtEl>
                                        <p:attrNameLst>
                                          <p:attrName>ppt_w</p:attrName>
                                        </p:attrNameLst>
                                      </p:cBhvr>
                                      <p:tavLst>
                                        <p:tav tm="0">
                                          <p:val>
                                            <p:fltVal val="0"/>
                                          </p:val>
                                        </p:tav>
                                        <p:tav tm="100000">
                                          <p:val>
                                            <p:strVal val="#ppt_w"/>
                                          </p:val>
                                        </p:tav>
                                      </p:tavLst>
                                    </p:anim>
                                    <p:anim calcmode="lin" valueType="num">
                                      <p:cBhvr>
                                        <p:cTn id="13" dur="500" fill="hold"/>
                                        <p:tgtEl>
                                          <p:spTgt spid="2088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utoUpdateAnimBg="0"/>
      <p:bldP spid="20889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903BFE6-EBD0-49BA-A376-9D0F95AC0054}" type="datetime1">
              <a:rPr lang="zh-CN" altLang="en-US" smtClean="0"/>
              <a:t>2021/9/1</a:t>
            </a:fld>
            <a:endParaRPr lang="en-US" altLang="zh-CN"/>
          </a:p>
        </p:txBody>
      </p:sp>
      <p:pic>
        <p:nvPicPr>
          <p:cNvPr id="5" name="图片 4">
            <a:extLst>
              <a:ext uri="{FF2B5EF4-FFF2-40B4-BE49-F238E27FC236}">
                <a16:creationId xmlns:a16="http://schemas.microsoft.com/office/drawing/2014/main" id="{A5F74DC6-1791-4D06-AFCF-0131BC736B5B}"/>
              </a:ext>
            </a:extLst>
          </p:cNvPr>
          <p:cNvPicPr>
            <a:picLocks noChangeAspect="1"/>
          </p:cNvPicPr>
          <p:nvPr/>
        </p:nvPicPr>
        <p:blipFill>
          <a:blip r:embed="rId2"/>
          <a:stretch>
            <a:fillRect/>
          </a:stretch>
        </p:blipFill>
        <p:spPr>
          <a:xfrm>
            <a:off x="381000" y="578716"/>
            <a:ext cx="8144933" cy="56388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304800" y="762000"/>
            <a:ext cx="838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a:latin typeface="Times New Roman" pitchFamily="18" charset="0"/>
              </a:rPr>
              <a:t>例：把二进制数（</a:t>
            </a:r>
            <a:r>
              <a:rPr kumimoji="1" lang="en-US" altLang="zh-CN" sz="3200" b="1" dirty="0">
                <a:latin typeface="Times New Roman" pitchFamily="18" charset="0"/>
              </a:rPr>
              <a:t>110101011101001.011</a:t>
            </a:r>
            <a:r>
              <a:rPr kumimoji="1" lang="zh-CN" altLang="en-US" sz="3200" b="1" dirty="0">
                <a:latin typeface="Times New Roman" pitchFamily="18" charset="0"/>
              </a:rPr>
              <a:t>）</a:t>
            </a:r>
            <a:r>
              <a:rPr kumimoji="1" lang="en-US" altLang="zh-CN" sz="3200" b="1" baseline="-25000" dirty="0">
                <a:latin typeface="Times New Roman" pitchFamily="18" charset="0"/>
              </a:rPr>
              <a:t>2</a:t>
            </a:r>
            <a:r>
              <a:rPr kumimoji="1" lang="zh-CN" altLang="en-US" sz="3200" b="1" dirty="0">
                <a:latin typeface="Times New Roman" pitchFamily="18" charset="0"/>
              </a:rPr>
              <a:t>转换为十六进制数。</a:t>
            </a:r>
          </a:p>
        </p:txBody>
      </p:sp>
      <p:sp>
        <p:nvSpPr>
          <p:cNvPr id="209923" name="Text Box 3"/>
          <p:cNvSpPr txBox="1">
            <a:spLocks noChangeArrowheads="1"/>
          </p:cNvSpPr>
          <p:nvPr/>
        </p:nvSpPr>
        <p:spPr bwMode="auto">
          <a:xfrm>
            <a:off x="457200" y="2133600"/>
            <a:ext cx="8382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a:latin typeface="Times New Roman" pitchFamily="18" charset="0"/>
              </a:rPr>
              <a:t>二进制</a:t>
            </a:r>
            <a:r>
              <a:rPr kumimoji="1" lang="en-US" altLang="zh-CN" sz="2800" b="1">
                <a:latin typeface="Times New Roman" pitchFamily="18" charset="0"/>
              </a:rPr>
              <a:t>4</a:t>
            </a:r>
            <a:r>
              <a:rPr kumimoji="1" lang="zh-CN" altLang="en-US" sz="2800" b="1">
                <a:latin typeface="Times New Roman" pitchFamily="18" charset="0"/>
              </a:rPr>
              <a:t>位分组：    </a:t>
            </a:r>
            <a:r>
              <a:rPr kumimoji="1" lang="en-US" altLang="zh-CN" sz="2800" b="1" u="sng">
                <a:latin typeface="Times New Roman" pitchFamily="18" charset="0"/>
              </a:rPr>
              <a:t>0110</a:t>
            </a:r>
            <a:r>
              <a:rPr kumimoji="1" lang="en-US" altLang="zh-CN" sz="2800" b="1">
                <a:latin typeface="Times New Roman" pitchFamily="18" charset="0"/>
              </a:rPr>
              <a:t>   </a:t>
            </a:r>
            <a:r>
              <a:rPr kumimoji="1" lang="en-US" altLang="zh-CN" sz="2800" b="1" u="sng">
                <a:latin typeface="Times New Roman" pitchFamily="18" charset="0"/>
              </a:rPr>
              <a:t>1010</a:t>
            </a:r>
            <a:r>
              <a:rPr kumimoji="1" lang="en-US" altLang="zh-CN" sz="2800" b="1">
                <a:latin typeface="Times New Roman" pitchFamily="18" charset="0"/>
              </a:rPr>
              <a:t>   </a:t>
            </a:r>
            <a:r>
              <a:rPr kumimoji="1" lang="en-US" altLang="zh-CN" sz="2800" b="1" u="sng">
                <a:latin typeface="Times New Roman" pitchFamily="18" charset="0"/>
              </a:rPr>
              <a:t>1110</a:t>
            </a:r>
            <a:r>
              <a:rPr kumimoji="1" lang="en-US" altLang="zh-CN" sz="2800" b="1">
                <a:latin typeface="Times New Roman" pitchFamily="18" charset="0"/>
              </a:rPr>
              <a:t>   </a:t>
            </a:r>
            <a:r>
              <a:rPr kumimoji="1" lang="en-US" altLang="zh-CN" sz="2800" b="1" u="sng">
                <a:latin typeface="Times New Roman" pitchFamily="18" charset="0"/>
              </a:rPr>
              <a:t>1001</a:t>
            </a:r>
            <a:r>
              <a:rPr kumimoji="1" lang="en-US" altLang="zh-CN" sz="2800" b="1">
                <a:latin typeface="Times New Roman" pitchFamily="18" charset="0"/>
              </a:rPr>
              <a:t>   .   </a:t>
            </a:r>
            <a:r>
              <a:rPr kumimoji="1" lang="en-US" altLang="zh-CN" sz="2800" b="1" u="sng">
                <a:latin typeface="Times New Roman" pitchFamily="18" charset="0"/>
              </a:rPr>
              <a:t>0110</a:t>
            </a:r>
          </a:p>
          <a:p>
            <a:pPr eaLnBrk="1" hangingPunct="1">
              <a:spcBef>
                <a:spcPct val="50000"/>
              </a:spcBef>
            </a:pPr>
            <a:r>
              <a:rPr kumimoji="1" lang="zh-CN" altLang="en-US" sz="2800" b="1">
                <a:latin typeface="Times New Roman" pitchFamily="18" charset="0"/>
              </a:rPr>
              <a:t>转换成十六进制数：  </a:t>
            </a:r>
            <a:r>
              <a:rPr kumimoji="1" lang="en-US" altLang="zh-CN" sz="2800" b="1">
                <a:latin typeface="Times New Roman" pitchFamily="18" charset="0"/>
              </a:rPr>
              <a:t>6        A        E         9      .      6 </a:t>
            </a:r>
          </a:p>
        </p:txBody>
      </p:sp>
      <p:sp>
        <p:nvSpPr>
          <p:cNvPr id="209924" name="Text Box 4"/>
          <p:cNvSpPr txBox="1">
            <a:spLocks noChangeArrowheads="1"/>
          </p:cNvSpPr>
          <p:nvPr/>
        </p:nvSpPr>
        <p:spPr bwMode="auto">
          <a:xfrm>
            <a:off x="381000" y="3810000"/>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r>
              <a:rPr kumimoji="1" lang="zh-CN" altLang="en-US" sz="3200" b="1">
                <a:latin typeface="Times New Roman" pitchFamily="18" charset="0"/>
              </a:rPr>
              <a:t>（</a:t>
            </a:r>
            <a:r>
              <a:rPr kumimoji="1" lang="en-US" altLang="zh-CN" sz="3200" b="1">
                <a:latin typeface="Times New Roman" pitchFamily="18" charset="0"/>
              </a:rPr>
              <a:t>110101011101001.011</a:t>
            </a:r>
            <a:r>
              <a:rPr kumimoji="1" lang="zh-CN" altLang="en-US" sz="3200" b="1">
                <a:latin typeface="Times New Roman" pitchFamily="18" charset="0"/>
              </a:rPr>
              <a:t>）</a:t>
            </a:r>
            <a:r>
              <a:rPr kumimoji="1" lang="en-US" altLang="zh-CN" sz="3200" b="1" baseline="-25000">
                <a:latin typeface="Times New Roman" pitchFamily="18" charset="0"/>
              </a:rPr>
              <a:t>2 </a:t>
            </a:r>
            <a:r>
              <a:rPr kumimoji="1" lang="en-US" altLang="zh-CN" sz="3200" b="1">
                <a:latin typeface="Times New Roman" pitchFamily="18" charset="0"/>
              </a:rPr>
              <a:t>=</a:t>
            </a:r>
            <a:r>
              <a:rPr kumimoji="1" lang="en-US" altLang="zh-CN" sz="3200" b="1" baseline="-25000">
                <a:latin typeface="Times New Roman" pitchFamily="18" charset="0"/>
              </a:rPr>
              <a:t> </a:t>
            </a:r>
            <a:r>
              <a:rPr kumimoji="1" lang="zh-CN" altLang="en-US" sz="3200" b="1">
                <a:latin typeface="Times New Roman" pitchFamily="18" charset="0"/>
              </a:rPr>
              <a:t>（</a:t>
            </a:r>
            <a:r>
              <a:rPr kumimoji="1" lang="en-US" altLang="zh-CN" sz="3200" b="1">
                <a:latin typeface="Times New Roman" pitchFamily="18" charset="0"/>
              </a:rPr>
              <a:t>6AE9.6</a:t>
            </a:r>
            <a:r>
              <a:rPr kumimoji="1" lang="zh-CN" altLang="en-US" sz="3200" b="1">
                <a:latin typeface="Times New Roman" pitchFamily="18" charset="0"/>
              </a:rPr>
              <a:t>）</a:t>
            </a:r>
            <a:r>
              <a:rPr kumimoji="1" lang="en-US" altLang="zh-CN" sz="3200" b="1" baseline="-25000">
                <a:latin typeface="Times New Roman" pitchFamily="18" charset="0"/>
              </a:rPr>
              <a:t>16</a:t>
            </a:r>
          </a:p>
        </p:txBody>
      </p:sp>
      <p:sp>
        <p:nvSpPr>
          <p:cNvPr id="2" name="日期占位符 1">
            <a:extLst>
              <a:ext uri="{FF2B5EF4-FFF2-40B4-BE49-F238E27FC236}">
                <a16:creationId xmlns:a16="http://schemas.microsoft.com/office/drawing/2014/main" id="{D1E2BC4E-801E-4C50-901C-FAEEC6B7EE80}"/>
              </a:ext>
            </a:extLst>
          </p:cNvPr>
          <p:cNvSpPr>
            <a:spLocks noGrp="1"/>
          </p:cNvSpPr>
          <p:nvPr>
            <p:ph type="dt" sz="half" idx="10"/>
          </p:nvPr>
        </p:nvSpPr>
        <p:spPr/>
        <p:txBody>
          <a:bodyPr/>
          <a:lstStyle/>
          <a:p>
            <a:pPr>
              <a:defRPr/>
            </a:pPr>
            <a:fld id="{6E5777E8-C913-4405-82C2-F7099B6CE6AC}" type="datetime1">
              <a:rPr lang="zh-CN" altLang="en-US" smtClean="0"/>
              <a:t>2021/9/1</a:t>
            </a:fld>
            <a:endParaRPr lang="en-US" altLang="zh-CN"/>
          </a:p>
        </p:txBody>
      </p:sp>
    </p:spTree>
    <p:extLst>
      <p:ext uri="{BB962C8B-B14F-4D97-AF65-F5344CB8AC3E}">
        <p14:creationId xmlns:p14="http://schemas.microsoft.com/office/powerpoint/2010/main" val="1380717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1000" fill="hold"/>
                                        <p:tgtEl>
                                          <p:spTgt spid="209922"/>
                                        </p:tgtEl>
                                        <p:attrNameLst>
                                          <p:attrName>ppt_w</p:attrName>
                                        </p:attrNameLst>
                                      </p:cBhvr>
                                      <p:tavLst>
                                        <p:tav tm="0">
                                          <p:val>
                                            <p:fltVal val="0"/>
                                          </p:val>
                                        </p:tav>
                                        <p:tav tm="100000">
                                          <p:val>
                                            <p:strVal val="#ppt_w"/>
                                          </p:val>
                                        </p:tav>
                                      </p:tavLst>
                                    </p:anim>
                                    <p:anim calcmode="lin" valueType="num">
                                      <p:cBhvr>
                                        <p:cTn id="8" dur="1000" fill="hold"/>
                                        <p:tgtEl>
                                          <p:spTgt spid="209922"/>
                                        </p:tgtEl>
                                        <p:attrNameLst>
                                          <p:attrName>ppt_h</p:attrName>
                                        </p:attrNameLst>
                                      </p:cBhvr>
                                      <p:tavLst>
                                        <p:tav tm="0">
                                          <p:val>
                                            <p:fltVal val="0"/>
                                          </p:val>
                                        </p:tav>
                                        <p:tav tm="100000">
                                          <p:val>
                                            <p:strVal val="#ppt_h"/>
                                          </p:val>
                                        </p:tav>
                                      </p:tavLst>
                                    </p:anim>
                                    <p:anim calcmode="lin" valueType="num">
                                      <p:cBhvr>
                                        <p:cTn id="9" dur="1000" fill="hold"/>
                                        <p:tgtEl>
                                          <p:spTgt spid="2099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99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209923"/>
                                        </p:tgtEl>
                                        <p:attrNameLst>
                                          <p:attrName>style.visibility</p:attrName>
                                        </p:attrNameLst>
                                      </p:cBhvr>
                                      <p:to>
                                        <p:strVal val="visible"/>
                                      </p:to>
                                    </p:set>
                                    <p:anim calcmode="lin" valueType="num">
                                      <p:cBhvr>
                                        <p:cTn id="15" dur="1000" fill="hold"/>
                                        <p:tgtEl>
                                          <p:spTgt spid="209923"/>
                                        </p:tgtEl>
                                        <p:attrNameLst>
                                          <p:attrName>ppt_w</p:attrName>
                                        </p:attrNameLst>
                                      </p:cBhvr>
                                      <p:tavLst>
                                        <p:tav tm="0">
                                          <p:val>
                                            <p:fltVal val="0"/>
                                          </p:val>
                                        </p:tav>
                                        <p:tav tm="100000">
                                          <p:val>
                                            <p:strVal val="#ppt_w"/>
                                          </p:val>
                                        </p:tav>
                                      </p:tavLst>
                                    </p:anim>
                                    <p:anim calcmode="lin" valueType="num">
                                      <p:cBhvr>
                                        <p:cTn id="16" dur="1000" fill="hold"/>
                                        <p:tgtEl>
                                          <p:spTgt spid="209923"/>
                                        </p:tgtEl>
                                        <p:attrNameLst>
                                          <p:attrName>ppt_h</p:attrName>
                                        </p:attrNameLst>
                                      </p:cBhvr>
                                      <p:tavLst>
                                        <p:tav tm="0">
                                          <p:val>
                                            <p:fltVal val="0"/>
                                          </p:val>
                                        </p:tav>
                                        <p:tav tm="100000">
                                          <p:val>
                                            <p:strVal val="#ppt_h"/>
                                          </p:val>
                                        </p:tav>
                                      </p:tavLst>
                                    </p:anim>
                                    <p:anim calcmode="lin" valueType="num">
                                      <p:cBhvr>
                                        <p:cTn id="17" dur="1000" fill="hold"/>
                                        <p:tgtEl>
                                          <p:spTgt spid="20992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099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9924"/>
                                        </p:tgtEl>
                                        <p:attrNameLst>
                                          <p:attrName>style.visibility</p:attrName>
                                        </p:attrNameLst>
                                      </p:cBhvr>
                                      <p:to>
                                        <p:strVal val="visible"/>
                                      </p:to>
                                    </p:set>
                                    <p:animEffect transition="in" filter="dissolve">
                                      <p:cBhvr>
                                        <p:cTn id="23" dur="500"/>
                                        <p:tgtEl>
                                          <p:spTgt spid="209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utoUpdateAnimBg="0"/>
      <p:bldP spid="209923" grpId="0" autoUpdateAnimBg="0"/>
      <p:bldP spid="209924"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457200" y="1844675"/>
            <a:ext cx="8305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将十进制数</a:t>
            </a:r>
            <a:r>
              <a:rPr kumimoji="1" lang="en-US" altLang="zh-CN" sz="3200" b="1">
                <a:latin typeface="Times New Roman" pitchFamily="18" charset="0"/>
              </a:rPr>
              <a:t>673</a:t>
            </a:r>
            <a:r>
              <a:rPr kumimoji="1" lang="zh-CN" altLang="en-US" sz="3200" b="1">
                <a:latin typeface="Times New Roman" pitchFamily="18" charset="0"/>
              </a:rPr>
              <a:t>转换成二进制数，可以先转换成八进制数得</a:t>
            </a:r>
            <a:r>
              <a:rPr kumimoji="1" lang="en-US" altLang="zh-CN" sz="3200" b="1">
                <a:latin typeface="Times New Roman" pitchFamily="18" charset="0"/>
              </a:rPr>
              <a:t>1241</a:t>
            </a:r>
            <a:r>
              <a:rPr kumimoji="1" lang="zh-CN" altLang="en-US" sz="3200" b="1">
                <a:latin typeface="Times New Roman" pitchFamily="18" charset="0"/>
              </a:rPr>
              <a:t>，再按每位八进制数转为</a:t>
            </a:r>
            <a:r>
              <a:rPr kumimoji="1" lang="en-US" altLang="zh-CN" sz="3200" b="1">
                <a:latin typeface="Times New Roman" pitchFamily="18" charset="0"/>
              </a:rPr>
              <a:t>3</a:t>
            </a:r>
            <a:r>
              <a:rPr kumimoji="1" lang="zh-CN" altLang="en-US" sz="3200" b="1">
                <a:latin typeface="Times New Roman" pitchFamily="18" charset="0"/>
              </a:rPr>
              <a:t>位二进数，求得</a:t>
            </a:r>
            <a:r>
              <a:rPr kumimoji="1" lang="en-US" altLang="zh-CN" sz="3200" b="1">
                <a:latin typeface="Times New Roman" pitchFamily="18" charset="0"/>
              </a:rPr>
              <a:t>1010100001B</a:t>
            </a:r>
            <a:r>
              <a:rPr kumimoji="1" lang="zh-CN" altLang="en-US" sz="3200" b="1">
                <a:latin typeface="Times New Roman" pitchFamily="18" charset="0"/>
              </a:rPr>
              <a:t>，转换成十六进制数用</a:t>
            </a:r>
            <a:r>
              <a:rPr kumimoji="1" lang="en-US" altLang="zh-CN" sz="3200" b="1">
                <a:latin typeface="Times New Roman" pitchFamily="18" charset="0"/>
              </a:rPr>
              <a:t>4</a:t>
            </a:r>
            <a:r>
              <a:rPr kumimoji="1" lang="zh-CN" altLang="en-US" sz="3200" b="1">
                <a:latin typeface="Times New Roman" pitchFamily="18" charset="0"/>
              </a:rPr>
              <a:t>位一组很快能得到</a:t>
            </a:r>
            <a:r>
              <a:rPr kumimoji="1" lang="en-US" altLang="zh-CN" sz="3200" b="1">
                <a:latin typeface="Times New Roman" pitchFamily="18" charset="0"/>
              </a:rPr>
              <a:t>2A1H</a:t>
            </a:r>
            <a:r>
              <a:rPr kumimoji="1" lang="zh-CN" altLang="en-US" sz="3200" b="1">
                <a:latin typeface="Times New Roman" pitchFamily="18" charset="0"/>
              </a:rPr>
              <a:t>。</a:t>
            </a:r>
          </a:p>
        </p:txBody>
      </p:sp>
      <p:sp>
        <p:nvSpPr>
          <p:cNvPr id="2" name="日期占位符 1">
            <a:extLst>
              <a:ext uri="{FF2B5EF4-FFF2-40B4-BE49-F238E27FC236}">
                <a16:creationId xmlns:a16="http://schemas.microsoft.com/office/drawing/2014/main" id="{43A609B3-40D0-41A4-8751-2216DA6E6497}"/>
              </a:ext>
            </a:extLst>
          </p:cNvPr>
          <p:cNvSpPr>
            <a:spLocks noGrp="1"/>
          </p:cNvSpPr>
          <p:nvPr>
            <p:ph type="dt" sz="half" idx="10"/>
          </p:nvPr>
        </p:nvSpPr>
        <p:spPr/>
        <p:txBody>
          <a:bodyPr/>
          <a:lstStyle/>
          <a:p>
            <a:pPr>
              <a:defRPr/>
            </a:pPr>
            <a:fld id="{A6932A06-5AEE-4C73-B054-A3C844D88EB3}" type="datetime1">
              <a:rPr lang="zh-CN" altLang="en-US" smtClean="0"/>
              <a:t>2021/9/1</a:t>
            </a:fld>
            <a:endParaRPr lang="en-US" altLang="zh-CN"/>
          </a:p>
        </p:txBody>
      </p:sp>
    </p:spTree>
    <p:extLst>
      <p:ext uri="{BB962C8B-B14F-4D97-AF65-F5344CB8AC3E}">
        <p14:creationId xmlns:p14="http://schemas.microsoft.com/office/powerpoint/2010/main" val="1743350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checkerboard(down)">
                                      <p:cBhvr>
                                        <p:cTn id="7" dur="500"/>
                                        <p:tgtEl>
                                          <p:spTgt spid="210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62200" y="228600"/>
            <a:ext cx="4343400" cy="6324600"/>
            <a:chOff x="1440" y="144"/>
            <a:chExt cx="2736" cy="3984"/>
          </a:xfrm>
        </p:grpSpPr>
        <p:sp>
          <p:nvSpPr>
            <p:cNvPr id="49155" name="Rectangle 3"/>
            <p:cNvSpPr>
              <a:spLocks noChangeArrowheads="1"/>
            </p:cNvSpPr>
            <p:nvPr/>
          </p:nvSpPr>
          <p:spPr bwMode="auto">
            <a:xfrm>
              <a:off x="3493" y="3932"/>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a:t>
              </a:r>
            </a:p>
          </p:txBody>
        </p:sp>
        <p:sp>
          <p:nvSpPr>
            <p:cNvPr id="49156" name="Rectangle 4"/>
            <p:cNvSpPr>
              <a:spLocks noChangeArrowheads="1"/>
            </p:cNvSpPr>
            <p:nvPr/>
          </p:nvSpPr>
          <p:spPr bwMode="auto">
            <a:xfrm>
              <a:off x="2809" y="3932"/>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a:t>
              </a:r>
            </a:p>
          </p:txBody>
        </p:sp>
        <p:sp>
          <p:nvSpPr>
            <p:cNvPr id="49157" name="Rectangle 5"/>
            <p:cNvSpPr>
              <a:spLocks noChangeArrowheads="1"/>
            </p:cNvSpPr>
            <p:nvPr/>
          </p:nvSpPr>
          <p:spPr bwMode="auto">
            <a:xfrm>
              <a:off x="2124" y="3932"/>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a:t>
              </a:r>
            </a:p>
          </p:txBody>
        </p:sp>
        <p:sp>
          <p:nvSpPr>
            <p:cNvPr id="49158" name="Rectangle 6"/>
            <p:cNvSpPr>
              <a:spLocks noChangeArrowheads="1"/>
            </p:cNvSpPr>
            <p:nvPr/>
          </p:nvSpPr>
          <p:spPr bwMode="auto">
            <a:xfrm>
              <a:off x="1440" y="3932"/>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a:t>
              </a:r>
            </a:p>
          </p:txBody>
        </p:sp>
        <p:sp>
          <p:nvSpPr>
            <p:cNvPr id="49159" name="Rectangle 7"/>
            <p:cNvSpPr>
              <a:spLocks noChangeArrowheads="1"/>
            </p:cNvSpPr>
            <p:nvPr/>
          </p:nvSpPr>
          <p:spPr bwMode="auto">
            <a:xfrm>
              <a:off x="3493" y="3736"/>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a:t>
              </a:r>
            </a:p>
          </p:txBody>
        </p:sp>
        <p:sp>
          <p:nvSpPr>
            <p:cNvPr id="49160" name="Rectangle 8"/>
            <p:cNvSpPr>
              <a:spLocks noChangeArrowheads="1"/>
            </p:cNvSpPr>
            <p:nvPr/>
          </p:nvSpPr>
          <p:spPr bwMode="auto">
            <a:xfrm>
              <a:off x="2809" y="3736"/>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20</a:t>
              </a:r>
            </a:p>
          </p:txBody>
        </p:sp>
        <p:sp>
          <p:nvSpPr>
            <p:cNvPr id="49161" name="Rectangle 9"/>
            <p:cNvSpPr>
              <a:spLocks noChangeArrowheads="1"/>
            </p:cNvSpPr>
            <p:nvPr/>
          </p:nvSpPr>
          <p:spPr bwMode="auto">
            <a:xfrm>
              <a:off x="2124" y="3736"/>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10000</a:t>
              </a:r>
            </a:p>
          </p:txBody>
        </p:sp>
        <p:sp>
          <p:nvSpPr>
            <p:cNvPr id="49162" name="Rectangle 10"/>
            <p:cNvSpPr>
              <a:spLocks noChangeArrowheads="1"/>
            </p:cNvSpPr>
            <p:nvPr/>
          </p:nvSpPr>
          <p:spPr bwMode="auto">
            <a:xfrm>
              <a:off x="1440" y="3736"/>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16</a:t>
              </a:r>
            </a:p>
          </p:txBody>
        </p:sp>
        <p:sp>
          <p:nvSpPr>
            <p:cNvPr id="49163" name="Rectangle 11"/>
            <p:cNvSpPr>
              <a:spLocks noChangeArrowheads="1"/>
            </p:cNvSpPr>
            <p:nvPr/>
          </p:nvSpPr>
          <p:spPr bwMode="auto">
            <a:xfrm>
              <a:off x="3493" y="3540"/>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F</a:t>
              </a:r>
            </a:p>
          </p:txBody>
        </p:sp>
        <p:sp>
          <p:nvSpPr>
            <p:cNvPr id="49164" name="Rectangle 12"/>
            <p:cNvSpPr>
              <a:spLocks noChangeArrowheads="1"/>
            </p:cNvSpPr>
            <p:nvPr/>
          </p:nvSpPr>
          <p:spPr bwMode="auto">
            <a:xfrm>
              <a:off x="2809" y="3540"/>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17</a:t>
              </a:r>
            </a:p>
          </p:txBody>
        </p:sp>
        <p:sp>
          <p:nvSpPr>
            <p:cNvPr id="49165" name="Rectangle 13"/>
            <p:cNvSpPr>
              <a:spLocks noChangeArrowheads="1"/>
            </p:cNvSpPr>
            <p:nvPr/>
          </p:nvSpPr>
          <p:spPr bwMode="auto">
            <a:xfrm>
              <a:off x="2124" y="3540"/>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1111</a:t>
              </a:r>
            </a:p>
          </p:txBody>
        </p:sp>
        <p:sp>
          <p:nvSpPr>
            <p:cNvPr id="49166" name="Rectangle 14"/>
            <p:cNvSpPr>
              <a:spLocks noChangeArrowheads="1"/>
            </p:cNvSpPr>
            <p:nvPr/>
          </p:nvSpPr>
          <p:spPr bwMode="auto">
            <a:xfrm>
              <a:off x="1440" y="3540"/>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15</a:t>
              </a:r>
            </a:p>
          </p:txBody>
        </p:sp>
        <p:sp>
          <p:nvSpPr>
            <p:cNvPr id="49167" name="Rectangle 15"/>
            <p:cNvSpPr>
              <a:spLocks noChangeArrowheads="1"/>
            </p:cNvSpPr>
            <p:nvPr/>
          </p:nvSpPr>
          <p:spPr bwMode="auto">
            <a:xfrm>
              <a:off x="3493" y="3344"/>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E</a:t>
              </a:r>
            </a:p>
          </p:txBody>
        </p:sp>
        <p:sp>
          <p:nvSpPr>
            <p:cNvPr id="49168" name="Rectangle 16"/>
            <p:cNvSpPr>
              <a:spLocks noChangeArrowheads="1"/>
            </p:cNvSpPr>
            <p:nvPr/>
          </p:nvSpPr>
          <p:spPr bwMode="auto">
            <a:xfrm>
              <a:off x="2809" y="3344"/>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16</a:t>
              </a:r>
            </a:p>
          </p:txBody>
        </p:sp>
        <p:sp>
          <p:nvSpPr>
            <p:cNvPr id="49169" name="Rectangle 17"/>
            <p:cNvSpPr>
              <a:spLocks noChangeArrowheads="1"/>
            </p:cNvSpPr>
            <p:nvPr/>
          </p:nvSpPr>
          <p:spPr bwMode="auto">
            <a:xfrm>
              <a:off x="2124" y="3344"/>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1110</a:t>
              </a:r>
            </a:p>
          </p:txBody>
        </p:sp>
        <p:sp>
          <p:nvSpPr>
            <p:cNvPr id="49170" name="Rectangle 18"/>
            <p:cNvSpPr>
              <a:spLocks noChangeArrowheads="1"/>
            </p:cNvSpPr>
            <p:nvPr/>
          </p:nvSpPr>
          <p:spPr bwMode="auto">
            <a:xfrm>
              <a:off x="1440" y="3344"/>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14</a:t>
              </a:r>
            </a:p>
          </p:txBody>
        </p:sp>
        <p:sp>
          <p:nvSpPr>
            <p:cNvPr id="49171" name="Rectangle 19"/>
            <p:cNvSpPr>
              <a:spLocks noChangeArrowheads="1"/>
            </p:cNvSpPr>
            <p:nvPr/>
          </p:nvSpPr>
          <p:spPr bwMode="auto">
            <a:xfrm>
              <a:off x="3493" y="3148"/>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D</a:t>
              </a:r>
            </a:p>
          </p:txBody>
        </p:sp>
        <p:sp>
          <p:nvSpPr>
            <p:cNvPr id="49172" name="Rectangle 20"/>
            <p:cNvSpPr>
              <a:spLocks noChangeArrowheads="1"/>
            </p:cNvSpPr>
            <p:nvPr/>
          </p:nvSpPr>
          <p:spPr bwMode="auto">
            <a:xfrm>
              <a:off x="2809" y="3148"/>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15</a:t>
              </a:r>
            </a:p>
          </p:txBody>
        </p:sp>
        <p:sp>
          <p:nvSpPr>
            <p:cNvPr id="49173" name="Rectangle 21"/>
            <p:cNvSpPr>
              <a:spLocks noChangeArrowheads="1"/>
            </p:cNvSpPr>
            <p:nvPr/>
          </p:nvSpPr>
          <p:spPr bwMode="auto">
            <a:xfrm>
              <a:off x="2124" y="3148"/>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1101</a:t>
              </a:r>
            </a:p>
          </p:txBody>
        </p:sp>
        <p:sp>
          <p:nvSpPr>
            <p:cNvPr id="49174" name="Rectangle 22"/>
            <p:cNvSpPr>
              <a:spLocks noChangeArrowheads="1"/>
            </p:cNvSpPr>
            <p:nvPr/>
          </p:nvSpPr>
          <p:spPr bwMode="auto">
            <a:xfrm>
              <a:off x="1440" y="3148"/>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13</a:t>
              </a:r>
            </a:p>
          </p:txBody>
        </p:sp>
        <p:sp>
          <p:nvSpPr>
            <p:cNvPr id="49175" name="Rectangle 23"/>
            <p:cNvSpPr>
              <a:spLocks noChangeArrowheads="1"/>
            </p:cNvSpPr>
            <p:nvPr/>
          </p:nvSpPr>
          <p:spPr bwMode="auto">
            <a:xfrm>
              <a:off x="3493" y="2952"/>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C</a:t>
              </a:r>
            </a:p>
          </p:txBody>
        </p:sp>
        <p:sp>
          <p:nvSpPr>
            <p:cNvPr id="49176" name="Rectangle 24"/>
            <p:cNvSpPr>
              <a:spLocks noChangeArrowheads="1"/>
            </p:cNvSpPr>
            <p:nvPr/>
          </p:nvSpPr>
          <p:spPr bwMode="auto">
            <a:xfrm>
              <a:off x="2809" y="2952"/>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14</a:t>
              </a:r>
            </a:p>
          </p:txBody>
        </p:sp>
        <p:sp>
          <p:nvSpPr>
            <p:cNvPr id="49177" name="Rectangle 25"/>
            <p:cNvSpPr>
              <a:spLocks noChangeArrowheads="1"/>
            </p:cNvSpPr>
            <p:nvPr/>
          </p:nvSpPr>
          <p:spPr bwMode="auto">
            <a:xfrm>
              <a:off x="2124" y="2952"/>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1100</a:t>
              </a:r>
            </a:p>
          </p:txBody>
        </p:sp>
        <p:sp>
          <p:nvSpPr>
            <p:cNvPr id="49178" name="Rectangle 26"/>
            <p:cNvSpPr>
              <a:spLocks noChangeArrowheads="1"/>
            </p:cNvSpPr>
            <p:nvPr/>
          </p:nvSpPr>
          <p:spPr bwMode="auto">
            <a:xfrm>
              <a:off x="1440" y="2952"/>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12</a:t>
              </a:r>
            </a:p>
          </p:txBody>
        </p:sp>
        <p:sp>
          <p:nvSpPr>
            <p:cNvPr id="49179" name="Rectangle 27"/>
            <p:cNvSpPr>
              <a:spLocks noChangeArrowheads="1"/>
            </p:cNvSpPr>
            <p:nvPr/>
          </p:nvSpPr>
          <p:spPr bwMode="auto">
            <a:xfrm>
              <a:off x="3493" y="2756"/>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B</a:t>
              </a:r>
            </a:p>
          </p:txBody>
        </p:sp>
        <p:sp>
          <p:nvSpPr>
            <p:cNvPr id="49180" name="Rectangle 28"/>
            <p:cNvSpPr>
              <a:spLocks noChangeArrowheads="1"/>
            </p:cNvSpPr>
            <p:nvPr/>
          </p:nvSpPr>
          <p:spPr bwMode="auto">
            <a:xfrm>
              <a:off x="2809" y="2756"/>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13</a:t>
              </a:r>
            </a:p>
          </p:txBody>
        </p:sp>
        <p:sp>
          <p:nvSpPr>
            <p:cNvPr id="49181" name="Rectangle 29"/>
            <p:cNvSpPr>
              <a:spLocks noChangeArrowheads="1"/>
            </p:cNvSpPr>
            <p:nvPr/>
          </p:nvSpPr>
          <p:spPr bwMode="auto">
            <a:xfrm>
              <a:off x="2124" y="2756"/>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1011</a:t>
              </a:r>
            </a:p>
          </p:txBody>
        </p:sp>
        <p:sp>
          <p:nvSpPr>
            <p:cNvPr id="49182" name="Rectangle 30"/>
            <p:cNvSpPr>
              <a:spLocks noChangeArrowheads="1"/>
            </p:cNvSpPr>
            <p:nvPr/>
          </p:nvSpPr>
          <p:spPr bwMode="auto">
            <a:xfrm>
              <a:off x="1440" y="2756"/>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a:t>
              </a:r>
            </a:p>
          </p:txBody>
        </p:sp>
        <p:sp>
          <p:nvSpPr>
            <p:cNvPr id="49183" name="Rectangle 31"/>
            <p:cNvSpPr>
              <a:spLocks noChangeArrowheads="1"/>
            </p:cNvSpPr>
            <p:nvPr/>
          </p:nvSpPr>
          <p:spPr bwMode="auto">
            <a:xfrm>
              <a:off x="3493" y="2560"/>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A</a:t>
              </a:r>
            </a:p>
          </p:txBody>
        </p:sp>
        <p:sp>
          <p:nvSpPr>
            <p:cNvPr id="49184" name="Rectangle 32"/>
            <p:cNvSpPr>
              <a:spLocks noChangeArrowheads="1"/>
            </p:cNvSpPr>
            <p:nvPr/>
          </p:nvSpPr>
          <p:spPr bwMode="auto">
            <a:xfrm>
              <a:off x="2809" y="2560"/>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12</a:t>
              </a:r>
            </a:p>
          </p:txBody>
        </p:sp>
        <p:sp>
          <p:nvSpPr>
            <p:cNvPr id="49185" name="Rectangle 33"/>
            <p:cNvSpPr>
              <a:spLocks noChangeArrowheads="1"/>
            </p:cNvSpPr>
            <p:nvPr/>
          </p:nvSpPr>
          <p:spPr bwMode="auto">
            <a:xfrm>
              <a:off x="2124" y="2560"/>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1010</a:t>
              </a:r>
            </a:p>
          </p:txBody>
        </p:sp>
        <p:sp>
          <p:nvSpPr>
            <p:cNvPr id="49186" name="Rectangle 34"/>
            <p:cNvSpPr>
              <a:spLocks noChangeArrowheads="1"/>
            </p:cNvSpPr>
            <p:nvPr/>
          </p:nvSpPr>
          <p:spPr bwMode="auto">
            <a:xfrm>
              <a:off x="1440" y="2560"/>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a:t>
              </a:r>
            </a:p>
          </p:txBody>
        </p:sp>
        <p:sp>
          <p:nvSpPr>
            <p:cNvPr id="49187" name="Rectangle 35"/>
            <p:cNvSpPr>
              <a:spLocks noChangeArrowheads="1"/>
            </p:cNvSpPr>
            <p:nvPr/>
          </p:nvSpPr>
          <p:spPr bwMode="auto">
            <a:xfrm>
              <a:off x="3493" y="2364"/>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9</a:t>
              </a:r>
            </a:p>
          </p:txBody>
        </p:sp>
        <p:sp>
          <p:nvSpPr>
            <p:cNvPr id="49188" name="Rectangle 36"/>
            <p:cNvSpPr>
              <a:spLocks noChangeArrowheads="1"/>
            </p:cNvSpPr>
            <p:nvPr/>
          </p:nvSpPr>
          <p:spPr bwMode="auto">
            <a:xfrm>
              <a:off x="2809" y="2364"/>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a:t>
              </a:r>
            </a:p>
          </p:txBody>
        </p:sp>
        <p:sp>
          <p:nvSpPr>
            <p:cNvPr id="49189" name="Rectangle 37"/>
            <p:cNvSpPr>
              <a:spLocks noChangeArrowheads="1"/>
            </p:cNvSpPr>
            <p:nvPr/>
          </p:nvSpPr>
          <p:spPr bwMode="auto">
            <a:xfrm>
              <a:off x="2124" y="2364"/>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1001</a:t>
              </a:r>
            </a:p>
          </p:txBody>
        </p:sp>
        <p:sp>
          <p:nvSpPr>
            <p:cNvPr id="49190" name="Rectangle 38"/>
            <p:cNvSpPr>
              <a:spLocks noChangeArrowheads="1"/>
            </p:cNvSpPr>
            <p:nvPr/>
          </p:nvSpPr>
          <p:spPr bwMode="auto">
            <a:xfrm>
              <a:off x="1440" y="2364"/>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9</a:t>
              </a:r>
            </a:p>
          </p:txBody>
        </p:sp>
        <p:sp>
          <p:nvSpPr>
            <p:cNvPr id="49191" name="Rectangle 39"/>
            <p:cNvSpPr>
              <a:spLocks noChangeArrowheads="1"/>
            </p:cNvSpPr>
            <p:nvPr/>
          </p:nvSpPr>
          <p:spPr bwMode="auto">
            <a:xfrm>
              <a:off x="3493" y="2167"/>
              <a:ext cx="68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8</a:t>
              </a:r>
            </a:p>
          </p:txBody>
        </p:sp>
        <p:sp>
          <p:nvSpPr>
            <p:cNvPr id="49192" name="Rectangle 40"/>
            <p:cNvSpPr>
              <a:spLocks noChangeArrowheads="1"/>
            </p:cNvSpPr>
            <p:nvPr/>
          </p:nvSpPr>
          <p:spPr bwMode="auto">
            <a:xfrm>
              <a:off x="2809" y="2167"/>
              <a:ext cx="68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a:t>
              </a:r>
            </a:p>
          </p:txBody>
        </p:sp>
        <p:sp>
          <p:nvSpPr>
            <p:cNvPr id="49193" name="Rectangle 41"/>
            <p:cNvSpPr>
              <a:spLocks noChangeArrowheads="1"/>
            </p:cNvSpPr>
            <p:nvPr/>
          </p:nvSpPr>
          <p:spPr bwMode="auto">
            <a:xfrm>
              <a:off x="2124" y="2167"/>
              <a:ext cx="6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1000</a:t>
              </a:r>
            </a:p>
          </p:txBody>
        </p:sp>
        <p:sp>
          <p:nvSpPr>
            <p:cNvPr id="49194" name="Rectangle 42"/>
            <p:cNvSpPr>
              <a:spLocks noChangeArrowheads="1"/>
            </p:cNvSpPr>
            <p:nvPr/>
          </p:nvSpPr>
          <p:spPr bwMode="auto">
            <a:xfrm>
              <a:off x="1440" y="2167"/>
              <a:ext cx="68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8</a:t>
              </a:r>
            </a:p>
          </p:txBody>
        </p:sp>
        <p:sp>
          <p:nvSpPr>
            <p:cNvPr id="49195" name="Rectangle 43"/>
            <p:cNvSpPr>
              <a:spLocks noChangeArrowheads="1"/>
            </p:cNvSpPr>
            <p:nvPr/>
          </p:nvSpPr>
          <p:spPr bwMode="auto">
            <a:xfrm>
              <a:off x="3493" y="1971"/>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7</a:t>
              </a:r>
            </a:p>
          </p:txBody>
        </p:sp>
        <p:sp>
          <p:nvSpPr>
            <p:cNvPr id="49196" name="Rectangle 44"/>
            <p:cNvSpPr>
              <a:spLocks noChangeArrowheads="1"/>
            </p:cNvSpPr>
            <p:nvPr/>
          </p:nvSpPr>
          <p:spPr bwMode="auto">
            <a:xfrm>
              <a:off x="2809" y="1971"/>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7</a:t>
              </a:r>
            </a:p>
          </p:txBody>
        </p:sp>
        <p:sp>
          <p:nvSpPr>
            <p:cNvPr id="49197" name="Rectangle 45"/>
            <p:cNvSpPr>
              <a:spLocks noChangeArrowheads="1"/>
            </p:cNvSpPr>
            <p:nvPr/>
          </p:nvSpPr>
          <p:spPr bwMode="auto">
            <a:xfrm>
              <a:off x="2124" y="1971"/>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111</a:t>
              </a:r>
            </a:p>
          </p:txBody>
        </p:sp>
        <p:sp>
          <p:nvSpPr>
            <p:cNvPr id="49198" name="Rectangle 46"/>
            <p:cNvSpPr>
              <a:spLocks noChangeArrowheads="1"/>
            </p:cNvSpPr>
            <p:nvPr/>
          </p:nvSpPr>
          <p:spPr bwMode="auto">
            <a:xfrm>
              <a:off x="1440" y="1971"/>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7</a:t>
              </a:r>
            </a:p>
          </p:txBody>
        </p:sp>
        <p:sp>
          <p:nvSpPr>
            <p:cNvPr id="49199" name="Rectangle 47"/>
            <p:cNvSpPr>
              <a:spLocks noChangeArrowheads="1"/>
            </p:cNvSpPr>
            <p:nvPr/>
          </p:nvSpPr>
          <p:spPr bwMode="auto">
            <a:xfrm>
              <a:off x="3493" y="1775"/>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6</a:t>
              </a:r>
            </a:p>
          </p:txBody>
        </p:sp>
        <p:sp>
          <p:nvSpPr>
            <p:cNvPr id="49200" name="Rectangle 48"/>
            <p:cNvSpPr>
              <a:spLocks noChangeArrowheads="1"/>
            </p:cNvSpPr>
            <p:nvPr/>
          </p:nvSpPr>
          <p:spPr bwMode="auto">
            <a:xfrm>
              <a:off x="2809" y="1775"/>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6</a:t>
              </a:r>
            </a:p>
          </p:txBody>
        </p:sp>
        <p:sp>
          <p:nvSpPr>
            <p:cNvPr id="49201" name="Rectangle 49"/>
            <p:cNvSpPr>
              <a:spLocks noChangeArrowheads="1"/>
            </p:cNvSpPr>
            <p:nvPr/>
          </p:nvSpPr>
          <p:spPr bwMode="auto">
            <a:xfrm>
              <a:off x="2124" y="1775"/>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110</a:t>
              </a:r>
            </a:p>
          </p:txBody>
        </p:sp>
        <p:sp>
          <p:nvSpPr>
            <p:cNvPr id="49202" name="Rectangle 50"/>
            <p:cNvSpPr>
              <a:spLocks noChangeArrowheads="1"/>
            </p:cNvSpPr>
            <p:nvPr/>
          </p:nvSpPr>
          <p:spPr bwMode="auto">
            <a:xfrm>
              <a:off x="1440" y="1775"/>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6</a:t>
              </a:r>
            </a:p>
          </p:txBody>
        </p:sp>
        <p:sp>
          <p:nvSpPr>
            <p:cNvPr id="49203" name="Rectangle 51"/>
            <p:cNvSpPr>
              <a:spLocks noChangeArrowheads="1"/>
            </p:cNvSpPr>
            <p:nvPr/>
          </p:nvSpPr>
          <p:spPr bwMode="auto">
            <a:xfrm>
              <a:off x="3493" y="1579"/>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5</a:t>
              </a:r>
            </a:p>
          </p:txBody>
        </p:sp>
        <p:sp>
          <p:nvSpPr>
            <p:cNvPr id="49204" name="Rectangle 52"/>
            <p:cNvSpPr>
              <a:spLocks noChangeArrowheads="1"/>
            </p:cNvSpPr>
            <p:nvPr/>
          </p:nvSpPr>
          <p:spPr bwMode="auto">
            <a:xfrm>
              <a:off x="2809" y="1579"/>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5</a:t>
              </a:r>
            </a:p>
          </p:txBody>
        </p:sp>
        <p:sp>
          <p:nvSpPr>
            <p:cNvPr id="49205" name="Rectangle 53"/>
            <p:cNvSpPr>
              <a:spLocks noChangeArrowheads="1"/>
            </p:cNvSpPr>
            <p:nvPr/>
          </p:nvSpPr>
          <p:spPr bwMode="auto">
            <a:xfrm>
              <a:off x="2124" y="1579"/>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101</a:t>
              </a:r>
            </a:p>
          </p:txBody>
        </p:sp>
        <p:sp>
          <p:nvSpPr>
            <p:cNvPr id="49206" name="Rectangle 54"/>
            <p:cNvSpPr>
              <a:spLocks noChangeArrowheads="1"/>
            </p:cNvSpPr>
            <p:nvPr/>
          </p:nvSpPr>
          <p:spPr bwMode="auto">
            <a:xfrm>
              <a:off x="1440" y="1579"/>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5</a:t>
              </a:r>
            </a:p>
          </p:txBody>
        </p:sp>
        <p:sp>
          <p:nvSpPr>
            <p:cNvPr id="49207" name="Rectangle 55"/>
            <p:cNvSpPr>
              <a:spLocks noChangeArrowheads="1"/>
            </p:cNvSpPr>
            <p:nvPr/>
          </p:nvSpPr>
          <p:spPr bwMode="auto">
            <a:xfrm>
              <a:off x="3493" y="1383"/>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4</a:t>
              </a:r>
            </a:p>
          </p:txBody>
        </p:sp>
        <p:sp>
          <p:nvSpPr>
            <p:cNvPr id="49208" name="Rectangle 56"/>
            <p:cNvSpPr>
              <a:spLocks noChangeArrowheads="1"/>
            </p:cNvSpPr>
            <p:nvPr/>
          </p:nvSpPr>
          <p:spPr bwMode="auto">
            <a:xfrm>
              <a:off x="2809" y="1383"/>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4</a:t>
              </a:r>
            </a:p>
          </p:txBody>
        </p:sp>
        <p:sp>
          <p:nvSpPr>
            <p:cNvPr id="49209" name="Rectangle 57"/>
            <p:cNvSpPr>
              <a:spLocks noChangeArrowheads="1"/>
            </p:cNvSpPr>
            <p:nvPr/>
          </p:nvSpPr>
          <p:spPr bwMode="auto">
            <a:xfrm>
              <a:off x="2124" y="1383"/>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100</a:t>
              </a:r>
            </a:p>
          </p:txBody>
        </p:sp>
        <p:sp>
          <p:nvSpPr>
            <p:cNvPr id="49210" name="Rectangle 58"/>
            <p:cNvSpPr>
              <a:spLocks noChangeArrowheads="1"/>
            </p:cNvSpPr>
            <p:nvPr/>
          </p:nvSpPr>
          <p:spPr bwMode="auto">
            <a:xfrm>
              <a:off x="1440" y="1383"/>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4</a:t>
              </a:r>
            </a:p>
          </p:txBody>
        </p:sp>
        <p:sp>
          <p:nvSpPr>
            <p:cNvPr id="49211" name="Rectangle 59"/>
            <p:cNvSpPr>
              <a:spLocks noChangeArrowheads="1"/>
            </p:cNvSpPr>
            <p:nvPr/>
          </p:nvSpPr>
          <p:spPr bwMode="auto">
            <a:xfrm>
              <a:off x="3493" y="1187"/>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3</a:t>
              </a:r>
            </a:p>
          </p:txBody>
        </p:sp>
        <p:sp>
          <p:nvSpPr>
            <p:cNvPr id="49212" name="Rectangle 60"/>
            <p:cNvSpPr>
              <a:spLocks noChangeArrowheads="1"/>
            </p:cNvSpPr>
            <p:nvPr/>
          </p:nvSpPr>
          <p:spPr bwMode="auto">
            <a:xfrm>
              <a:off x="2809" y="1187"/>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3</a:t>
              </a:r>
            </a:p>
          </p:txBody>
        </p:sp>
        <p:sp>
          <p:nvSpPr>
            <p:cNvPr id="49213" name="Rectangle 61"/>
            <p:cNvSpPr>
              <a:spLocks noChangeArrowheads="1"/>
            </p:cNvSpPr>
            <p:nvPr/>
          </p:nvSpPr>
          <p:spPr bwMode="auto">
            <a:xfrm>
              <a:off x="2124" y="1187"/>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11</a:t>
              </a:r>
            </a:p>
          </p:txBody>
        </p:sp>
        <p:sp>
          <p:nvSpPr>
            <p:cNvPr id="49214" name="Rectangle 62"/>
            <p:cNvSpPr>
              <a:spLocks noChangeArrowheads="1"/>
            </p:cNvSpPr>
            <p:nvPr/>
          </p:nvSpPr>
          <p:spPr bwMode="auto">
            <a:xfrm>
              <a:off x="1440" y="1187"/>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3</a:t>
              </a:r>
            </a:p>
          </p:txBody>
        </p:sp>
        <p:sp>
          <p:nvSpPr>
            <p:cNvPr id="49215" name="Rectangle 63"/>
            <p:cNvSpPr>
              <a:spLocks noChangeArrowheads="1"/>
            </p:cNvSpPr>
            <p:nvPr/>
          </p:nvSpPr>
          <p:spPr bwMode="auto">
            <a:xfrm>
              <a:off x="3493" y="991"/>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2</a:t>
              </a:r>
            </a:p>
          </p:txBody>
        </p:sp>
        <p:sp>
          <p:nvSpPr>
            <p:cNvPr id="49216" name="Rectangle 64"/>
            <p:cNvSpPr>
              <a:spLocks noChangeArrowheads="1"/>
            </p:cNvSpPr>
            <p:nvPr/>
          </p:nvSpPr>
          <p:spPr bwMode="auto">
            <a:xfrm>
              <a:off x="2809" y="991"/>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2</a:t>
              </a:r>
            </a:p>
          </p:txBody>
        </p:sp>
        <p:sp>
          <p:nvSpPr>
            <p:cNvPr id="49217" name="Rectangle 65"/>
            <p:cNvSpPr>
              <a:spLocks noChangeArrowheads="1"/>
            </p:cNvSpPr>
            <p:nvPr/>
          </p:nvSpPr>
          <p:spPr bwMode="auto">
            <a:xfrm>
              <a:off x="2124" y="991"/>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10</a:t>
              </a:r>
            </a:p>
          </p:txBody>
        </p:sp>
        <p:sp>
          <p:nvSpPr>
            <p:cNvPr id="49218" name="Rectangle 66"/>
            <p:cNvSpPr>
              <a:spLocks noChangeArrowheads="1"/>
            </p:cNvSpPr>
            <p:nvPr/>
          </p:nvSpPr>
          <p:spPr bwMode="auto">
            <a:xfrm>
              <a:off x="1440" y="991"/>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2</a:t>
              </a:r>
            </a:p>
          </p:txBody>
        </p:sp>
        <p:sp>
          <p:nvSpPr>
            <p:cNvPr id="49219" name="Rectangle 67"/>
            <p:cNvSpPr>
              <a:spLocks noChangeArrowheads="1"/>
            </p:cNvSpPr>
            <p:nvPr/>
          </p:nvSpPr>
          <p:spPr bwMode="auto">
            <a:xfrm>
              <a:off x="3493" y="795"/>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a:t>
              </a:r>
            </a:p>
          </p:txBody>
        </p:sp>
        <p:sp>
          <p:nvSpPr>
            <p:cNvPr id="49220" name="Rectangle 68"/>
            <p:cNvSpPr>
              <a:spLocks noChangeArrowheads="1"/>
            </p:cNvSpPr>
            <p:nvPr/>
          </p:nvSpPr>
          <p:spPr bwMode="auto">
            <a:xfrm>
              <a:off x="2809" y="795"/>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a:t>
              </a:r>
            </a:p>
          </p:txBody>
        </p:sp>
        <p:sp>
          <p:nvSpPr>
            <p:cNvPr id="49221" name="Rectangle 69"/>
            <p:cNvSpPr>
              <a:spLocks noChangeArrowheads="1"/>
            </p:cNvSpPr>
            <p:nvPr/>
          </p:nvSpPr>
          <p:spPr bwMode="auto">
            <a:xfrm>
              <a:off x="2124" y="795"/>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a:t>
              </a:r>
            </a:p>
          </p:txBody>
        </p:sp>
        <p:sp>
          <p:nvSpPr>
            <p:cNvPr id="49222" name="Rectangle 70"/>
            <p:cNvSpPr>
              <a:spLocks noChangeArrowheads="1"/>
            </p:cNvSpPr>
            <p:nvPr/>
          </p:nvSpPr>
          <p:spPr bwMode="auto">
            <a:xfrm>
              <a:off x="1440" y="795"/>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1</a:t>
              </a:r>
            </a:p>
          </p:txBody>
        </p:sp>
        <p:sp>
          <p:nvSpPr>
            <p:cNvPr id="49223" name="Rectangle 71"/>
            <p:cNvSpPr>
              <a:spLocks noChangeArrowheads="1"/>
            </p:cNvSpPr>
            <p:nvPr/>
          </p:nvSpPr>
          <p:spPr bwMode="auto">
            <a:xfrm>
              <a:off x="3493" y="599"/>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0</a:t>
              </a:r>
            </a:p>
          </p:txBody>
        </p:sp>
        <p:sp>
          <p:nvSpPr>
            <p:cNvPr id="49224" name="Rectangle 72"/>
            <p:cNvSpPr>
              <a:spLocks noChangeArrowheads="1"/>
            </p:cNvSpPr>
            <p:nvPr/>
          </p:nvSpPr>
          <p:spPr bwMode="auto">
            <a:xfrm>
              <a:off x="2809" y="599"/>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0</a:t>
              </a:r>
            </a:p>
          </p:txBody>
        </p:sp>
        <p:sp>
          <p:nvSpPr>
            <p:cNvPr id="49225" name="Rectangle 73"/>
            <p:cNvSpPr>
              <a:spLocks noChangeArrowheads="1"/>
            </p:cNvSpPr>
            <p:nvPr/>
          </p:nvSpPr>
          <p:spPr bwMode="auto">
            <a:xfrm>
              <a:off x="2124" y="599"/>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0</a:t>
              </a:r>
            </a:p>
          </p:txBody>
        </p:sp>
        <p:sp>
          <p:nvSpPr>
            <p:cNvPr id="49226" name="Rectangle 74"/>
            <p:cNvSpPr>
              <a:spLocks noChangeArrowheads="1"/>
            </p:cNvSpPr>
            <p:nvPr/>
          </p:nvSpPr>
          <p:spPr bwMode="auto">
            <a:xfrm>
              <a:off x="1440" y="599"/>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en-US" altLang="zh-CN" sz="1400"/>
                <a:t>0</a:t>
              </a:r>
            </a:p>
          </p:txBody>
        </p:sp>
        <p:sp>
          <p:nvSpPr>
            <p:cNvPr id="49227" name="Rectangle 75"/>
            <p:cNvSpPr>
              <a:spLocks noChangeArrowheads="1"/>
            </p:cNvSpPr>
            <p:nvPr/>
          </p:nvSpPr>
          <p:spPr bwMode="auto">
            <a:xfrm>
              <a:off x="3493" y="403"/>
              <a:ext cx="68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zh-CN" altLang="en-US" sz="1400"/>
                <a:t>十六进制数</a:t>
              </a:r>
            </a:p>
          </p:txBody>
        </p:sp>
        <p:sp>
          <p:nvSpPr>
            <p:cNvPr id="49228" name="Rectangle 76"/>
            <p:cNvSpPr>
              <a:spLocks noChangeArrowheads="1"/>
            </p:cNvSpPr>
            <p:nvPr/>
          </p:nvSpPr>
          <p:spPr bwMode="auto">
            <a:xfrm>
              <a:off x="2809" y="403"/>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zh-CN" altLang="en-US" sz="1400"/>
                <a:t>八进制数 </a:t>
              </a:r>
            </a:p>
          </p:txBody>
        </p:sp>
        <p:sp>
          <p:nvSpPr>
            <p:cNvPr id="49229" name="Rectangle 77"/>
            <p:cNvSpPr>
              <a:spLocks noChangeArrowheads="1"/>
            </p:cNvSpPr>
            <p:nvPr/>
          </p:nvSpPr>
          <p:spPr bwMode="auto">
            <a:xfrm>
              <a:off x="2124" y="403"/>
              <a:ext cx="6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zh-CN" altLang="en-US" sz="1400"/>
                <a:t>二进制数</a:t>
              </a:r>
            </a:p>
          </p:txBody>
        </p:sp>
        <p:sp>
          <p:nvSpPr>
            <p:cNvPr id="49230" name="Rectangle 78"/>
            <p:cNvSpPr>
              <a:spLocks noChangeArrowheads="1"/>
            </p:cNvSpPr>
            <p:nvPr/>
          </p:nvSpPr>
          <p:spPr bwMode="auto">
            <a:xfrm>
              <a:off x="1440" y="403"/>
              <a:ext cx="6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003399"/>
                </a:buClr>
                <a:buFont typeface="Wingdings" pitchFamily="2" charset="2"/>
                <a:buNone/>
              </a:pPr>
              <a:r>
                <a:rPr lang="zh-CN" altLang="en-US" sz="1400"/>
                <a:t>十进制数</a:t>
              </a:r>
            </a:p>
          </p:txBody>
        </p:sp>
        <p:sp>
          <p:nvSpPr>
            <p:cNvPr id="49231" name="Line 79"/>
            <p:cNvSpPr>
              <a:spLocks noChangeShapeType="1"/>
            </p:cNvSpPr>
            <p:nvPr/>
          </p:nvSpPr>
          <p:spPr bwMode="auto">
            <a:xfrm>
              <a:off x="1440" y="599"/>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2" name="Line 80"/>
            <p:cNvSpPr>
              <a:spLocks noChangeShapeType="1"/>
            </p:cNvSpPr>
            <p:nvPr/>
          </p:nvSpPr>
          <p:spPr bwMode="auto">
            <a:xfrm>
              <a:off x="1440" y="795"/>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3" name="Line 81"/>
            <p:cNvSpPr>
              <a:spLocks noChangeShapeType="1"/>
            </p:cNvSpPr>
            <p:nvPr/>
          </p:nvSpPr>
          <p:spPr bwMode="auto">
            <a:xfrm>
              <a:off x="1440" y="991"/>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4" name="Line 82"/>
            <p:cNvSpPr>
              <a:spLocks noChangeShapeType="1"/>
            </p:cNvSpPr>
            <p:nvPr/>
          </p:nvSpPr>
          <p:spPr bwMode="auto">
            <a:xfrm>
              <a:off x="1440" y="1187"/>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5" name="Line 83"/>
            <p:cNvSpPr>
              <a:spLocks noChangeShapeType="1"/>
            </p:cNvSpPr>
            <p:nvPr/>
          </p:nvSpPr>
          <p:spPr bwMode="auto">
            <a:xfrm>
              <a:off x="1440" y="1383"/>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6" name="Line 84"/>
            <p:cNvSpPr>
              <a:spLocks noChangeShapeType="1"/>
            </p:cNvSpPr>
            <p:nvPr/>
          </p:nvSpPr>
          <p:spPr bwMode="auto">
            <a:xfrm>
              <a:off x="1440" y="1579"/>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7" name="Line 85"/>
            <p:cNvSpPr>
              <a:spLocks noChangeShapeType="1"/>
            </p:cNvSpPr>
            <p:nvPr/>
          </p:nvSpPr>
          <p:spPr bwMode="auto">
            <a:xfrm>
              <a:off x="1440" y="1775"/>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8" name="Line 86"/>
            <p:cNvSpPr>
              <a:spLocks noChangeShapeType="1"/>
            </p:cNvSpPr>
            <p:nvPr/>
          </p:nvSpPr>
          <p:spPr bwMode="auto">
            <a:xfrm>
              <a:off x="1440" y="1971"/>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39" name="Line 87"/>
            <p:cNvSpPr>
              <a:spLocks noChangeShapeType="1"/>
            </p:cNvSpPr>
            <p:nvPr/>
          </p:nvSpPr>
          <p:spPr bwMode="auto">
            <a:xfrm>
              <a:off x="1440" y="2167"/>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0" name="Line 88"/>
            <p:cNvSpPr>
              <a:spLocks noChangeShapeType="1"/>
            </p:cNvSpPr>
            <p:nvPr/>
          </p:nvSpPr>
          <p:spPr bwMode="auto">
            <a:xfrm>
              <a:off x="1440" y="2364"/>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1" name="Line 89"/>
            <p:cNvSpPr>
              <a:spLocks noChangeShapeType="1"/>
            </p:cNvSpPr>
            <p:nvPr/>
          </p:nvSpPr>
          <p:spPr bwMode="auto">
            <a:xfrm>
              <a:off x="1440" y="2560"/>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2" name="Line 90"/>
            <p:cNvSpPr>
              <a:spLocks noChangeShapeType="1"/>
            </p:cNvSpPr>
            <p:nvPr/>
          </p:nvSpPr>
          <p:spPr bwMode="auto">
            <a:xfrm>
              <a:off x="1440" y="2756"/>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3" name="Line 91"/>
            <p:cNvSpPr>
              <a:spLocks noChangeShapeType="1"/>
            </p:cNvSpPr>
            <p:nvPr/>
          </p:nvSpPr>
          <p:spPr bwMode="auto">
            <a:xfrm>
              <a:off x="1440" y="2952"/>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4" name="Line 92"/>
            <p:cNvSpPr>
              <a:spLocks noChangeShapeType="1"/>
            </p:cNvSpPr>
            <p:nvPr/>
          </p:nvSpPr>
          <p:spPr bwMode="auto">
            <a:xfrm>
              <a:off x="1440" y="3148"/>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5" name="Line 93"/>
            <p:cNvSpPr>
              <a:spLocks noChangeShapeType="1"/>
            </p:cNvSpPr>
            <p:nvPr/>
          </p:nvSpPr>
          <p:spPr bwMode="auto">
            <a:xfrm>
              <a:off x="1440" y="3344"/>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6" name="Line 94"/>
            <p:cNvSpPr>
              <a:spLocks noChangeShapeType="1"/>
            </p:cNvSpPr>
            <p:nvPr/>
          </p:nvSpPr>
          <p:spPr bwMode="auto">
            <a:xfrm>
              <a:off x="1440" y="3540"/>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7" name="Line 95"/>
            <p:cNvSpPr>
              <a:spLocks noChangeShapeType="1"/>
            </p:cNvSpPr>
            <p:nvPr/>
          </p:nvSpPr>
          <p:spPr bwMode="auto">
            <a:xfrm>
              <a:off x="1440" y="3736"/>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8" name="Line 96"/>
            <p:cNvSpPr>
              <a:spLocks noChangeShapeType="1"/>
            </p:cNvSpPr>
            <p:nvPr/>
          </p:nvSpPr>
          <p:spPr bwMode="auto">
            <a:xfrm>
              <a:off x="1440" y="3932"/>
              <a:ext cx="27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49" name="Line 97"/>
            <p:cNvSpPr>
              <a:spLocks noChangeShapeType="1"/>
            </p:cNvSpPr>
            <p:nvPr/>
          </p:nvSpPr>
          <p:spPr bwMode="auto">
            <a:xfrm>
              <a:off x="1440" y="4128"/>
              <a:ext cx="273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50" name="Line 98"/>
            <p:cNvSpPr>
              <a:spLocks noChangeShapeType="1"/>
            </p:cNvSpPr>
            <p:nvPr/>
          </p:nvSpPr>
          <p:spPr bwMode="auto">
            <a:xfrm>
              <a:off x="2124" y="403"/>
              <a:ext cx="0" cy="3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51" name="Line 99"/>
            <p:cNvSpPr>
              <a:spLocks noChangeShapeType="1"/>
            </p:cNvSpPr>
            <p:nvPr/>
          </p:nvSpPr>
          <p:spPr bwMode="auto">
            <a:xfrm>
              <a:off x="2809" y="403"/>
              <a:ext cx="0" cy="3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52" name="Line 100"/>
            <p:cNvSpPr>
              <a:spLocks noChangeShapeType="1"/>
            </p:cNvSpPr>
            <p:nvPr/>
          </p:nvSpPr>
          <p:spPr bwMode="auto">
            <a:xfrm>
              <a:off x="3493" y="403"/>
              <a:ext cx="0" cy="3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53" name="Text Box 101"/>
            <p:cNvSpPr txBox="1">
              <a:spLocks noChangeArrowheads="1"/>
            </p:cNvSpPr>
            <p:nvPr/>
          </p:nvSpPr>
          <p:spPr bwMode="auto">
            <a:xfrm>
              <a:off x="2064" y="144"/>
              <a:ext cx="15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000" b="1">
                  <a:latin typeface="Times New Roman" pitchFamily="18" charset="0"/>
                </a:rPr>
                <a:t>常用计数制对照表</a:t>
              </a:r>
            </a:p>
          </p:txBody>
        </p:sp>
        <p:sp>
          <p:nvSpPr>
            <p:cNvPr id="49254" name="Line 102"/>
            <p:cNvSpPr>
              <a:spLocks noChangeShapeType="1"/>
            </p:cNvSpPr>
            <p:nvPr/>
          </p:nvSpPr>
          <p:spPr bwMode="auto">
            <a:xfrm>
              <a:off x="1440" y="384"/>
              <a:ext cx="27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 name="日期占位符 2">
            <a:extLst>
              <a:ext uri="{FF2B5EF4-FFF2-40B4-BE49-F238E27FC236}">
                <a16:creationId xmlns:a16="http://schemas.microsoft.com/office/drawing/2014/main" id="{07631FE2-E673-4ED8-AF33-7AA471958155}"/>
              </a:ext>
            </a:extLst>
          </p:cNvPr>
          <p:cNvSpPr>
            <a:spLocks noGrp="1"/>
          </p:cNvSpPr>
          <p:nvPr>
            <p:ph type="dt" sz="half" idx="10"/>
          </p:nvPr>
        </p:nvSpPr>
        <p:spPr/>
        <p:txBody>
          <a:bodyPr/>
          <a:lstStyle/>
          <a:p>
            <a:pPr>
              <a:defRPr/>
            </a:pPr>
            <a:fld id="{09F2FB87-F2E3-4961-B825-B84308D69E96}" type="datetime1">
              <a:rPr lang="zh-CN" altLang="en-US" smtClean="0"/>
              <a:t>2021/9/1</a:t>
            </a:fld>
            <a:endParaRPr lang="en-US" altLang="zh-CN"/>
          </a:p>
        </p:txBody>
      </p:sp>
    </p:spTree>
    <p:extLst>
      <p:ext uri="{BB962C8B-B14F-4D97-AF65-F5344CB8AC3E}">
        <p14:creationId xmlns:p14="http://schemas.microsoft.com/office/powerpoint/2010/main" val="2193288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a:t>十进制转换成二进制的方法二</a:t>
            </a:r>
          </a:p>
        </p:txBody>
      </p:sp>
      <p:sp>
        <p:nvSpPr>
          <p:cNvPr id="50179" name="TextBox 3"/>
          <p:cNvSpPr txBox="1">
            <a:spLocks noChangeArrowheads="1"/>
          </p:cNvSpPr>
          <p:nvPr/>
        </p:nvSpPr>
        <p:spPr bwMode="auto">
          <a:xfrm>
            <a:off x="395288" y="1341438"/>
            <a:ext cx="84978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200"/>
              <a:t>2</a:t>
            </a:r>
            <a:r>
              <a:rPr lang="en-US" altLang="zh-CN" sz="3200" baseline="30000"/>
              <a:t>0</a:t>
            </a:r>
            <a:r>
              <a:rPr lang="en-US" altLang="zh-CN" sz="3200"/>
              <a:t>=1    2</a:t>
            </a:r>
            <a:r>
              <a:rPr lang="en-US" altLang="zh-CN" sz="3200" baseline="30000"/>
              <a:t>1</a:t>
            </a:r>
            <a:r>
              <a:rPr lang="en-US" altLang="zh-CN" sz="3200"/>
              <a:t>=2     2</a:t>
            </a:r>
            <a:r>
              <a:rPr lang="en-US" altLang="zh-CN" sz="3200" baseline="30000"/>
              <a:t>2</a:t>
            </a:r>
            <a:r>
              <a:rPr lang="en-US" altLang="zh-CN" sz="3200"/>
              <a:t>=4     2</a:t>
            </a:r>
            <a:r>
              <a:rPr lang="en-US" altLang="zh-CN" sz="3200" baseline="30000"/>
              <a:t>3</a:t>
            </a:r>
            <a:r>
              <a:rPr lang="en-US" altLang="zh-CN" sz="3200"/>
              <a:t>=8    2</a:t>
            </a:r>
            <a:r>
              <a:rPr lang="en-US" altLang="zh-CN" sz="3200" baseline="30000"/>
              <a:t>4</a:t>
            </a:r>
            <a:r>
              <a:rPr lang="en-US" altLang="zh-CN" sz="3200"/>
              <a:t>=16     2</a:t>
            </a:r>
            <a:r>
              <a:rPr lang="en-US" altLang="zh-CN" sz="3200" baseline="30000"/>
              <a:t>5</a:t>
            </a:r>
            <a:r>
              <a:rPr lang="en-US" altLang="zh-CN" sz="3200"/>
              <a:t>=32   2</a:t>
            </a:r>
            <a:r>
              <a:rPr lang="en-US" altLang="zh-CN" sz="3200" baseline="30000"/>
              <a:t>6</a:t>
            </a:r>
            <a:r>
              <a:rPr lang="en-US" altLang="zh-CN" sz="3200"/>
              <a:t>=64    2</a:t>
            </a:r>
            <a:r>
              <a:rPr lang="en-US" altLang="zh-CN" sz="3200" baseline="30000"/>
              <a:t>7</a:t>
            </a:r>
            <a:r>
              <a:rPr lang="en-US" altLang="zh-CN" sz="3200"/>
              <a:t>=128   2</a:t>
            </a:r>
            <a:r>
              <a:rPr lang="en-US" altLang="zh-CN" sz="3200" baseline="30000"/>
              <a:t>8</a:t>
            </a:r>
            <a:r>
              <a:rPr lang="en-US" altLang="zh-CN" sz="3200"/>
              <a:t>=256    2</a:t>
            </a:r>
            <a:r>
              <a:rPr lang="en-US" altLang="zh-CN" sz="3200" baseline="30000"/>
              <a:t>9</a:t>
            </a:r>
            <a:r>
              <a:rPr lang="en-US" altLang="zh-CN" sz="3200"/>
              <a:t>=512   2</a:t>
            </a:r>
            <a:r>
              <a:rPr lang="en-US" altLang="zh-CN" sz="3200" baseline="30000"/>
              <a:t>10</a:t>
            </a:r>
            <a:r>
              <a:rPr lang="en-US" altLang="zh-CN" sz="3200"/>
              <a:t>=1024</a:t>
            </a:r>
            <a:endParaRPr lang="zh-CN" altLang="en-US" sz="3200"/>
          </a:p>
        </p:txBody>
      </p:sp>
      <p:sp>
        <p:nvSpPr>
          <p:cNvPr id="5" name="TextBox 4"/>
          <p:cNvSpPr txBox="1"/>
          <p:nvPr/>
        </p:nvSpPr>
        <p:spPr>
          <a:xfrm>
            <a:off x="468313" y="2565400"/>
            <a:ext cx="7272337" cy="2184400"/>
          </a:xfrm>
          <a:prstGeom prst="rect">
            <a:avLst/>
          </a:prstGeom>
          <a:noFill/>
        </p:spPr>
        <p:txBody>
          <a:bodyPr>
            <a:spAutoFit/>
          </a:bodyPr>
          <a:lstStyle/>
          <a:p>
            <a:pPr>
              <a:defRPr/>
            </a:pPr>
            <a:r>
              <a:rPr lang="zh-CN" altLang="en-US" sz="2800" b="1" dirty="0">
                <a:latin typeface="+mj-ea"/>
                <a:ea typeface="+mj-ea"/>
              </a:rPr>
              <a:t>计算</a:t>
            </a:r>
            <a:r>
              <a:rPr lang="en-US" altLang="zh-CN" sz="2800" b="1" dirty="0">
                <a:latin typeface="+mj-ea"/>
                <a:ea typeface="+mj-ea"/>
              </a:rPr>
              <a:t>322</a:t>
            </a:r>
            <a:r>
              <a:rPr lang="zh-CN" altLang="en-US" sz="2800" b="1" dirty="0">
                <a:latin typeface="+mj-ea"/>
                <a:ea typeface="+mj-ea"/>
              </a:rPr>
              <a:t>转换成二进制：</a:t>
            </a:r>
            <a:endParaRPr lang="en-US" altLang="zh-CN" sz="2800" b="1" dirty="0">
              <a:latin typeface="+mj-ea"/>
              <a:ea typeface="+mj-ea"/>
            </a:endParaRPr>
          </a:p>
          <a:p>
            <a:pPr>
              <a:defRPr/>
            </a:pPr>
            <a:r>
              <a:rPr lang="en-US" altLang="zh-CN" sz="3600" b="1" dirty="0">
                <a:ea typeface="宋体" pitchFamily="2" charset="-122"/>
              </a:rPr>
              <a:t>322=256+64+2</a:t>
            </a:r>
          </a:p>
          <a:p>
            <a:pPr>
              <a:defRPr/>
            </a:pPr>
            <a:r>
              <a:rPr lang="en-US" altLang="zh-CN" sz="3600" b="1" dirty="0">
                <a:ea typeface="宋体" pitchFamily="2" charset="-122"/>
              </a:rPr>
              <a:t>      =</a:t>
            </a:r>
            <a:r>
              <a:rPr lang="en-US" altLang="zh-CN" sz="3600" dirty="0">
                <a:ea typeface="宋体" pitchFamily="2" charset="-122"/>
              </a:rPr>
              <a:t>2</a:t>
            </a:r>
            <a:r>
              <a:rPr lang="en-US" altLang="zh-CN" sz="3600" baseline="30000" dirty="0">
                <a:ea typeface="宋体" pitchFamily="2" charset="-122"/>
              </a:rPr>
              <a:t>8</a:t>
            </a:r>
            <a:r>
              <a:rPr lang="en-US" altLang="zh-CN" sz="3600" dirty="0">
                <a:ea typeface="宋体" pitchFamily="2" charset="-122"/>
              </a:rPr>
              <a:t>+2</a:t>
            </a:r>
            <a:r>
              <a:rPr lang="en-US" altLang="zh-CN" sz="3600" baseline="30000" dirty="0">
                <a:ea typeface="宋体" pitchFamily="2" charset="-122"/>
              </a:rPr>
              <a:t>6</a:t>
            </a:r>
            <a:r>
              <a:rPr lang="en-US" altLang="zh-CN" sz="3600" dirty="0">
                <a:ea typeface="宋体" pitchFamily="2" charset="-122"/>
              </a:rPr>
              <a:t>+2</a:t>
            </a:r>
            <a:r>
              <a:rPr lang="en-US" altLang="zh-CN" sz="3600" baseline="30000" dirty="0">
                <a:ea typeface="宋体" pitchFamily="2" charset="-122"/>
              </a:rPr>
              <a:t>1</a:t>
            </a:r>
          </a:p>
          <a:p>
            <a:pPr>
              <a:defRPr/>
            </a:pPr>
            <a:r>
              <a:rPr lang="en-US" altLang="zh-CN" sz="3600" dirty="0">
                <a:ea typeface="宋体" pitchFamily="2" charset="-122"/>
              </a:rPr>
              <a:t>      =101000010</a:t>
            </a:r>
            <a:endParaRPr lang="zh-CN" altLang="en-US" sz="3600" b="1" dirty="0">
              <a:ea typeface="宋体" pitchFamily="2" charset="-122"/>
            </a:endParaRPr>
          </a:p>
        </p:txBody>
      </p:sp>
      <p:sp>
        <p:nvSpPr>
          <p:cNvPr id="6" name="TextBox 5"/>
          <p:cNvSpPr txBox="1"/>
          <p:nvPr/>
        </p:nvSpPr>
        <p:spPr>
          <a:xfrm>
            <a:off x="684213" y="5013325"/>
            <a:ext cx="7559675" cy="1200150"/>
          </a:xfrm>
          <a:prstGeom prst="rect">
            <a:avLst/>
          </a:prstGeom>
          <a:noFill/>
        </p:spPr>
        <p:txBody>
          <a:bodyPr>
            <a:spAutoFit/>
          </a:bodyPr>
          <a:lstStyle/>
          <a:p>
            <a:pPr>
              <a:defRPr/>
            </a:pPr>
            <a:r>
              <a:rPr lang="zh-CN" altLang="en-US" sz="3600" b="1" dirty="0">
                <a:latin typeface="+mj-ea"/>
                <a:ea typeface="+mj-ea"/>
              </a:rPr>
              <a:t>练习：</a:t>
            </a:r>
            <a:r>
              <a:rPr lang="en-US" altLang="zh-CN" sz="3600" b="1" dirty="0">
                <a:latin typeface="+mj-ea"/>
                <a:ea typeface="+mj-ea"/>
              </a:rPr>
              <a:t>1</a:t>
            </a:r>
            <a:r>
              <a:rPr lang="zh-CN" altLang="en-US" sz="3600" b="1" dirty="0">
                <a:latin typeface="+mj-ea"/>
                <a:ea typeface="+mj-ea"/>
              </a:rPr>
              <a:t>、计算</a:t>
            </a:r>
            <a:r>
              <a:rPr lang="en-US" altLang="zh-CN" sz="3600" b="1" dirty="0">
                <a:latin typeface="+mj-ea"/>
                <a:ea typeface="+mj-ea"/>
              </a:rPr>
              <a:t>666</a:t>
            </a:r>
            <a:r>
              <a:rPr lang="zh-CN" altLang="en-US" sz="3600" b="1" dirty="0">
                <a:latin typeface="+mj-ea"/>
                <a:ea typeface="+mj-ea"/>
              </a:rPr>
              <a:t>转换成二进制</a:t>
            </a:r>
            <a:endParaRPr lang="en-US" altLang="zh-CN" sz="3600" b="1" dirty="0">
              <a:latin typeface="+mj-ea"/>
              <a:ea typeface="+mj-ea"/>
            </a:endParaRPr>
          </a:p>
          <a:p>
            <a:pPr>
              <a:defRPr/>
            </a:pPr>
            <a:r>
              <a:rPr lang="en-US" altLang="zh-CN" sz="3600" b="1" dirty="0">
                <a:latin typeface="+mj-ea"/>
                <a:ea typeface="+mj-ea"/>
              </a:rPr>
              <a:t>      2</a:t>
            </a:r>
            <a:r>
              <a:rPr lang="zh-CN" altLang="en-US" sz="3600" b="1" dirty="0">
                <a:latin typeface="+mj-ea"/>
                <a:ea typeface="+mj-ea"/>
              </a:rPr>
              <a:t>、计算</a:t>
            </a:r>
            <a:r>
              <a:rPr lang="en-US" altLang="zh-CN" sz="3600" b="1" dirty="0">
                <a:latin typeface="+mj-ea"/>
                <a:ea typeface="+mj-ea"/>
              </a:rPr>
              <a:t>123</a:t>
            </a:r>
            <a:r>
              <a:rPr lang="zh-CN" altLang="en-US" sz="3600" b="1" dirty="0">
                <a:latin typeface="+mj-ea"/>
                <a:ea typeface="+mj-ea"/>
              </a:rPr>
              <a:t>转换成二进制</a:t>
            </a:r>
            <a:r>
              <a:rPr lang="en-US" altLang="zh-CN" sz="3600" b="1" dirty="0">
                <a:latin typeface="+mj-ea"/>
                <a:ea typeface="+mj-ea"/>
              </a:rPr>
              <a:t> </a:t>
            </a:r>
            <a:endParaRPr lang="zh-CN" altLang="en-US" sz="3600" b="1" dirty="0">
              <a:latin typeface="+mj-ea"/>
              <a:ea typeface="+mj-ea"/>
            </a:endParaRPr>
          </a:p>
        </p:txBody>
      </p:sp>
      <p:sp>
        <p:nvSpPr>
          <p:cNvPr id="2" name="日期占位符 1">
            <a:extLst>
              <a:ext uri="{FF2B5EF4-FFF2-40B4-BE49-F238E27FC236}">
                <a16:creationId xmlns:a16="http://schemas.microsoft.com/office/drawing/2014/main" id="{5E068696-18BB-4273-95CD-FF3AF695E01F}"/>
              </a:ext>
            </a:extLst>
          </p:cNvPr>
          <p:cNvSpPr>
            <a:spLocks noGrp="1"/>
          </p:cNvSpPr>
          <p:nvPr>
            <p:ph type="dt" sz="half" idx="10"/>
          </p:nvPr>
        </p:nvSpPr>
        <p:spPr/>
        <p:txBody>
          <a:bodyPr/>
          <a:lstStyle/>
          <a:p>
            <a:pPr>
              <a:defRPr/>
            </a:pPr>
            <a:fld id="{51D38F56-DE37-423C-AEF1-EC76D6C81FCC}" type="datetime1">
              <a:rPr lang="zh-CN" altLang="en-US" smtClean="0"/>
              <a:t>2021/9/1</a:t>
            </a:fld>
            <a:endParaRPr lang="en-US" altLang="zh-CN"/>
          </a:p>
        </p:txBody>
      </p:sp>
    </p:spTree>
    <p:extLst>
      <p:ext uri="{BB962C8B-B14F-4D97-AF65-F5344CB8AC3E}">
        <p14:creationId xmlns:p14="http://schemas.microsoft.com/office/powerpoint/2010/main" val="37029206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5992" y="16565"/>
            <a:ext cx="4824413" cy="646112"/>
          </a:xfrm>
          <a:prstGeom prst="rect">
            <a:avLst/>
          </a:prstGeom>
          <a:noFill/>
        </p:spPr>
        <p:txBody>
          <a:bodyPr>
            <a:spAutoFit/>
          </a:bodyPr>
          <a:lstStyle/>
          <a:p>
            <a:pPr algn="ctr">
              <a:defRPr/>
            </a:pPr>
            <a:r>
              <a:rPr lang="zh-CN" altLang="en-US" sz="3600" b="1" dirty="0">
                <a:solidFill>
                  <a:srgbClr val="FF0000"/>
                </a:solidFill>
                <a:latin typeface="+mj-ea"/>
                <a:ea typeface="+mj-ea"/>
              </a:rPr>
              <a:t>进制计算练习题</a:t>
            </a:r>
          </a:p>
        </p:txBody>
      </p:sp>
      <p:sp>
        <p:nvSpPr>
          <p:cNvPr id="51203" name="Rectangle 1"/>
          <p:cNvSpPr>
            <a:spLocks noChangeArrowheads="1"/>
          </p:cNvSpPr>
          <p:nvPr/>
        </p:nvSpPr>
        <p:spPr bwMode="auto">
          <a:xfrm>
            <a:off x="457201" y="762000"/>
            <a:ext cx="8382000" cy="510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1.</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111011011</a:t>
            </a:r>
            <a:r>
              <a:rPr lang="zh-CN" altLang="en-US" sz="2400" b="1" dirty="0">
                <a:latin typeface="仿宋" panose="02010609060101010101" pitchFamily="49" charset="-122"/>
                <a:ea typeface="仿宋" panose="02010609060101010101" pitchFamily="49" charset="-122"/>
                <a:cs typeface="Times New Roman" pitchFamily="18" charset="0"/>
              </a:rPr>
              <a:t>转换为十六进制数是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2.</a:t>
            </a:r>
            <a:r>
              <a:rPr lang="zh-CN" altLang="en-US" sz="2400" b="1" dirty="0">
                <a:latin typeface="仿宋" panose="02010609060101010101" pitchFamily="49" charset="-122"/>
                <a:ea typeface="仿宋" panose="02010609060101010101" pitchFamily="49" charset="-122"/>
                <a:cs typeface="Times New Roman" pitchFamily="18" charset="0"/>
              </a:rPr>
              <a:t>二进制加法</a:t>
            </a:r>
            <a:r>
              <a:rPr lang="en-US" altLang="zh-CN" sz="2400" b="1" dirty="0">
                <a:latin typeface="仿宋" panose="02010609060101010101" pitchFamily="49" charset="-122"/>
                <a:ea typeface="仿宋" panose="02010609060101010101" pitchFamily="49" charset="-122"/>
                <a:cs typeface="Times New Roman" pitchFamily="18" charset="0"/>
              </a:rPr>
              <a:t>10010110 + 110010</a:t>
            </a:r>
            <a:r>
              <a:rPr lang="zh-CN" altLang="en-US" sz="2400" b="1" dirty="0">
                <a:latin typeface="仿宋" panose="02010609060101010101" pitchFamily="49" charset="-122"/>
                <a:ea typeface="仿宋" panose="02010609060101010101" pitchFamily="49" charset="-122"/>
                <a:cs typeface="Times New Roman" pitchFamily="18" charset="0"/>
              </a:rPr>
              <a:t>的和为</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3.</a:t>
            </a:r>
            <a:r>
              <a:rPr lang="zh-CN" altLang="en-US" sz="2400" b="1" dirty="0">
                <a:latin typeface="仿宋" panose="02010609060101010101" pitchFamily="49" charset="-122"/>
                <a:ea typeface="仿宋" panose="02010609060101010101" pitchFamily="49" charset="-122"/>
                <a:cs typeface="Times New Roman" pitchFamily="18" charset="0"/>
              </a:rPr>
              <a:t>二进制减法</a:t>
            </a:r>
            <a:r>
              <a:rPr lang="en-US" altLang="zh-CN" sz="2400" b="1" dirty="0">
                <a:latin typeface="仿宋" panose="02010609060101010101" pitchFamily="49" charset="-122"/>
                <a:ea typeface="仿宋" panose="02010609060101010101" pitchFamily="49" charset="-122"/>
                <a:cs typeface="Times New Roman" pitchFamily="18" charset="0"/>
              </a:rPr>
              <a:t>11010001-10010010</a:t>
            </a:r>
            <a:r>
              <a:rPr lang="zh-CN" altLang="en-US" sz="2400" b="1" dirty="0">
                <a:latin typeface="仿宋" panose="02010609060101010101" pitchFamily="49" charset="-122"/>
                <a:ea typeface="仿宋" panose="02010609060101010101" pitchFamily="49" charset="-122"/>
                <a:cs typeface="Times New Roman" pitchFamily="18" charset="0"/>
              </a:rPr>
              <a:t>的差为</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4.</a:t>
            </a:r>
            <a:r>
              <a:rPr lang="zh-CN" altLang="en-US" sz="2400" b="1" dirty="0">
                <a:latin typeface="仿宋" panose="02010609060101010101" pitchFamily="49" charset="-122"/>
                <a:ea typeface="仿宋" panose="02010609060101010101" pitchFamily="49" charset="-122"/>
                <a:cs typeface="Times New Roman" pitchFamily="18" charset="0"/>
              </a:rPr>
              <a:t>将十进制数</a:t>
            </a:r>
            <a:r>
              <a:rPr lang="en-US" altLang="zh-CN" sz="2400" b="1" dirty="0">
                <a:latin typeface="仿宋" panose="02010609060101010101" pitchFamily="49" charset="-122"/>
                <a:ea typeface="仿宋" panose="02010609060101010101" pitchFamily="49" charset="-122"/>
                <a:cs typeface="Times New Roman" pitchFamily="18" charset="0"/>
              </a:rPr>
              <a:t>315</a:t>
            </a:r>
            <a:r>
              <a:rPr lang="zh-CN" altLang="en-US" sz="2400" b="1" dirty="0">
                <a:latin typeface="仿宋" panose="02010609060101010101" pitchFamily="49" charset="-122"/>
                <a:ea typeface="仿宋" panose="02010609060101010101" pitchFamily="49" charset="-122"/>
                <a:cs typeface="Times New Roman" pitchFamily="18" charset="0"/>
              </a:rPr>
              <a:t>转换为二进制数是</a:t>
            </a:r>
            <a:r>
              <a:rPr lang="en-US" altLang="zh-CN" sz="2400" b="1" dirty="0">
                <a:latin typeface="仿宋" panose="02010609060101010101" pitchFamily="49" charset="-122"/>
                <a:ea typeface="仿宋" panose="02010609060101010101" pitchFamily="49" charset="-122"/>
                <a:cs typeface="Times New Roman" pitchFamily="18" charset="0"/>
              </a:rPr>
              <a:t>(    ).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5.</a:t>
            </a:r>
            <a:r>
              <a:rPr lang="zh-CN" altLang="en-US" sz="2400" b="1" dirty="0">
                <a:latin typeface="仿宋" panose="02010609060101010101" pitchFamily="49" charset="-122"/>
                <a:ea typeface="仿宋" panose="02010609060101010101" pitchFamily="49" charset="-122"/>
                <a:cs typeface="Times New Roman" pitchFamily="18" charset="0"/>
              </a:rPr>
              <a:t>将十进制数</a:t>
            </a:r>
            <a:r>
              <a:rPr lang="en-US" altLang="zh-CN" sz="2400" b="1" dirty="0">
                <a:latin typeface="仿宋" panose="02010609060101010101" pitchFamily="49" charset="-122"/>
                <a:ea typeface="仿宋" panose="02010609060101010101" pitchFamily="49" charset="-122"/>
                <a:cs typeface="Times New Roman" pitchFamily="18" charset="0"/>
              </a:rPr>
              <a:t>315</a:t>
            </a:r>
            <a:r>
              <a:rPr lang="zh-CN" altLang="en-US" sz="2400" b="1" dirty="0">
                <a:latin typeface="仿宋" panose="02010609060101010101" pitchFamily="49" charset="-122"/>
                <a:ea typeface="仿宋" panose="02010609060101010101" pitchFamily="49" charset="-122"/>
                <a:cs typeface="Times New Roman" pitchFamily="18" charset="0"/>
              </a:rPr>
              <a:t>转换为八进制数是</a:t>
            </a:r>
            <a:r>
              <a:rPr lang="en-US" altLang="zh-CN" sz="2400" b="1" dirty="0">
                <a:latin typeface="仿宋" panose="02010609060101010101" pitchFamily="49" charset="-122"/>
                <a:ea typeface="仿宋" panose="02010609060101010101" pitchFamily="49" charset="-122"/>
                <a:cs typeface="Times New Roman" pitchFamily="18" charset="0"/>
              </a:rPr>
              <a:t>(     ).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6.</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1011110</a:t>
            </a:r>
            <a:r>
              <a:rPr lang="zh-CN" altLang="en-US" sz="2400" b="1" dirty="0">
                <a:latin typeface="仿宋" panose="02010609060101010101" pitchFamily="49" charset="-122"/>
                <a:ea typeface="仿宋" panose="02010609060101010101" pitchFamily="49" charset="-122"/>
                <a:cs typeface="Times New Roman" pitchFamily="18" charset="0"/>
              </a:rPr>
              <a:t>缩小二倍是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7.</a:t>
            </a:r>
            <a:r>
              <a:rPr lang="zh-CN" altLang="en-US" sz="2400" b="1" dirty="0">
                <a:latin typeface="仿宋" panose="02010609060101010101" pitchFamily="49" charset="-122"/>
                <a:ea typeface="仿宋" panose="02010609060101010101" pitchFamily="49" charset="-122"/>
                <a:cs typeface="Times New Roman" pitchFamily="18" charset="0"/>
              </a:rPr>
              <a:t>十进制数</a:t>
            </a:r>
            <a:r>
              <a:rPr lang="en-US" altLang="zh-CN" sz="2400" b="1" dirty="0">
                <a:latin typeface="仿宋" panose="02010609060101010101" pitchFamily="49" charset="-122"/>
                <a:ea typeface="仿宋" panose="02010609060101010101" pitchFamily="49" charset="-122"/>
                <a:cs typeface="Times New Roman" pitchFamily="18" charset="0"/>
              </a:rPr>
              <a:t>1023</a:t>
            </a:r>
            <a:r>
              <a:rPr lang="zh-CN" altLang="en-US" sz="2400" b="1" dirty="0">
                <a:latin typeface="仿宋" panose="02010609060101010101" pitchFamily="49" charset="-122"/>
                <a:ea typeface="仿宋" panose="02010609060101010101" pitchFamily="49" charset="-122"/>
                <a:cs typeface="Times New Roman" pitchFamily="18" charset="0"/>
              </a:rPr>
              <a:t>对应的二进制数是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8.</a:t>
            </a:r>
            <a:r>
              <a:rPr lang="zh-CN" altLang="zh-CN" sz="2400" b="1" dirty="0">
                <a:latin typeface="仿宋" panose="02010609060101010101" pitchFamily="49" charset="-122"/>
                <a:ea typeface="仿宋" panose="02010609060101010101" pitchFamily="49" charset="-122"/>
                <a:cs typeface="Times New Roman" pitchFamily="18" charset="0"/>
              </a:rPr>
              <a:t>八进制数</a:t>
            </a:r>
            <a:r>
              <a:rPr lang="en-US" altLang="zh-CN" sz="2400" b="1" dirty="0">
                <a:latin typeface="仿宋" panose="02010609060101010101" pitchFamily="49" charset="-122"/>
                <a:ea typeface="仿宋" panose="02010609060101010101" pitchFamily="49" charset="-122"/>
                <a:cs typeface="Times New Roman" pitchFamily="18" charset="0"/>
              </a:rPr>
              <a:t>1000</a:t>
            </a:r>
            <a:r>
              <a:rPr lang="zh-CN" altLang="zh-CN" sz="2400" b="1" dirty="0">
                <a:latin typeface="仿宋" panose="02010609060101010101" pitchFamily="49" charset="-122"/>
                <a:ea typeface="仿宋" panose="02010609060101010101" pitchFamily="49" charset="-122"/>
                <a:cs typeface="Times New Roman" pitchFamily="18" charset="0"/>
              </a:rPr>
              <a:t>对应的十进制数是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zh-CN"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endParaRPr lang="zh-CN" altLang="zh-CN" sz="2400" b="1" dirty="0">
              <a:latin typeface="仿宋" panose="02010609060101010101" pitchFamily="49" charset="-122"/>
              <a:ea typeface="仿宋" panose="02010609060101010101" pitchFamily="49" charset="-122"/>
              <a:cs typeface="Times New Roman" pitchFamily="18" charset="0"/>
            </a:endParaRPr>
          </a:p>
          <a:p>
            <a:pPr>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9.</a:t>
            </a:r>
            <a:r>
              <a:rPr lang="zh-CN" altLang="zh-CN" sz="2400" b="1" dirty="0">
                <a:latin typeface="仿宋" panose="02010609060101010101" pitchFamily="49" charset="-122"/>
                <a:ea typeface="仿宋" panose="02010609060101010101" pitchFamily="49" charset="-122"/>
                <a:cs typeface="Times New Roman" pitchFamily="18" charset="0"/>
              </a:rPr>
              <a:t>十进制算式</a:t>
            </a:r>
            <a:r>
              <a:rPr lang="en-US" altLang="zh-CN" sz="2400" b="1" dirty="0">
                <a:latin typeface="仿宋" panose="02010609060101010101" pitchFamily="49" charset="-122"/>
                <a:ea typeface="仿宋" panose="02010609060101010101" pitchFamily="49" charset="-122"/>
                <a:cs typeface="Times New Roman" pitchFamily="18" charset="0"/>
              </a:rPr>
              <a:t>6×512+7×64+8×7+5</a:t>
            </a:r>
            <a:r>
              <a:rPr lang="zh-CN" altLang="zh-CN" sz="2400" b="1" dirty="0">
                <a:latin typeface="仿宋" panose="02010609060101010101" pitchFamily="49" charset="-122"/>
                <a:ea typeface="仿宋" panose="02010609060101010101" pitchFamily="49" charset="-122"/>
                <a:cs typeface="Times New Roman" pitchFamily="18" charset="0"/>
              </a:rPr>
              <a:t>的运算结果对应的二进制数是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zh-CN"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 </a:t>
            </a:r>
          </a:p>
          <a:p>
            <a:pPr>
              <a:lnSpc>
                <a:spcPct val="125000"/>
              </a:lnSpc>
            </a:pPr>
            <a:r>
              <a:rPr lang="en-US" altLang="zh-CN" sz="2400" b="1" dirty="0">
                <a:latin typeface="仿宋" panose="02010609060101010101" pitchFamily="49" charset="-122"/>
                <a:ea typeface="仿宋" panose="02010609060101010101" pitchFamily="49" charset="-122"/>
                <a:cs typeface="Times New Roman" pitchFamily="18" charset="0"/>
              </a:rPr>
              <a:t>10.</a:t>
            </a:r>
            <a:r>
              <a:rPr lang="zh-CN" altLang="en-US" sz="2400" b="1" dirty="0">
                <a:latin typeface="仿宋" panose="02010609060101010101" pitchFamily="49" charset="-122"/>
                <a:ea typeface="仿宋" panose="02010609060101010101" pitchFamily="49" charset="-122"/>
                <a:cs typeface="Times New Roman" pitchFamily="18" charset="0"/>
              </a:rPr>
              <a:t>将二进制数</a:t>
            </a:r>
            <a:r>
              <a:rPr lang="en-US" altLang="zh-CN" sz="2400" b="1" dirty="0">
                <a:latin typeface="仿宋" panose="02010609060101010101" pitchFamily="49" charset="-122"/>
                <a:ea typeface="仿宋" panose="02010609060101010101" pitchFamily="49" charset="-122"/>
                <a:cs typeface="Times New Roman" pitchFamily="18" charset="0"/>
              </a:rPr>
              <a:t>11001001</a:t>
            </a:r>
            <a:r>
              <a:rPr lang="zh-CN" altLang="en-US" sz="2400" b="1" dirty="0">
                <a:latin typeface="仿宋" panose="02010609060101010101" pitchFamily="49" charset="-122"/>
                <a:ea typeface="仿宋" panose="02010609060101010101" pitchFamily="49" charset="-122"/>
                <a:cs typeface="Times New Roman" pitchFamily="18" charset="0"/>
              </a:rPr>
              <a:t>转换成十六进制数是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p:txBody>
      </p:sp>
      <p:sp>
        <p:nvSpPr>
          <p:cNvPr id="3" name="日期占位符 2">
            <a:extLst>
              <a:ext uri="{FF2B5EF4-FFF2-40B4-BE49-F238E27FC236}">
                <a16:creationId xmlns:a16="http://schemas.microsoft.com/office/drawing/2014/main" id="{6413BBD8-75DC-45DD-84AF-A4DA5E95629A}"/>
              </a:ext>
            </a:extLst>
          </p:cNvPr>
          <p:cNvSpPr>
            <a:spLocks noGrp="1"/>
          </p:cNvSpPr>
          <p:nvPr>
            <p:ph type="dt" sz="half" idx="10"/>
          </p:nvPr>
        </p:nvSpPr>
        <p:spPr/>
        <p:txBody>
          <a:bodyPr/>
          <a:lstStyle/>
          <a:p>
            <a:pPr>
              <a:defRPr/>
            </a:pPr>
            <a:fld id="{2FCEF613-1901-4261-AB6D-4A64C391D13C}" type="datetime1">
              <a:rPr lang="zh-CN" altLang="en-US" smtClean="0"/>
              <a:t>2021/9/1</a:t>
            </a:fld>
            <a:endParaRPr lang="en-US" altLang="zh-CN"/>
          </a:p>
        </p:txBody>
      </p:sp>
    </p:spTree>
    <p:extLst>
      <p:ext uri="{BB962C8B-B14F-4D97-AF65-F5344CB8AC3E}">
        <p14:creationId xmlns:p14="http://schemas.microsoft.com/office/powerpoint/2010/main" val="29627729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7327" y="0"/>
            <a:ext cx="3416320" cy="646331"/>
          </a:xfrm>
          <a:prstGeom prst="rect">
            <a:avLst/>
          </a:prstGeom>
        </p:spPr>
        <p:txBody>
          <a:bodyPr wrap="none">
            <a:spAutoFit/>
          </a:bodyPr>
          <a:lstStyle/>
          <a:p>
            <a:pPr algn="ctr">
              <a:defRPr/>
            </a:pPr>
            <a:r>
              <a:rPr lang="zh-CN" altLang="en-US" sz="3600" b="1" dirty="0">
                <a:solidFill>
                  <a:srgbClr val="FF0000"/>
                </a:solidFill>
                <a:latin typeface="+mj-ea"/>
                <a:ea typeface="+mj-ea"/>
              </a:rPr>
              <a:t>进制</a:t>
            </a:r>
            <a:r>
              <a:rPr lang="zh-CN" altLang="en-US" sz="3600" b="1">
                <a:solidFill>
                  <a:srgbClr val="FF0000"/>
                </a:solidFill>
                <a:latin typeface="+mj-ea"/>
                <a:ea typeface="+mj-ea"/>
              </a:rPr>
              <a:t>计算练习题</a:t>
            </a:r>
            <a:endParaRPr lang="zh-CN" altLang="en-US" sz="3600" b="1" dirty="0">
              <a:solidFill>
                <a:srgbClr val="FF0000"/>
              </a:solidFill>
              <a:latin typeface="+mj-ea"/>
              <a:ea typeface="+mj-ea"/>
            </a:endParaRPr>
          </a:p>
        </p:txBody>
      </p:sp>
      <p:sp>
        <p:nvSpPr>
          <p:cNvPr id="52227" name="Rectangle 1"/>
          <p:cNvSpPr>
            <a:spLocks noChangeArrowheads="1"/>
          </p:cNvSpPr>
          <p:nvPr/>
        </p:nvSpPr>
        <p:spPr bwMode="auto">
          <a:xfrm>
            <a:off x="298450" y="417228"/>
            <a:ext cx="8769350" cy="609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11.</a:t>
            </a:r>
            <a:r>
              <a:rPr lang="zh-CN" altLang="en-US" sz="2400" b="1" dirty="0">
                <a:latin typeface="仿宋" panose="02010609060101010101" pitchFamily="49" charset="-122"/>
                <a:ea typeface="仿宋" panose="02010609060101010101" pitchFamily="49" charset="-122"/>
                <a:cs typeface="Times New Roman" pitchFamily="18" charset="0"/>
              </a:rPr>
              <a:t>将二进制数</a:t>
            </a:r>
            <a:r>
              <a:rPr lang="en-US" altLang="zh-CN" sz="2400" b="1" dirty="0">
                <a:latin typeface="仿宋" panose="02010609060101010101" pitchFamily="49" charset="-122"/>
                <a:ea typeface="仿宋" panose="02010609060101010101" pitchFamily="49" charset="-122"/>
                <a:cs typeface="Times New Roman" pitchFamily="18" charset="0"/>
              </a:rPr>
              <a:t>11001011</a:t>
            </a:r>
            <a:r>
              <a:rPr lang="zh-CN" altLang="en-US" sz="2400" b="1" dirty="0">
                <a:latin typeface="仿宋" panose="02010609060101010101" pitchFamily="49" charset="-122"/>
                <a:ea typeface="仿宋" panose="02010609060101010101" pitchFamily="49" charset="-122"/>
                <a:cs typeface="Times New Roman" pitchFamily="18" charset="0"/>
              </a:rPr>
              <a:t>转换成八进制数是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12.</a:t>
            </a:r>
            <a:r>
              <a:rPr lang="zh-CN" altLang="en-US" sz="2400" b="1" dirty="0">
                <a:latin typeface="仿宋" panose="02010609060101010101" pitchFamily="49" charset="-122"/>
                <a:ea typeface="仿宋" panose="02010609060101010101" pitchFamily="49" charset="-122"/>
                <a:cs typeface="Times New Roman" pitchFamily="18" charset="0"/>
              </a:rPr>
              <a:t>十进制数</a:t>
            </a:r>
            <a:r>
              <a:rPr lang="en-US" altLang="zh-CN" sz="2400" b="1" dirty="0">
                <a:latin typeface="仿宋" panose="02010609060101010101" pitchFamily="49" charset="-122"/>
                <a:ea typeface="仿宋" panose="02010609060101010101" pitchFamily="49" charset="-122"/>
                <a:cs typeface="Times New Roman" pitchFamily="18" charset="0"/>
              </a:rPr>
              <a:t>511</a:t>
            </a:r>
            <a:r>
              <a:rPr lang="zh-CN" altLang="en-US" sz="2400" b="1" dirty="0">
                <a:latin typeface="仿宋" panose="02010609060101010101" pitchFamily="49" charset="-122"/>
                <a:ea typeface="仿宋" panose="02010609060101010101" pitchFamily="49" charset="-122"/>
                <a:cs typeface="Times New Roman" pitchFamily="18" charset="0"/>
              </a:rPr>
              <a:t>对应的二进制数是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13.</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11111101</a:t>
            </a:r>
            <a:r>
              <a:rPr lang="zh-CN" altLang="en-US" sz="2400" b="1" dirty="0">
                <a:latin typeface="仿宋" panose="02010609060101010101" pitchFamily="49" charset="-122"/>
                <a:ea typeface="仿宋" panose="02010609060101010101" pitchFamily="49" charset="-122"/>
                <a:cs typeface="Times New Roman" pitchFamily="18" charset="0"/>
              </a:rPr>
              <a:t>对应的十进制数是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14.</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11110111</a:t>
            </a:r>
            <a:r>
              <a:rPr lang="zh-CN" altLang="en-US" sz="2400" b="1" dirty="0">
                <a:latin typeface="仿宋" panose="02010609060101010101" pitchFamily="49" charset="-122"/>
                <a:ea typeface="仿宋" panose="02010609060101010101" pitchFamily="49" charset="-122"/>
                <a:cs typeface="Times New Roman" pitchFamily="18" charset="0"/>
              </a:rPr>
              <a:t>对应的十六制数是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15.</a:t>
            </a:r>
            <a:r>
              <a:rPr lang="zh-CN" altLang="en-US" sz="2400" b="1" dirty="0">
                <a:latin typeface="仿宋" panose="02010609060101010101" pitchFamily="49" charset="-122"/>
                <a:ea typeface="仿宋" panose="02010609060101010101" pitchFamily="49" charset="-122"/>
                <a:cs typeface="Times New Roman" pitchFamily="18" charset="0"/>
              </a:rPr>
              <a:t>十六进制数</a:t>
            </a:r>
            <a:r>
              <a:rPr lang="en-US" altLang="zh-CN" sz="2400" b="1" dirty="0">
                <a:latin typeface="仿宋" panose="02010609060101010101" pitchFamily="49" charset="-122"/>
                <a:ea typeface="仿宋" panose="02010609060101010101" pitchFamily="49" charset="-122"/>
                <a:cs typeface="Times New Roman" pitchFamily="18" charset="0"/>
              </a:rPr>
              <a:t>EF</a:t>
            </a:r>
            <a:r>
              <a:rPr lang="zh-CN" altLang="en-US" sz="2400" b="1" dirty="0">
                <a:latin typeface="仿宋" panose="02010609060101010101" pitchFamily="49" charset="-122"/>
                <a:ea typeface="仿宋" panose="02010609060101010101" pitchFamily="49" charset="-122"/>
                <a:cs typeface="Times New Roman" pitchFamily="18" charset="0"/>
              </a:rPr>
              <a:t>对应的二进制数是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16.</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11111001-1000011</a:t>
            </a:r>
            <a:r>
              <a:rPr lang="zh-CN" altLang="en-US" sz="2400" b="1" dirty="0">
                <a:latin typeface="仿宋" panose="02010609060101010101" pitchFamily="49" charset="-122"/>
                <a:ea typeface="仿宋" panose="02010609060101010101" pitchFamily="49" charset="-122"/>
                <a:cs typeface="Times New Roman" pitchFamily="18" charset="0"/>
              </a:rPr>
              <a:t>的结果是</a:t>
            </a:r>
            <a:r>
              <a:rPr lang="en-US" altLang="zh-CN" sz="2400" b="1" dirty="0">
                <a:latin typeface="仿宋" panose="02010609060101010101" pitchFamily="49" charset="-122"/>
                <a:ea typeface="仿宋" panose="02010609060101010101" pitchFamily="49" charset="-122"/>
                <a:cs typeface="Times New Roman" pitchFamily="18" charset="0"/>
              </a:rPr>
              <a:t>(</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　</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17.</a:t>
            </a:r>
            <a:r>
              <a:rPr lang="zh-CN" altLang="en-US" sz="2400" b="1" dirty="0">
                <a:latin typeface="仿宋" panose="02010609060101010101" pitchFamily="49" charset="-122"/>
                <a:ea typeface="仿宋" panose="02010609060101010101" pitchFamily="49" charset="-122"/>
                <a:cs typeface="Times New Roman" pitchFamily="18" charset="0"/>
              </a:rPr>
              <a:t>一个无符号二进制整数的右边加上</a:t>
            </a:r>
            <a:r>
              <a:rPr lang="en-US" altLang="zh-CN" sz="2400" b="1" dirty="0">
                <a:latin typeface="仿宋" panose="02010609060101010101" pitchFamily="49" charset="-122"/>
                <a:ea typeface="仿宋" panose="02010609060101010101" pitchFamily="49" charset="-122"/>
                <a:cs typeface="Times New Roman" pitchFamily="18" charset="0"/>
              </a:rPr>
              <a:t>0,</a:t>
            </a:r>
            <a:r>
              <a:rPr lang="zh-CN" altLang="en-US" sz="2400" b="1" dirty="0">
                <a:latin typeface="仿宋" panose="02010609060101010101" pitchFamily="49" charset="-122"/>
                <a:ea typeface="仿宋" panose="02010609060101010101" pitchFamily="49" charset="-122"/>
                <a:cs typeface="Times New Roman" pitchFamily="18" charset="0"/>
              </a:rPr>
              <a:t>新形成的数是原来的</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倍</a:t>
            </a:r>
            <a:r>
              <a:rPr lang="en-US" altLang="zh-CN" sz="2400" b="1" dirty="0">
                <a:latin typeface="仿宋" panose="02010609060101010101" pitchFamily="49" charset="-122"/>
                <a:ea typeface="仿宋" panose="02010609060101010101" pitchFamily="49" charset="-122"/>
                <a:cs typeface="Times New Roman" pitchFamily="18" charset="0"/>
              </a:rPr>
              <a:t>. </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18.</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1101×1011</a:t>
            </a:r>
            <a:r>
              <a:rPr lang="zh-CN" altLang="en-US" sz="2400" b="1" dirty="0">
                <a:latin typeface="仿宋" panose="02010609060101010101" pitchFamily="49" charset="-122"/>
                <a:ea typeface="仿宋" panose="02010609060101010101" pitchFamily="49" charset="-122"/>
                <a:cs typeface="Times New Roman" pitchFamily="18" charset="0"/>
              </a:rPr>
              <a:t>的结果是（    ）</a:t>
            </a:r>
            <a:r>
              <a:rPr lang="en-US" altLang="zh-CN" sz="2400" b="1" dirty="0">
                <a:latin typeface="仿宋" panose="02010609060101010101" pitchFamily="49" charset="-122"/>
                <a:ea typeface="仿宋" panose="02010609060101010101" pitchFamily="49" charset="-122"/>
                <a:cs typeface="Times New Roman" pitchFamily="18" charset="0"/>
              </a:rPr>
              <a:t>.</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19.</a:t>
            </a:r>
            <a:r>
              <a:rPr lang="zh-CN" altLang="en-US" sz="2400" b="1" dirty="0">
                <a:latin typeface="仿宋" panose="02010609060101010101" pitchFamily="49" charset="-122"/>
                <a:ea typeface="仿宋" panose="02010609060101010101" pitchFamily="49" charset="-122"/>
                <a:cs typeface="Times New Roman" pitchFamily="18" charset="0"/>
              </a:rPr>
              <a:t>二进制数</a:t>
            </a:r>
            <a:r>
              <a:rPr lang="en-US" altLang="zh-CN" sz="2400" b="1" dirty="0">
                <a:latin typeface="仿宋" panose="02010609060101010101" pitchFamily="49" charset="-122"/>
                <a:ea typeface="仿宋" panose="02010609060101010101" pitchFamily="49" charset="-122"/>
                <a:cs typeface="Times New Roman" pitchFamily="18" charset="0"/>
              </a:rPr>
              <a:t>11001010101100</a:t>
            </a:r>
            <a:r>
              <a:rPr lang="zh-CN" altLang="en-US" sz="2400" b="1" dirty="0">
                <a:latin typeface="仿宋" panose="02010609060101010101" pitchFamily="49" charset="-122"/>
                <a:ea typeface="仿宋" panose="02010609060101010101" pitchFamily="49" charset="-122"/>
                <a:cs typeface="Times New Roman" pitchFamily="18" charset="0"/>
              </a:rPr>
              <a:t>除以</a:t>
            </a:r>
            <a:r>
              <a:rPr lang="en-US" altLang="zh-CN" sz="2400" b="1" dirty="0">
                <a:latin typeface="仿宋" panose="02010609060101010101" pitchFamily="49" charset="-122"/>
                <a:ea typeface="仿宋" panose="02010609060101010101" pitchFamily="49" charset="-122"/>
                <a:cs typeface="Times New Roman" pitchFamily="18" charset="0"/>
              </a:rPr>
              <a:t>1010</a:t>
            </a:r>
            <a:r>
              <a:rPr lang="zh-CN" altLang="en-US" sz="2400" b="1" dirty="0">
                <a:latin typeface="仿宋" panose="02010609060101010101" pitchFamily="49" charset="-122"/>
                <a:ea typeface="仿宋" panose="02010609060101010101" pitchFamily="49" charset="-122"/>
                <a:cs typeface="Times New Roman" pitchFamily="18" charset="0"/>
              </a:rPr>
              <a:t>的结果是（</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a:t>
            </a:r>
            <a:r>
              <a:rPr lang="en-US" altLang="zh-CN" sz="2400" b="1" dirty="0">
                <a:latin typeface="仿宋" panose="02010609060101010101" pitchFamily="49" charset="-122"/>
                <a:ea typeface="仿宋" panose="02010609060101010101" pitchFamily="49" charset="-122"/>
                <a:cs typeface="Times New Roman" pitchFamily="18" charset="0"/>
              </a:rPr>
              <a:t>.</a:t>
            </a:r>
          </a:p>
          <a:p>
            <a:pPr eaLnBrk="0" hangingPunct="0">
              <a:lnSpc>
                <a:spcPct val="150000"/>
              </a:lnSpc>
            </a:pPr>
            <a:r>
              <a:rPr lang="en-US" altLang="zh-CN" sz="2400" b="1" dirty="0">
                <a:latin typeface="仿宋" panose="02010609060101010101" pitchFamily="49" charset="-122"/>
                <a:ea typeface="仿宋" panose="02010609060101010101" pitchFamily="49" charset="-122"/>
                <a:cs typeface="Times New Roman" pitchFamily="18" charset="0"/>
              </a:rPr>
              <a:t>20.</a:t>
            </a:r>
            <a:r>
              <a:rPr lang="zh-CN" altLang="en-US" sz="2400" b="1" dirty="0">
                <a:latin typeface="仿宋" panose="02010609060101010101" pitchFamily="49" charset="-122"/>
                <a:ea typeface="仿宋" panose="02010609060101010101" pitchFamily="49" charset="-122"/>
                <a:cs typeface="Times New Roman" pitchFamily="18" charset="0"/>
              </a:rPr>
              <a:t>十六进制数</a:t>
            </a:r>
            <a:r>
              <a:rPr lang="en-US" altLang="zh-CN" sz="2400" b="1" dirty="0">
                <a:latin typeface="仿宋" panose="02010609060101010101" pitchFamily="49" charset="-122"/>
                <a:ea typeface="仿宋" panose="02010609060101010101" pitchFamily="49" charset="-122"/>
                <a:cs typeface="Times New Roman" pitchFamily="18" charset="0"/>
              </a:rPr>
              <a:t>ABFE</a:t>
            </a:r>
            <a:r>
              <a:rPr lang="zh-CN" altLang="en-US" sz="2400" b="1" dirty="0">
                <a:latin typeface="仿宋" panose="02010609060101010101" pitchFamily="49" charset="-122"/>
                <a:ea typeface="仿宋" panose="02010609060101010101" pitchFamily="49" charset="-122"/>
                <a:cs typeface="Times New Roman" pitchFamily="18" charset="0"/>
              </a:rPr>
              <a:t>转换成八进制数是（</a:t>
            </a:r>
            <a:r>
              <a:rPr lang="en-US" altLang="zh-CN" sz="2400" b="1" dirty="0">
                <a:latin typeface="仿宋" panose="02010609060101010101" pitchFamily="49" charset="-122"/>
                <a:ea typeface="仿宋" panose="02010609060101010101" pitchFamily="49" charset="-122"/>
                <a:cs typeface="Times New Roman" pitchFamily="18" charset="0"/>
              </a:rPr>
              <a:t>        </a:t>
            </a:r>
            <a:r>
              <a:rPr lang="zh-CN" altLang="en-US" sz="2400" b="1" dirty="0">
                <a:latin typeface="仿宋" panose="02010609060101010101" pitchFamily="49" charset="-122"/>
                <a:ea typeface="仿宋" panose="02010609060101010101" pitchFamily="49" charset="-122"/>
                <a:cs typeface="Times New Roman" pitchFamily="18" charset="0"/>
              </a:rPr>
              <a:t>）</a:t>
            </a:r>
            <a:r>
              <a:rPr lang="en-US" altLang="zh-CN" sz="2400" b="1" dirty="0">
                <a:latin typeface="仿宋" panose="02010609060101010101" pitchFamily="49" charset="-122"/>
                <a:ea typeface="仿宋" panose="02010609060101010101" pitchFamily="49" charset="-122"/>
                <a:cs typeface="Times New Roman" pitchFamily="18" charset="0"/>
              </a:rPr>
              <a:t>.</a:t>
            </a:r>
          </a:p>
        </p:txBody>
      </p:sp>
      <p:sp>
        <p:nvSpPr>
          <p:cNvPr id="3" name="日期占位符 2">
            <a:extLst>
              <a:ext uri="{FF2B5EF4-FFF2-40B4-BE49-F238E27FC236}">
                <a16:creationId xmlns:a16="http://schemas.microsoft.com/office/drawing/2014/main" id="{BFC7C994-5141-4C7D-847A-0D5B92EB30DC}"/>
              </a:ext>
            </a:extLst>
          </p:cNvPr>
          <p:cNvSpPr>
            <a:spLocks noGrp="1"/>
          </p:cNvSpPr>
          <p:nvPr>
            <p:ph type="dt" sz="half" idx="10"/>
          </p:nvPr>
        </p:nvSpPr>
        <p:spPr/>
        <p:txBody>
          <a:bodyPr/>
          <a:lstStyle/>
          <a:p>
            <a:pPr>
              <a:defRPr/>
            </a:pPr>
            <a:fld id="{F44FB01E-3EFE-499A-9E8F-6A3BBEDB003B}" type="datetime1">
              <a:rPr lang="zh-CN" altLang="en-US" smtClean="0"/>
              <a:t>2021/9/1</a:t>
            </a:fld>
            <a:endParaRPr lang="en-US" altLang="zh-CN"/>
          </a:p>
        </p:txBody>
      </p:sp>
    </p:spTree>
    <p:extLst>
      <p:ext uri="{BB962C8B-B14F-4D97-AF65-F5344CB8AC3E}">
        <p14:creationId xmlns:p14="http://schemas.microsoft.com/office/powerpoint/2010/main" val="5045716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2261771C-D062-4DB0-89C0-2E5010A8CC8B}" type="datetime1">
              <a:rPr lang="zh-CN" altLang="en-US" smtClean="0"/>
              <a:t>2021/9/1</a:t>
            </a:fld>
            <a:endParaRPr lang="en-US" altLang="zh-CN"/>
          </a:p>
        </p:txBody>
      </p:sp>
      <p:sp>
        <p:nvSpPr>
          <p:cNvPr id="4" name="矩形 3"/>
          <p:cNvSpPr/>
          <p:nvPr/>
        </p:nvSpPr>
        <p:spPr>
          <a:xfrm>
            <a:off x="533400" y="44257"/>
            <a:ext cx="2646878" cy="584775"/>
          </a:xfrm>
          <a:prstGeom prst="rect">
            <a:avLst/>
          </a:prstGeom>
        </p:spPr>
        <p:txBody>
          <a:bodyPr wrap="none">
            <a:spAutoFit/>
          </a:bodyPr>
          <a:lstStyle/>
          <a:p>
            <a:r>
              <a:rPr lang="zh-CN" altLang="en-US" sz="3200" b="1" dirty="0">
                <a:solidFill>
                  <a:srgbClr val="FF0000"/>
                </a:solidFill>
                <a:latin typeface="楷体" pitchFamily="49" charset="-122"/>
                <a:ea typeface="楷体" pitchFamily="49" charset="-122"/>
              </a:rPr>
              <a:t>数值的数字化</a:t>
            </a:r>
          </a:p>
        </p:txBody>
      </p:sp>
      <p:sp>
        <p:nvSpPr>
          <p:cNvPr id="6" name="矩形 5"/>
          <p:cNvSpPr/>
          <p:nvPr/>
        </p:nvSpPr>
        <p:spPr>
          <a:xfrm>
            <a:off x="344269" y="882134"/>
            <a:ext cx="646331" cy="369332"/>
          </a:xfrm>
          <a:prstGeom prst="rect">
            <a:avLst/>
          </a:prstGeom>
        </p:spPr>
        <p:txBody>
          <a:bodyPr wrap="none">
            <a:spAutoFit/>
          </a:bodyPr>
          <a:lstStyle/>
          <a:p>
            <a:r>
              <a:rPr lang="zh-CN" altLang="en-US" dirty="0"/>
              <a:t>原码</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015" y="882134"/>
            <a:ext cx="616236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71733" y="3061817"/>
            <a:ext cx="646331" cy="369332"/>
          </a:xfrm>
          <a:prstGeom prst="rect">
            <a:avLst/>
          </a:prstGeom>
        </p:spPr>
        <p:txBody>
          <a:bodyPr wrap="none">
            <a:spAutoFit/>
          </a:bodyPr>
          <a:lstStyle/>
          <a:p>
            <a:r>
              <a:rPr lang="zh-CN" altLang="en-US" dirty="0"/>
              <a:t>反码</a:t>
            </a:r>
          </a:p>
        </p:txBody>
      </p:sp>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4" y="2819400"/>
            <a:ext cx="5534025" cy="156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44268" y="4271634"/>
            <a:ext cx="646331" cy="369332"/>
          </a:xfrm>
          <a:prstGeom prst="rect">
            <a:avLst/>
          </a:prstGeom>
        </p:spPr>
        <p:txBody>
          <a:bodyPr wrap="none">
            <a:spAutoFit/>
          </a:bodyPr>
          <a:lstStyle/>
          <a:p>
            <a:r>
              <a:rPr lang="zh-CN" altLang="en-US" dirty="0"/>
              <a:t>补码</a:t>
            </a:r>
          </a:p>
        </p:txBody>
      </p:sp>
      <p:pic>
        <p:nvPicPr>
          <p:cNvPr id="983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311" y="4456300"/>
            <a:ext cx="7762980" cy="148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0030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33400" y="304800"/>
            <a:ext cx="8382000" cy="838200"/>
          </a:xfrm>
        </p:spPr>
        <p:txBody>
          <a:bodyPr/>
          <a:lstStyle/>
          <a:p>
            <a:pPr eaLnBrk="1" hangingPunct="1"/>
            <a:r>
              <a:rPr lang="zh-CN" altLang="en-US" b="1" dirty="0">
                <a:solidFill>
                  <a:srgbClr val="FF3300"/>
                </a:solidFill>
              </a:rPr>
              <a:t>数值在计算机中的表示</a:t>
            </a:r>
          </a:p>
        </p:txBody>
      </p:sp>
      <p:sp>
        <p:nvSpPr>
          <p:cNvPr id="317443" name="Rectangle 3"/>
          <p:cNvSpPr>
            <a:spLocks noGrp="1" noChangeArrowheads="1"/>
          </p:cNvSpPr>
          <p:nvPr>
            <p:ph type="body" idx="1"/>
          </p:nvPr>
        </p:nvSpPr>
        <p:spPr>
          <a:xfrm>
            <a:off x="685800" y="1676400"/>
            <a:ext cx="7924800" cy="4343400"/>
          </a:xfrm>
        </p:spPr>
        <p:txBody>
          <a:bodyPr/>
          <a:lstStyle/>
          <a:p>
            <a:pPr eaLnBrk="1" hangingPunct="1"/>
            <a:r>
              <a:rPr lang="zh-CN" altLang="en-US" b="1" dirty="0">
                <a:solidFill>
                  <a:srgbClr val="0000CC"/>
                </a:solidFill>
              </a:rPr>
              <a:t>原码</a:t>
            </a:r>
            <a:r>
              <a:rPr lang="zh-CN" altLang="en-US" b="1" dirty="0"/>
              <a:t>：</a:t>
            </a:r>
            <a:r>
              <a:rPr lang="zh-CN" altLang="en-US" sz="2800" b="1" dirty="0">
                <a:solidFill>
                  <a:schemeClr val="bg1"/>
                </a:solidFill>
              </a:rPr>
              <a:t>将数据转换成二进制数，用二进制数的最高位来代表符号位， </a:t>
            </a:r>
            <a:r>
              <a:rPr lang="en-US" altLang="zh-CN" sz="2800" b="1" dirty="0">
                <a:solidFill>
                  <a:schemeClr val="bg1"/>
                </a:solidFill>
                <a:latin typeface="宋体" charset="-122"/>
                <a:ea typeface="黑体" pitchFamily="49" charset="-122"/>
              </a:rPr>
              <a:t>0</a:t>
            </a:r>
            <a:r>
              <a:rPr lang="zh-CN" altLang="en-US" sz="2800" b="1" dirty="0">
                <a:solidFill>
                  <a:schemeClr val="bg1"/>
                </a:solidFill>
              </a:rPr>
              <a:t>为正数，</a:t>
            </a:r>
            <a:r>
              <a:rPr lang="en-US" altLang="zh-CN" sz="2800" b="1" dirty="0">
                <a:solidFill>
                  <a:schemeClr val="bg1"/>
                </a:solidFill>
                <a:latin typeface="宋体" charset="-122"/>
                <a:ea typeface="黑体" pitchFamily="49" charset="-122"/>
              </a:rPr>
              <a:t>1</a:t>
            </a:r>
            <a:r>
              <a:rPr lang="zh-CN" altLang="en-US" sz="2800" b="1" dirty="0">
                <a:solidFill>
                  <a:schemeClr val="bg1"/>
                </a:solidFill>
              </a:rPr>
              <a:t>为负数，符号。</a:t>
            </a:r>
            <a:endParaRPr lang="zh-CN" altLang="en-US" b="1" dirty="0">
              <a:solidFill>
                <a:schemeClr val="bg1"/>
              </a:solidFill>
            </a:endParaRPr>
          </a:p>
          <a:p>
            <a:pPr eaLnBrk="1" hangingPunct="1"/>
            <a:r>
              <a:rPr lang="zh-CN" altLang="en-US" b="1" dirty="0">
                <a:solidFill>
                  <a:srgbClr val="0000CC"/>
                </a:solidFill>
              </a:rPr>
              <a:t>补码</a:t>
            </a:r>
            <a:r>
              <a:rPr lang="zh-CN" altLang="en-US" b="1" dirty="0"/>
              <a:t>：</a:t>
            </a:r>
            <a:r>
              <a:rPr lang="zh-CN" altLang="en-US" sz="2800" b="1" dirty="0">
                <a:solidFill>
                  <a:schemeClr val="bg1"/>
                </a:solidFill>
              </a:rPr>
              <a:t>正数的补码就是该数的原码；负数的补码就是将反码数值部分加</a:t>
            </a:r>
            <a:r>
              <a:rPr lang="en-US" altLang="zh-CN" sz="2800" b="1" dirty="0">
                <a:solidFill>
                  <a:schemeClr val="bg1"/>
                </a:solidFill>
                <a:latin typeface="宋体" charset="-122"/>
                <a:ea typeface="黑体" pitchFamily="49" charset="-122"/>
              </a:rPr>
              <a:t>1</a:t>
            </a:r>
            <a:r>
              <a:rPr lang="zh-CN" altLang="en-US" sz="2800" b="1" dirty="0">
                <a:solidFill>
                  <a:schemeClr val="bg1"/>
                </a:solidFill>
              </a:rPr>
              <a:t>，符号位不变</a:t>
            </a:r>
            <a:r>
              <a:rPr lang="zh-CN" altLang="en-US" sz="2800" b="1" dirty="0"/>
              <a:t>。</a:t>
            </a:r>
          </a:p>
          <a:p>
            <a:pPr eaLnBrk="1" hangingPunct="1"/>
            <a:r>
              <a:rPr lang="zh-CN" altLang="en-US" sz="2800" b="1" dirty="0">
                <a:solidFill>
                  <a:schemeClr val="bg1"/>
                </a:solidFill>
              </a:rPr>
              <a:t>计算机中的数用</a:t>
            </a:r>
            <a:r>
              <a:rPr lang="zh-CN" altLang="en-US" b="1" dirty="0">
                <a:solidFill>
                  <a:srgbClr val="0000CC"/>
                </a:solidFill>
              </a:rPr>
              <a:t>补码</a:t>
            </a:r>
            <a:r>
              <a:rPr lang="zh-CN" altLang="en-US" sz="2800" b="1" dirty="0">
                <a:solidFill>
                  <a:schemeClr val="bg1"/>
                </a:solidFill>
              </a:rPr>
              <a:t>的形式表示</a:t>
            </a:r>
            <a:r>
              <a:rPr lang="zh-CN" altLang="en-US" sz="2800" b="1" dirty="0">
                <a:solidFill>
                  <a:schemeClr val="bg1"/>
                </a:solidFill>
                <a:latin typeface="宋体" charset="-122"/>
                <a:ea typeface="黑体" pitchFamily="49" charset="-122"/>
              </a:rPr>
              <a:t>。</a:t>
            </a:r>
            <a:endParaRPr lang="zh-CN" altLang="en-US" sz="2800" b="1" dirty="0">
              <a:solidFill>
                <a:schemeClr val="bg1"/>
              </a:solidFill>
              <a:latin typeface="宋体" charset="-122"/>
            </a:endParaRPr>
          </a:p>
          <a:p>
            <a:pPr eaLnBrk="1" hangingPunct="1"/>
            <a:r>
              <a:rPr lang="zh-CN" altLang="en-US" sz="2800" b="1" dirty="0">
                <a:solidFill>
                  <a:schemeClr val="bg1"/>
                </a:solidFill>
                <a:latin typeface="宋体" charset="-122"/>
              </a:rPr>
              <a:t>引入</a:t>
            </a:r>
            <a:r>
              <a:rPr lang="zh-CN" altLang="en-US" b="1" dirty="0">
                <a:solidFill>
                  <a:srgbClr val="0000CC"/>
                </a:solidFill>
              </a:rPr>
              <a:t>补码，</a:t>
            </a:r>
            <a:r>
              <a:rPr lang="zh-CN" altLang="en-US" b="1" dirty="0">
                <a:solidFill>
                  <a:srgbClr val="FF0000"/>
                </a:solidFill>
              </a:rPr>
              <a:t>为了解决</a:t>
            </a:r>
            <a:r>
              <a:rPr lang="en-US" altLang="zh-CN" b="1" dirty="0">
                <a:solidFill>
                  <a:srgbClr val="FF0000"/>
                </a:solidFill>
              </a:rPr>
              <a:t>CPU</a:t>
            </a:r>
            <a:r>
              <a:rPr lang="zh-CN" altLang="en-US" b="1" dirty="0">
                <a:solidFill>
                  <a:srgbClr val="FF0000"/>
                </a:solidFill>
              </a:rPr>
              <a:t>累加器的减法问题。</a:t>
            </a:r>
          </a:p>
        </p:txBody>
      </p:sp>
      <p:sp>
        <p:nvSpPr>
          <p:cNvPr id="59396" name="Line 4"/>
          <p:cNvSpPr>
            <a:spLocks noChangeShapeType="1"/>
          </p:cNvSpPr>
          <p:nvPr/>
        </p:nvSpPr>
        <p:spPr bwMode="auto">
          <a:xfrm>
            <a:off x="381000" y="1447800"/>
            <a:ext cx="5334000"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FFFFCC"/>
              </a:solidFill>
              <a:ea typeface="宋体" charset="-122"/>
            </a:endParaRPr>
          </a:p>
        </p:txBody>
      </p:sp>
      <p:sp>
        <p:nvSpPr>
          <p:cNvPr id="2" name="日期占位符 1">
            <a:extLst>
              <a:ext uri="{FF2B5EF4-FFF2-40B4-BE49-F238E27FC236}">
                <a16:creationId xmlns:a16="http://schemas.microsoft.com/office/drawing/2014/main" id="{77710846-47F7-4CC7-9A87-A36C5C122218}"/>
              </a:ext>
            </a:extLst>
          </p:cNvPr>
          <p:cNvSpPr>
            <a:spLocks noGrp="1"/>
          </p:cNvSpPr>
          <p:nvPr>
            <p:ph type="dt" sz="half" idx="10"/>
          </p:nvPr>
        </p:nvSpPr>
        <p:spPr/>
        <p:txBody>
          <a:bodyPr/>
          <a:lstStyle/>
          <a:p>
            <a:pPr>
              <a:defRPr/>
            </a:pPr>
            <a:fld id="{90D940C0-E70F-4031-8B68-F6A11DF23CBD}" type="datetime1">
              <a:rPr lang="zh-CN" altLang="en-US" smtClean="0">
                <a:solidFill>
                  <a:srgbClr val="FFFFCC"/>
                </a:solidFill>
              </a:rPr>
              <a:t>2021/9/1</a:t>
            </a:fld>
            <a:endParaRPr lang="en-US" altLang="zh-CN">
              <a:solidFill>
                <a:srgbClr val="FFFFCC"/>
              </a:solidFill>
            </a:endParaRPr>
          </a:p>
        </p:txBody>
      </p:sp>
    </p:spTree>
    <p:extLst>
      <p:ext uri="{BB962C8B-B14F-4D97-AF65-F5344CB8AC3E}">
        <p14:creationId xmlns:p14="http://schemas.microsoft.com/office/powerpoint/2010/main" val="3437387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74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533400" y="152400"/>
            <a:ext cx="8382000" cy="838200"/>
          </a:xfrm>
        </p:spPr>
        <p:txBody>
          <a:bodyPr/>
          <a:lstStyle/>
          <a:p>
            <a:pPr eaLnBrk="1" hangingPunct="1"/>
            <a:r>
              <a:rPr lang="zh-CN" altLang="en-US"/>
              <a:t>计算机中数的表示</a:t>
            </a:r>
            <a:endParaRPr lang="zh-CN" altLang="en-US" sz="3600"/>
          </a:p>
        </p:txBody>
      </p:sp>
      <p:sp>
        <p:nvSpPr>
          <p:cNvPr id="318467" name="Rectangle 3"/>
          <p:cNvSpPr>
            <a:spLocks noGrp="1" noRot="1" noChangeArrowheads="1"/>
          </p:cNvSpPr>
          <p:nvPr>
            <p:ph type="body" idx="1"/>
          </p:nvPr>
        </p:nvSpPr>
        <p:spPr/>
        <p:txBody>
          <a:bodyPr/>
          <a:lstStyle/>
          <a:p>
            <a:pPr eaLnBrk="1" hangingPunct="1"/>
            <a:r>
              <a:rPr lang="zh-CN" altLang="en-US" sz="2800" b="0">
                <a:solidFill>
                  <a:schemeClr val="tx2"/>
                </a:solidFill>
              </a:rPr>
              <a:t>以</a:t>
            </a:r>
            <a:r>
              <a:rPr lang="en-US" altLang="zh-CN" sz="2800" b="0">
                <a:solidFill>
                  <a:schemeClr val="tx2"/>
                </a:solidFill>
              </a:rPr>
              <a:t>(+57)</a:t>
            </a:r>
            <a:r>
              <a:rPr lang="en-US" altLang="zh-CN" sz="2800" b="0" baseline="-25000">
                <a:solidFill>
                  <a:schemeClr val="tx2"/>
                </a:solidFill>
              </a:rPr>
              <a:t>10</a:t>
            </a:r>
            <a:r>
              <a:rPr lang="zh-CN" altLang="en-US" sz="2800" b="0">
                <a:solidFill>
                  <a:schemeClr val="tx2"/>
                </a:solidFill>
              </a:rPr>
              <a:t>为例：（假设用</a:t>
            </a:r>
            <a:r>
              <a:rPr lang="en-US" altLang="zh-CN" sz="2800" b="0">
                <a:solidFill>
                  <a:schemeClr val="tx2"/>
                </a:solidFill>
              </a:rPr>
              <a:t>16</a:t>
            </a:r>
            <a:r>
              <a:rPr lang="zh-CN" altLang="en-US" sz="2800" b="0">
                <a:solidFill>
                  <a:schemeClr val="tx2"/>
                </a:solidFill>
              </a:rPr>
              <a:t>位表示）</a:t>
            </a:r>
          </a:p>
          <a:p>
            <a:pPr eaLnBrk="1" hangingPunct="1">
              <a:buFont typeface="Wingdings" pitchFamily="2" charset="2"/>
              <a:buNone/>
            </a:pPr>
            <a:r>
              <a:rPr lang="zh-CN" altLang="en-US" sz="2800" b="0">
                <a:solidFill>
                  <a:srgbClr val="0000CC"/>
                </a:solidFill>
              </a:rPr>
              <a:t>   </a:t>
            </a:r>
            <a:r>
              <a:rPr lang="zh-CN" altLang="en-US" sz="2800" b="0">
                <a:solidFill>
                  <a:srgbClr val="FF0000"/>
                </a:solidFill>
              </a:rPr>
              <a:t>原码</a:t>
            </a:r>
            <a:r>
              <a:rPr lang="zh-CN" altLang="en-US" sz="2800" b="0"/>
              <a:t>：</a:t>
            </a:r>
            <a:r>
              <a:rPr lang="en-US" altLang="zh-CN" sz="2800" b="0">
                <a:solidFill>
                  <a:srgbClr val="C40235"/>
                </a:solidFill>
              </a:rPr>
              <a:t>0 </a:t>
            </a:r>
            <a:r>
              <a:rPr lang="en-US" altLang="zh-CN" sz="2800" b="0"/>
              <a:t>000000000111001</a:t>
            </a:r>
          </a:p>
          <a:p>
            <a:pPr eaLnBrk="1" hangingPunct="1">
              <a:buFont typeface="Wingdings" pitchFamily="2" charset="2"/>
              <a:buNone/>
            </a:pPr>
            <a:r>
              <a:rPr lang="en-US" altLang="zh-CN" sz="2800" b="0">
                <a:solidFill>
                  <a:srgbClr val="0000CC"/>
                </a:solidFill>
              </a:rPr>
              <a:t>   </a:t>
            </a:r>
            <a:r>
              <a:rPr lang="zh-CN" altLang="en-US" sz="2800" b="0">
                <a:solidFill>
                  <a:srgbClr val="FF0000"/>
                </a:solidFill>
              </a:rPr>
              <a:t>反码</a:t>
            </a:r>
            <a:r>
              <a:rPr lang="zh-CN" altLang="en-US" sz="2800" b="0"/>
              <a:t>：</a:t>
            </a:r>
            <a:r>
              <a:rPr lang="en-US" altLang="zh-CN" sz="2800" b="0">
                <a:solidFill>
                  <a:srgbClr val="C40235"/>
                </a:solidFill>
              </a:rPr>
              <a:t>0 </a:t>
            </a:r>
            <a:r>
              <a:rPr lang="en-US" altLang="zh-CN" sz="2800" b="0"/>
              <a:t>000000000111001</a:t>
            </a:r>
          </a:p>
          <a:p>
            <a:pPr eaLnBrk="1" hangingPunct="1">
              <a:buFont typeface="Wingdings" pitchFamily="2" charset="2"/>
              <a:buNone/>
            </a:pPr>
            <a:r>
              <a:rPr lang="en-US" altLang="zh-CN" sz="2800" b="0">
                <a:solidFill>
                  <a:srgbClr val="0000CC"/>
                </a:solidFill>
              </a:rPr>
              <a:t>   </a:t>
            </a:r>
            <a:r>
              <a:rPr lang="zh-CN" altLang="en-US" sz="2800" b="0">
                <a:solidFill>
                  <a:srgbClr val="FF0000"/>
                </a:solidFill>
              </a:rPr>
              <a:t>补码</a:t>
            </a:r>
            <a:r>
              <a:rPr lang="zh-CN" altLang="en-US" sz="2800" b="0"/>
              <a:t>：</a:t>
            </a:r>
            <a:r>
              <a:rPr lang="en-US" altLang="zh-CN" sz="2800" b="0">
                <a:solidFill>
                  <a:srgbClr val="C40235"/>
                </a:solidFill>
              </a:rPr>
              <a:t>0 </a:t>
            </a:r>
            <a:r>
              <a:rPr lang="en-US" altLang="zh-CN" sz="2800" b="0"/>
              <a:t>000000000111001</a:t>
            </a:r>
          </a:p>
          <a:p>
            <a:pPr eaLnBrk="1" hangingPunct="1"/>
            <a:r>
              <a:rPr lang="zh-CN" altLang="en-US" sz="2800" b="0">
                <a:solidFill>
                  <a:schemeClr val="tx2"/>
                </a:solidFill>
              </a:rPr>
              <a:t>以</a:t>
            </a:r>
            <a:r>
              <a:rPr lang="en-US" altLang="zh-CN" sz="2800" b="0">
                <a:solidFill>
                  <a:schemeClr val="tx2"/>
                </a:solidFill>
              </a:rPr>
              <a:t>(-37)</a:t>
            </a:r>
            <a:r>
              <a:rPr lang="en-US" altLang="zh-CN" sz="2800" b="0" baseline="-25000">
                <a:solidFill>
                  <a:schemeClr val="tx2"/>
                </a:solidFill>
              </a:rPr>
              <a:t>10</a:t>
            </a:r>
            <a:r>
              <a:rPr lang="zh-CN" altLang="en-US" sz="2800" b="0">
                <a:solidFill>
                  <a:schemeClr val="tx2"/>
                </a:solidFill>
              </a:rPr>
              <a:t>为例：（假设用</a:t>
            </a:r>
            <a:r>
              <a:rPr lang="en-US" altLang="zh-CN" sz="2800" b="0">
                <a:solidFill>
                  <a:schemeClr val="tx2"/>
                </a:solidFill>
              </a:rPr>
              <a:t>16</a:t>
            </a:r>
            <a:r>
              <a:rPr lang="zh-CN" altLang="en-US" sz="2800" b="0">
                <a:solidFill>
                  <a:schemeClr val="tx2"/>
                </a:solidFill>
              </a:rPr>
              <a:t>位表示）</a:t>
            </a:r>
          </a:p>
          <a:p>
            <a:pPr eaLnBrk="1" hangingPunct="1">
              <a:buFont typeface="Wingdings" pitchFamily="2" charset="2"/>
              <a:buNone/>
            </a:pPr>
            <a:r>
              <a:rPr lang="zh-CN" altLang="en-US" sz="2800" b="0">
                <a:solidFill>
                  <a:srgbClr val="0000CC"/>
                </a:solidFill>
              </a:rPr>
              <a:t>   </a:t>
            </a:r>
            <a:r>
              <a:rPr lang="zh-CN" altLang="en-US" sz="2800" b="0">
                <a:solidFill>
                  <a:srgbClr val="FF0000"/>
                </a:solidFill>
              </a:rPr>
              <a:t>原码</a:t>
            </a:r>
            <a:r>
              <a:rPr lang="zh-CN" altLang="en-US" sz="2800" b="0"/>
              <a:t>：</a:t>
            </a:r>
            <a:r>
              <a:rPr lang="en-US" altLang="zh-CN" sz="2800" b="0">
                <a:solidFill>
                  <a:srgbClr val="C40235"/>
                </a:solidFill>
              </a:rPr>
              <a:t>1 </a:t>
            </a:r>
            <a:r>
              <a:rPr lang="en-US" altLang="zh-CN" sz="2800" b="0"/>
              <a:t>000000000100101</a:t>
            </a:r>
          </a:p>
          <a:p>
            <a:pPr eaLnBrk="1" hangingPunct="1">
              <a:buFont typeface="Wingdings" pitchFamily="2" charset="2"/>
              <a:buNone/>
            </a:pPr>
            <a:r>
              <a:rPr lang="en-US" altLang="zh-CN" sz="2800" b="0">
                <a:solidFill>
                  <a:srgbClr val="0000CC"/>
                </a:solidFill>
              </a:rPr>
              <a:t>   </a:t>
            </a:r>
            <a:r>
              <a:rPr lang="zh-CN" altLang="en-US" sz="2800" b="0">
                <a:solidFill>
                  <a:srgbClr val="FF0000"/>
                </a:solidFill>
              </a:rPr>
              <a:t>反码</a:t>
            </a:r>
            <a:r>
              <a:rPr lang="zh-CN" altLang="en-US" sz="2800" b="0"/>
              <a:t>：</a:t>
            </a:r>
            <a:r>
              <a:rPr lang="en-US" altLang="zh-CN" sz="2800" b="0">
                <a:solidFill>
                  <a:srgbClr val="C40235"/>
                </a:solidFill>
              </a:rPr>
              <a:t>1 </a:t>
            </a:r>
            <a:r>
              <a:rPr lang="en-US" altLang="zh-CN" sz="2800" b="0"/>
              <a:t>111111111011010</a:t>
            </a:r>
          </a:p>
          <a:p>
            <a:pPr eaLnBrk="1" hangingPunct="1">
              <a:buFont typeface="Wingdings" pitchFamily="2" charset="2"/>
              <a:buNone/>
            </a:pPr>
            <a:r>
              <a:rPr lang="en-US" altLang="zh-CN" sz="2800" b="0">
                <a:solidFill>
                  <a:srgbClr val="0000CC"/>
                </a:solidFill>
              </a:rPr>
              <a:t>   </a:t>
            </a:r>
            <a:r>
              <a:rPr lang="zh-CN" altLang="en-US" sz="2800" b="0">
                <a:solidFill>
                  <a:srgbClr val="FF0000"/>
                </a:solidFill>
              </a:rPr>
              <a:t>补码</a:t>
            </a:r>
            <a:r>
              <a:rPr lang="zh-CN" altLang="en-US" sz="2800" b="0"/>
              <a:t>：</a:t>
            </a:r>
            <a:r>
              <a:rPr lang="en-US" altLang="zh-CN" sz="2800" b="0">
                <a:solidFill>
                  <a:srgbClr val="C40235"/>
                </a:solidFill>
              </a:rPr>
              <a:t>1 </a:t>
            </a:r>
            <a:r>
              <a:rPr lang="en-US" altLang="zh-CN" sz="2800" b="0"/>
              <a:t>111111111011011</a:t>
            </a:r>
          </a:p>
        </p:txBody>
      </p:sp>
      <p:sp>
        <p:nvSpPr>
          <p:cNvPr id="60420" name="Line 4"/>
          <p:cNvSpPr>
            <a:spLocks noChangeShapeType="1"/>
          </p:cNvSpPr>
          <p:nvPr/>
        </p:nvSpPr>
        <p:spPr bwMode="auto">
          <a:xfrm>
            <a:off x="381000" y="1447800"/>
            <a:ext cx="5334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 name="日期占位符 1">
            <a:extLst>
              <a:ext uri="{FF2B5EF4-FFF2-40B4-BE49-F238E27FC236}">
                <a16:creationId xmlns:a16="http://schemas.microsoft.com/office/drawing/2014/main" id="{DADF5D73-9C5A-41D7-B654-798B1B8C38FD}"/>
              </a:ext>
            </a:extLst>
          </p:cNvPr>
          <p:cNvSpPr>
            <a:spLocks noGrp="1"/>
          </p:cNvSpPr>
          <p:nvPr>
            <p:ph type="dt" sz="half" idx="10"/>
          </p:nvPr>
        </p:nvSpPr>
        <p:spPr/>
        <p:txBody>
          <a:bodyPr/>
          <a:lstStyle/>
          <a:p>
            <a:pPr>
              <a:defRPr/>
            </a:pPr>
            <a:fld id="{9A12720F-2160-4B00-B086-2D15624A9807}" type="datetime1">
              <a:rPr lang="zh-CN" altLang="en-US" smtClean="0"/>
              <a:t>2021/9/1</a:t>
            </a:fld>
            <a:endParaRPr lang="en-US" altLang="zh-CN"/>
          </a:p>
        </p:txBody>
      </p:sp>
    </p:spTree>
    <p:extLst>
      <p:ext uri="{BB962C8B-B14F-4D97-AF65-F5344CB8AC3E}">
        <p14:creationId xmlns:p14="http://schemas.microsoft.com/office/powerpoint/2010/main" val="2345998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8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84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84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84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84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84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1846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18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533400" y="152400"/>
            <a:ext cx="8382000" cy="838200"/>
          </a:xfrm>
        </p:spPr>
        <p:txBody>
          <a:bodyPr/>
          <a:lstStyle/>
          <a:p>
            <a:pPr eaLnBrk="1" hangingPunct="1"/>
            <a:r>
              <a:rPr lang="zh-CN" altLang="en-US"/>
              <a:t>计算机的基本运算 </a:t>
            </a:r>
            <a:endParaRPr lang="zh-CN" altLang="en-US" sz="2800"/>
          </a:p>
        </p:txBody>
      </p:sp>
      <p:sp>
        <p:nvSpPr>
          <p:cNvPr id="355331" name="Text Box 3"/>
          <p:cNvSpPr txBox="1">
            <a:spLocks noChangeArrowheads="1"/>
          </p:cNvSpPr>
          <p:nvPr/>
        </p:nvSpPr>
        <p:spPr bwMode="auto">
          <a:xfrm>
            <a:off x="685800" y="1447800"/>
            <a:ext cx="2362200" cy="650875"/>
          </a:xfrm>
          <a:prstGeom prst="rect">
            <a:avLst/>
          </a:prstGeom>
          <a:solidFill>
            <a:srgbClr val="FF6600"/>
          </a:solidFill>
          <a:ln w="9525">
            <a:solidFill>
              <a:srgbClr val="0000CC"/>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chemeClr val="bg1"/>
                </a:solidFill>
                <a:latin typeface="Tahoma" pitchFamily="34" charset="0"/>
              </a:rPr>
              <a:t>57 + 37</a:t>
            </a:r>
          </a:p>
        </p:txBody>
      </p:sp>
      <p:sp>
        <p:nvSpPr>
          <p:cNvPr id="355332" name="Rectangle 4"/>
          <p:cNvSpPr>
            <a:spLocks noChangeArrowheads="1"/>
          </p:cNvSpPr>
          <p:nvPr/>
        </p:nvSpPr>
        <p:spPr bwMode="auto">
          <a:xfrm>
            <a:off x="3886200" y="1219200"/>
            <a:ext cx="5029200" cy="76200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0</a:t>
            </a:r>
            <a:r>
              <a:rPr kumimoji="1" lang="en-US" altLang="zh-CN" sz="3600" b="1">
                <a:solidFill>
                  <a:schemeClr val="bg1"/>
                </a:solidFill>
                <a:latin typeface="Tahoma" pitchFamily="34" charset="0"/>
              </a:rPr>
              <a:t> 000000000111001</a:t>
            </a:r>
          </a:p>
        </p:txBody>
      </p:sp>
      <p:grpSp>
        <p:nvGrpSpPr>
          <p:cNvPr id="2" name="Group 5"/>
          <p:cNvGrpSpPr>
            <a:grpSpLocks/>
          </p:cNvGrpSpPr>
          <p:nvPr/>
        </p:nvGrpSpPr>
        <p:grpSpPr bwMode="auto">
          <a:xfrm>
            <a:off x="3276600" y="2057400"/>
            <a:ext cx="5791200" cy="838200"/>
            <a:chOff x="2064" y="1296"/>
            <a:chExt cx="3648" cy="528"/>
          </a:xfrm>
        </p:grpSpPr>
        <p:grpSp>
          <p:nvGrpSpPr>
            <p:cNvPr id="61466" name="Group 6"/>
            <p:cNvGrpSpPr>
              <a:grpSpLocks/>
            </p:cNvGrpSpPr>
            <p:nvPr/>
          </p:nvGrpSpPr>
          <p:grpSpPr bwMode="auto">
            <a:xfrm>
              <a:off x="2064" y="1296"/>
              <a:ext cx="3552" cy="480"/>
              <a:chOff x="2064" y="1296"/>
              <a:chExt cx="3552" cy="480"/>
            </a:xfrm>
          </p:grpSpPr>
          <p:sp>
            <p:nvSpPr>
              <p:cNvPr id="61468" name="Rectangle 7"/>
              <p:cNvSpPr>
                <a:spLocks noChangeArrowheads="1"/>
              </p:cNvSpPr>
              <p:nvPr/>
            </p:nvSpPr>
            <p:spPr bwMode="auto">
              <a:xfrm>
                <a:off x="2448" y="1296"/>
                <a:ext cx="3168" cy="48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0</a:t>
                </a:r>
                <a:r>
                  <a:rPr kumimoji="1" lang="en-US" altLang="zh-CN" sz="3600" b="1">
                    <a:solidFill>
                      <a:schemeClr val="bg1"/>
                    </a:solidFill>
                    <a:latin typeface="Tahoma" pitchFamily="34" charset="0"/>
                  </a:rPr>
                  <a:t> 000000000100101</a:t>
                </a:r>
              </a:p>
            </p:txBody>
          </p:sp>
          <p:sp>
            <p:nvSpPr>
              <p:cNvPr id="61469" name="Text Box 8"/>
              <p:cNvSpPr txBox="1">
                <a:spLocks noChangeArrowheads="1"/>
              </p:cNvSpPr>
              <p:nvPr/>
            </p:nvSpPr>
            <p:spPr bwMode="auto">
              <a:xfrm>
                <a:off x="2064" y="1296"/>
                <a:ext cx="336" cy="44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chemeClr val="bg1"/>
                    </a:solidFill>
                    <a:latin typeface="Times New Roman" pitchFamily="18" charset="0"/>
                  </a:rPr>
                  <a:t>+</a:t>
                </a:r>
              </a:p>
            </p:txBody>
          </p:sp>
        </p:grpSp>
        <p:sp>
          <p:nvSpPr>
            <p:cNvPr id="61467" name="Line 9"/>
            <p:cNvSpPr>
              <a:spLocks noChangeShapeType="1"/>
            </p:cNvSpPr>
            <p:nvPr/>
          </p:nvSpPr>
          <p:spPr bwMode="auto">
            <a:xfrm>
              <a:off x="2160" y="1824"/>
              <a:ext cx="35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55338" name="Rectangle 10"/>
          <p:cNvSpPr>
            <a:spLocks noChangeArrowheads="1"/>
          </p:cNvSpPr>
          <p:nvPr/>
        </p:nvSpPr>
        <p:spPr bwMode="auto">
          <a:xfrm>
            <a:off x="3886200" y="2971800"/>
            <a:ext cx="5029200" cy="76200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0</a:t>
            </a:r>
            <a:r>
              <a:rPr kumimoji="1" lang="en-US" altLang="zh-CN" sz="3600" b="1">
                <a:solidFill>
                  <a:schemeClr val="bg1"/>
                </a:solidFill>
                <a:latin typeface="Tahoma" pitchFamily="34" charset="0"/>
              </a:rPr>
              <a:t> 000000001011110</a:t>
            </a:r>
          </a:p>
        </p:txBody>
      </p:sp>
      <p:grpSp>
        <p:nvGrpSpPr>
          <p:cNvPr id="4" name="Group 11"/>
          <p:cNvGrpSpPr>
            <a:grpSpLocks/>
          </p:cNvGrpSpPr>
          <p:nvPr/>
        </p:nvGrpSpPr>
        <p:grpSpPr bwMode="auto">
          <a:xfrm>
            <a:off x="1752600" y="2895600"/>
            <a:ext cx="1981200" cy="701675"/>
            <a:chOff x="624" y="2102"/>
            <a:chExt cx="1248" cy="442"/>
          </a:xfrm>
        </p:grpSpPr>
        <p:sp>
          <p:nvSpPr>
            <p:cNvPr id="61464" name="AutoShape 12"/>
            <p:cNvSpPr>
              <a:spLocks noChangeArrowheads="1"/>
            </p:cNvSpPr>
            <p:nvPr/>
          </p:nvSpPr>
          <p:spPr bwMode="auto">
            <a:xfrm>
              <a:off x="1392" y="2208"/>
              <a:ext cx="480" cy="240"/>
            </a:xfrm>
            <a:prstGeom prst="leftArrow">
              <a:avLst>
                <a:gd name="adj1" fmla="val 50000"/>
                <a:gd name="adj2" fmla="val 50000"/>
              </a:avLst>
            </a:prstGeom>
            <a:solidFill>
              <a:srgbClr val="FF6600"/>
            </a:solidFill>
            <a:ln w="9525">
              <a:solidFill>
                <a:schemeClr val="tx1"/>
              </a:solidFill>
              <a:miter lim="800000"/>
              <a:headEnd/>
              <a:tailEnd/>
            </a:ln>
          </p:spPr>
          <p:txBody>
            <a:bodyPr wrap="none" anchor="ctr"/>
            <a:lstStyle/>
            <a:p>
              <a:endParaRPr lang="zh-CN" altLang="en-US"/>
            </a:p>
          </p:txBody>
        </p:sp>
        <p:sp>
          <p:nvSpPr>
            <p:cNvPr id="61465" name="Text Box 13"/>
            <p:cNvSpPr txBox="1">
              <a:spLocks noChangeArrowheads="1"/>
            </p:cNvSpPr>
            <p:nvPr/>
          </p:nvSpPr>
          <p:spPr bwMode="auto">
            <a:xfrm>
              <a:off x="624" y="2102"/>
              <a:ext cx="576" cy="44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latin typeface="Tahoma" pitchFamily="34" charset="0"/>
                </a:rPr>
                <a:t>94</a:t>
              </a:r>
            </a:p>
          </p:txBody>
        </p:sp>
      </p:grpSp>
      <p:sp>
        <p:nvSpPr>
          <p:cNvPr id="355342" name="Rectangle 14"/>
          <p:cNvSpPr>
            <a:spLocks noChangeArrowheads="1"/>
          </p:cNvSpPr>
          <p:nvPr/>
        </p:nvSpPr>
        <p:spPr bwMode="auto">
          <a:xfrm>
            <a:off x="3886200" y="4114800"/>
            <a:ext cx="5029200" cy="76200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0</a:t>
            </a:r>
            <a:r>
              <a:rPr kumimoji="1" lang="en-US" altLang="zh-CN" sz="3600" b="1">
                <a:solidFill>
                  <a:schemeClr val="bg1"/>
                </a:solidFill>
                <a:latin typeface="Tahoma" pitchFamily="34" charset="0"/>
              </a:rPr>
              <a:t> 000000000111001</a:t>
            </a:r>
          </a:p>
        </p:txBody>
      </p:sp>
      <p:grpSp>
        <p:nvGrpSpPr>
          <p:cNvPr id="5" name="Group 15"/>
          <p:cNvGrpSpPr>
            <a:grpSpLocks/>
          </p:cNvGrpSpPr>
          <p:nvPr/>
        </p:nvGrpSpPr>
        <p:grpSpPr bwMode="auto">
          <a:xfrm>
            <a:off x="3276600" y="4953000"/>
            <a:ext cx="5791200" cy="838200"/>
            <a:chOff x="2064" y="3120"/>
            <a:chExt cx="3648" cy="528"/>
          </a:xfrm>
        </p:grpSpPr>
        <p:grpSp>
          <p:nvGrpSpPr>
            <p:cNvPr id="61460" name="Group 16"/>
            <p:cNvGrpSpPr>
              <a:grpSpLocks/>
            </p:cNvGrpSpPr>
            <p:nvPr/>
          </p:nvGrpSpPr>
          <p:grpSpPr bwMode="auto">
            <a:xfrm>
              <a:off x="2064" y="3120"/>
              <a:ext cx="3552" cy="480"/>
              <a:chOff x="2064" y="3120"/>
              <a:chExt cx="3552" cy="480"/>
            </a:xfrm>
          </p:grpSpPr>
          <p:sp>
            <p:nvSpPr>
              <p:cNvPr id="61462" name="Rectangle 17"/>
              <p:cNvSpPr>
                <a:spLocks noChangeArrowheads="1"/>
              </p:cNvSpPr>
              <p:nvPr/>
            </p:nvSpPr>
            <p:spPr bwMode="auto">
              <a:xfrm>
                <a:off x="2448" y="3120"/>
                <a:ext cx="3168" cy="48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1</a:t>
                </a:r>
                <a:r>
                  <a:rPr kumimoji="1" lang="en-US" altLang="zh-CN" sz="3600" b="1">
                    <a:solidFill>
                      <a:schemeClr val="bg1"/>
                    </a:solidFill>
                    <a:latin typeface="Tahoma" pitchFamily="34" charset="0"/>
                  </a:rPr>
                  <a:t> 111111111011011</a:t>
                </a:r>
              </a:p>
            </p:txBody>
          </p:sp>
          <p:sp>
            <p:nvSpPr>
              <p:cNvPr id="61463" name="Text Box 18"/>
              <p:cNvSpPr txBox="1">
                <a:spLocks noChangeArrowheads="1"/>
              </p:cNvSpPr>
              <p:nvPr/>
            </p:nvSpPr>
            <p:spPr bwMode="auto">
              <a:xfrm>
                <a:off x="2064" y="3120"/>
                <a:ext cx="336" cy="44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solidFill>
                      <a:schemeClr val="bg1"/>
                    </a:solidFill>
                    <a:latin typeface="Times New Roman" pitchFamily="18" charset="0"/>
                  </a:rPr>
                  <a:t>+</a:t>
                </a:r>
              </a:p>
            </p:txBody>
          </p:sp>
        </p:grpSp>
        <p:sp>
          <p:nvSpPr>
            <p:cNvPr id="61461" name="Line 19"/>
            <p:cNvSpPr>
              <a:spLocks noChangeShapeType="1"/>
            </p:cNvSpPr>
            <p:nvPr/>
          </p:nvSpPr>
          <p:spPr bwMode="auto">
            <a:xfrm>
              <a:off x="2160" y="3648"/>
              <a:ext cx="35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55348" name="Rectangle 20"/>
          <p:cNvSpPr>
            <a:spLocks noChangeArrowheads="1"/>
          </p:cNvSpPr>
          <p:nvPr/>
        </p:nvSpPr>
        <p:spPr bwMode="auto">
          <a:xfrm>
            <a:off x="3886200" y="5867400"/>
            <a:ext cx="5029200" cy="762000"/>
          </a:xfrm>
          <a:prstGeom prst="rect">
            <a:avLst/>
          </a:prstGeom>
          <a:solidFill>
            <a:srgbClr val="FF6600"/>
          </a:solidFill>
          <a:ln w="9525">
            <a:solidFill>
              <a:srgbClr val="0000CC"/>
            </a:solidFill>
            <a:miter lim="800000"/>
            <a:headEnd/>
            <a:tailEnd/>
          </a:ln>
        </p:spPr>
        <p:txBody>
          <a:bodyPr wrap="none" anchor="ctr"/>
          <a:lstStyle/>
          <a:p>
            <a:pPr algn="ctr"/>
            <a:r>
              <a:rPr kumimoji="1" lang="en-US" altLang="zh-CN" sz="3600" b="1">
                <a:solidFill>
                  <a:schemeClr val="accent1"/>
                </a:solidFill>
                <a:latin typeface="Tahoma" pitchFamily="34" charset="0"/>
              </a:rPr>
              <a:t>0</a:t>
            </a:r>
            <a:r>
              <a:rPr kumimoji="1" lang="en-US" altLang="zh-CN" sz="3600" b="1">
                <a:solidFill>
                  <a:schemeClr val="bg1"/>
                </a:solidFill>
                <a:latin typeface="Tahoma" pitchFamily="34" charset="0"/>
              </a:rPr>
              <a:t> 000000000010100</a:t>
            </a:r>
          </a:p>
        </p:txBody>
      </p:sp>
      <p:grpSp>
        <p:nvGrpSpPr>
          <p:cNvPr id="7" name="Group 21"/>
          <p:cNvGrpSpPr>
            <a:grpSpLocks/>
          </p:cNvGrpSpPr>
          <p:nvPr/>
        </p:nvGrpSpPr>
        <p:grpSpPr bwMode="auto">
          <a:xfrm>
            <a:off x="1828800" y="5927725"/>
            <a:ext cx="1981200" cy="701675"/>
            <a:chOff x="624" y="2102"/>
            <a:chExt cx="1248" cy="442"/>
          </a:xfrm>
        </p:grpSpPr>
        <p:sp>
          <p:nvSpPr>
            <p:cNvPr id="61458" name="AutoShape 22"/>
            <p:cNvSpPr>
              <a:spLocks noChangeArrowheads="1"/>
            </p:cNvSpPr>
            <p:nvPr/>
          </p:nvSpPr>
          <p:spPr bwMode="auto">
            <a:xfrm>
              <a:off x="1392" y="2208"/>
              <a:ext cx="480" cy="240"/>
            </a:xfrm>
            <a:prstGeom prst="leftArrow">
              <a:avLst>
                <a:gd name="adj1" fmla="val 50000"/>
                <a:gd name="adj2" fmla="val 50000"/>
              </a:avLst>
            </a:prstGeom>
            <a:solidFill>
              <a:srgbClr val="FF6600"/>
            </a:solidFill>
            <a:ln w="9525">
              <a:solidFill>
                <a:schemeClr val="tx1"/>
              </a:solidFill>
              <a:miter lim="800000"/>
              <a:headEnd/>
              <a:tailEnd/>
            </a:ln>
          </p:spPr>
          <p:txBody>
            <a:bodyPr wrap="none" anchor="ctr"/>
            <a:lstStyle/>
            <a:p>
              <a:endParaRPr lang="zh-CN" altLang="en-US"/>
            </a:p>
          </p:txBody>
        </p:sp>
        <p:sp>
          <p:nvSpPr>
            <p:cNvPr id="61459" name="Text Box 23"/>
            <p:cNvSpPr txBox="1">
              <a:spLocks noChangeArrowheads="1"/>
            </p:cNvSpPr>
            <p:nvPr/>
          </p:nvSpPr>
          <p:spPr bwMode="auto">
            <a:xfrm>
              <a:off x="624" y="2102"/>
              <a:ext cx="576" cy="44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b="1">
                  <a:latin typeface="Tahoma" pitchFamily="34" charset="0"/>
                </a:rPr>
                <a:t>20</a:t>
              </a:r>
            </a:p>
          </p:txBody>
        </p:sp>
      </p:grpSp>
      <p:grpSp>
        <p:nvGrpSpPr>
          <p:cNvPr id="8" name="Group 24"/>
          <p:cNvGrpSpPr>
            <a:grpSpLocks/>
          </p:cNvGrpSpPr>
          <p:nvPr/>
        </p:nvGrpSpPr>
        <p:grpSpPr bwMode="auto">
          <a:xfrm>
            <a:off x="533400" y="3886200"/>
            <a:ext cx="8610600" cy="879475"/>
            <a:chOff x="336" y="2448"/>
            <a:chExt cx="5424" cy="554"/>
          </a:xfrm>
        </p:grpSpPr>
        <p:sp>
          <p:nvSpPr>
            <p:cNvPr id="61456" name="Text Box 25"/>
            <p:cNvSpPr txBox="1">
              <a:spLocks noChangeArrowheads="1"/>
            </p:cNvSpPr>
            <p:nvPr/>
          </p:nvSpPr>
          <p:spPr bwMode="auto">
            <a:xfrm>
              <a:off x="336" y="2592"/>
              <a:ext cx="1488" cy="410"/>
            </a:xfrm>
            <a:prstGeom prst="rect">
              <a:avLst/>
            </a:prstGeom>
            <a:solidFill>
              <a:srgbClr val="FF6600"/>
            </a:solidFill>
            <a:ln w="9525">
              <a:solidFill>
                <a:srgbClr val="0000CC"/>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chemeClr val="bg1"/>
                  </a:solidFill>
                  <a:latin typeface="Tahoma" pitchFamily="34" charset="0"/>
                </a:rPr>
                <a:t>57 - 37</a:t>
              </a:r>
            </a:p>
          </p:txBody>
        </p:sp>
        <p:sp>
          <p:nvSpPr>
            <p:cNvPr id="61457" name="Line 26"/>
            <p:cNvSpPr>
              <a:spLocks noChangeShapeType="1"/>
            </p:cNvSpPr>
            <p:nvPr/>
          </p:nvSpPr>
          <p:spPr bwMode="auto">
            <a:xfrm>
              <a:off x="336" y="2448"/>
              <a:ext cx="5424" cy="0"/>
            </a:xfrm>
            <a:prstGeom prst="line">
              <a:avLst/>
            </a:prstGeom>
            <a:noFill/>
            <a:ln w="76200" cmpd="tri">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27"/>
          <p:cNvGrpSpPr>
            <a:grpSpLocks/>
          </p:cNvGrpSpPr>
          <p:nvPr/>
        </p:nvGrpSpPr>
        <p:grpSpPr bwMode="auto">
          <a:xfrm>
            <a:off x="152400" y="4419600"/>
            <a:ext cx="2971800" cy="1066800"/>
            <a:chOff x="96" y="2784"/>
            <a:chExt cx="1872" cy="672"/>
          </a:xfrm>
        </p:grpSpPr>
        <p:sp>
          <p:nvSpPr>
            <p:cNvPr id="61454" name="Text Box 28"/>
            <p:cNvSpPr txBox="1">
              <a:spLocks noChangeArrowheads="1"/>
            </p:cNvSpPr>
            <p:nvPr/>
          </p:nvSpPr>
          <p:spPr bwMode="auto">
            <a:xfrm>
              <a:off x="336" y="3046"/>
              <a:ext cx="1632" cy="410"/>
            </a:xfrm>
            <a:prstGeom prst="rect">
              <a:avLst/>
            </a:prstGeom>
            <a:solidFill>
              <a:srgbClr val="FF6600"/>
            </a:solidFill>
            <a:ln w="9525">
              <a:solidFill>
                <a:srgbClr val="0000CC"/>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chemeClr val="bg1"/>
                  </a:solidFill>
                  <a:latin typeface="Tahoma" pitchFamily="34" charset="0"/>
                </a:rPr>
                <a:t>57 + (-37)</a:t>
              </a:r>
            </a:p>
          </p:txBody>
        </p:sp>
        <p:sp>
          <p:nvSpPr>
            <p:cNvPr id="61455" name="AutoShape 29"/>
            <p:cNvSpPr>
              <a:spLocks noChangeArrowheads="1"/>
            </p:cNvSpPr>
            <p:nvPr/>
          </p:nvSpPr>
          <p:spPr bwMode="auto">
            <a:xfrm>
              <a:off x="96" y="2784"/>
              <a:ext cx="192" cy="528"/>
            </a:xfrm>
            <a:prstGeom prst="curvedRightArrow">
              <a:avLst>
                <a:gd name="adj1" fmla="val 55000"/>
                <a:gd name="adj2" fmla="val 110000"/>
                <a:gd name="adj3" fmla="val 33333"/>
              </a:avLst>
            </a:prstGeom>
            <a:solidFill>
              <a:srgbClr val="FF6600"/>
            </a:solidFill>
            <a:ln w="9525">
              <a:solidFill>
                <a:schemeClr val="tx1"/>
              </a:solidFill>
              <a:miter lim="800000"/>
              <a:headEnd/>
              <a:tailEnd/>
            </a:ln>
          </p:spPr>
          <p:txBody>
            <a:bodyPr wrap="none" anchor="ctr"/>
            <a:lstStyle/>
            <a:p>
              <a:endParaRPr lang="zh-CN" altLang="en-US"/>
            </a:p>
          </p:txBody>
        </p:sp>
      </p:grpSp>
      <p:sp>
        <p:nvSpPr>
          <p:cNvPr id="3" name="日期占位符 2">
            <a:extLst>
              <a:ext uri="{FF2B5EF4-FFF2-40B4-BE49-F238E27FC236}">
                <a16:creationId xmlns:a16="http://schemas.microsoft.com/office/drawing/2014/main" id="{733C0F68-E32B-425E-A671-B418EB2EAECD}"/>
              </a:ext>
            </a:extLst>
          </p:cNvPr>
          <p:cNvSpPr>
            <a:spLocks noGrp="1"/>
          </p:cNvSpPr>
          <p:nvPr>
            <p:ph type="dt" sz="half" idx="10"/>
          </p:nvPr>
        </p:nvSpPr>
        <p:spPr/>
        <p:txBody>
          <a:bodyPr/>
          <a:lstStyle/>
          <a:p>
            <a:pPr>
              <a:defRPr/>
            </a:pPr>
            <a:fld id="{2AA27961-215C-4E87-90C0-DD374F14AE1B}" type="datetime1">
              <a:rPr lang="zh-CN" altLang="en-US" smtClean="0"/>
              <a:t>2021/9/1</a:t>
            </a:fld>
            <a:endParaRPr lang="en-US" altLang="zh-CN"/>
          </a:p>
        </p:txBody>
      </p:sp>
    </p:spTree>
    <p:extLst>
      <p:ext uri="{BB962C8B-B14F-4D97-AF65-F5344CB8AC3E}">
        <p14:creationId xmlns:p14="http://schemas.microsoft.com/office/powerpoint/2010/main" val="3026438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55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5534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animBg="1" autoUpdateAnimBg="0"/>
      <p:bldP spid="355332" grpId="0" animBg="1" autoUpdateAnimBg="0"/>
      <p:bldP spid="355338" grpId="0" animBg="1" autoUpdateAnimBg="0"/>
      <p:bldP spid="355342" grpId="0" animBg="1" autoUpdateAnimBg="0"/>
      <p:bldP spid="355348"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609600" y="457200"/>
            <a:ext cx="716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3600" b="1">
                <a:solidFill>
                  <a:schemeClr val="tx2"/>
                </a:solidFill>
                <a:latin typeface="Times New Roman" pitchFamily="18" charset="0"/>
              </a:rPr>
              <a:t>电子计算机发展的</a:t>
            </a:r>
            <a:r>
              <a:rPr kumimoji="1" lang="en-US" altLang="zh-CN" sz="3600" b="1">
                <a:solidFill>
                  <a:schemeClr val="tx2"/>
                </a:solidFill>
                <a:latin typeface="Times New Roman" pitchFamily="18" charset="0"/>
              </a:rPr>
              <a:t>4</a:t>
            </a:r>
            <a:r>
              <a:rPr kumimoji="1" lang="zh-CN" altLang="en-US" sz="3600" b="1">
                <a:solidFill>
                  <a:schemeClr val="tx2"/>
                </a:solidFill>
                <a:latin typeface="Times New Roman" pitchFamily="18" charset="0"/>
              </a:rPr>
              <a:t>个阶段</a:t>
            </a:r>
          </a:p>
        </p:txBody>
      </p:sp>
      <p:sp>
        <p:nvSpPr>
          <p:cNvPr id="29699" name="Rectangle 3"/>
          <p:cNvSpPr>
            <a:spLocks noChangeArrowheads="1"/>
          </p:cNvSpPr>
          <p:nvPr/>
        </p:nvSpPr>
        <p:spPr bwMode="auto">
          <a:xfrm>
            <a:off x="533400" y="1219200"/>
            <a:ext cx="8153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kumimoji="1" lang="en-US" altLang="zh-CN" sz="3200" b="1" dirty="0">
                <a:latin typeface="宋体" pitchFamily="2" charset="-122"/>
              </a:rPr>
              <a:t>1946</a:t>
            </a:r>
            <a:r>
              <a:rPr kumimoji="1" lang="zh-CN" altLang="en-US" sz="3200" b="1" dirty="0">
                <a:latin typeface="宋体" pitchFamily="2" charset="-122"/>
              </a:rPr>
              <a:t>年</a:t>
            </a:r>
            <a:r>
              <a:rPr kumimoji="1" lang="en-US" altLang="zh-CN" sz="3200" b="1" dirty="0">
                <a:latin typeface="Times New Roman" pitchFamily="18" charset="0"/>
              </a:rPr>
              <a:t>—</a:t>
            </a:r>
            <a:r>
              <a:rPr kumimoji="1" lang="en-US" altLang="zh-CN" sz="3200" b="1" dirty="0">
                <a:latin typeface="宋体" pitchFamily="2" charset="-122"/>
              </a:rPr>
              <a:t>1958</a:t>
            </a:r>
            <a:r>
              <a:rPr kumimoji="1" lang="zh-CN" altLang="en-US" sz="3200" b="1" dirty="0">
                <a:latin typeface="宋体" pitchFamily="2" charset="-122"/>
              </a:rPr>
              <a:t>年：第一代计算机</a:t>
            </a:r>
            <a:endParaRPr kumimoji="1" lang="en-US" altLang="zh-CN" sz="3200" b="1" dirty="0">
              <a:latin typeface="宋体" pitchFamily="2" charset="-122"/>
            </a:endParaRPr>
          </a:p>
          <a:p>
            <a:pPr marL="800100" lvl="1" indent="-342900">
              <a:spcBef>
                <a:spcPct val="20000"/>
              </a:spcBef>
              <a:buFontTx/>
              <a:buChar char="•"/>
            </a:pPr>
            <a:r>
              <a:rPr kumimoji="1" lang="zh-CN" altLang="en-US" sz="2400" dirty="0">
                <a:latin typeface="宋体" pitchFamily="2" charset="-122"/>
              </a:rPr>
              <a:t>电子管、体积大、耗电大、容量小、速度慢、无系统</a:t>
            </a:r>
          </a:p>
          <a:p>
            <a:pPr marL="342900" indent="-342900">
              <a:spcBef>
                <a:spcPct val="20000"/>
              </a:spcBef>
              <a:buFontTx/>
              <a:buChar char="•"/>
            </a:pPr>
            <a:r>
              <a:rPr kumimoji="1" lang="en-US" altLang="zh-CN" sz="3200" b="1" dirty="0">
                <a:latin typeface="宋体" pitchFamily="2" charset="-122"/>
              </a:rPr>
              <a:t>1958</a:t>
            </a:r>
            <a:r>
              <a:rPr kumimoji="1" lang="zh-CN" altLang="en-US" sz="3200" b="1" dirty="0">
                <a:latin typeface="宋体" pitchFamily="2" charset="-122"/>
              </a:rPr>
              <a:t>年</a:t>
            </a:r>
            <a:r>
              <a:rPr kumimoji="1" lang="en-US" altLang="zh-CN" sz="3200" b="1" dirty="0">
                <a:latin typeface="Times New Roman" pitchFamily="18" charset="0"/>
              </a:rPr>
              <a:t>—</a:t>
            </a:r>
            <a:r>
              <a:rPr kumimoji="1" lang="en-US" altLang="zh-CN" sz="3200" b="1" dirty="0">
                <a:latin typeface="宋体" pitchFamily="2" charset="-122"/>
              </a:rPr>
              <a:t>1964</a:t>
            </a:r>
            <a:r>
              <a:rPr kumimoji="1" lang="zh-CN" altLang="en-US" sz="3200" b="1" dirty="0">
                <a:latin typeface="宋体" pitchFamily="2" charset="-122"/>
              </a:rPr>
              <a:t>年：第二代计算机</a:t>
            </a:r>
            <a:endParaRPr kumimoji="1" lang="en-US" altLang="zh-CN" sz="3200" b="1" dirty="0">
              <a:latin typeface="宋体" pitchFamily="2" charset="-122"/>
            </a:endParaRPr>
          </a:p>
          <a:p>
            <a:pPr marL="800100" lvl="1" indent="-342900">
              <a:spcBef>
                <a:spcPct val="20000"/>
              </a:spcBef>
              <a:buFontTx/>
              <a:buChar char="•"/>
            </a:pPr>
            <a:r>
              <a:rPr kumimoji="1" lang="zh-CN" altLang="en-US" sz="2400" dirty="0">
                <a:latin typeface="宋体" pitchFamily="2" charset="-122"/>
              </a:rPr>
              <a:t>晶体管、体积小、能耗低、出现高级语言</a:t>
            </a:r>
          </a:p>
          <a:p>
            <a:pPr marL="342900" indent="-342900">
              <a:spcBef>
                <a:spcPct val="20000"/>
              </a:spcBef>
            </a:pPr>
            <a:endParaRPr kumimoji="1" lang="zh-CN" altLang="en-US" sz="3200" b="1" dirty="0">
              <a:latin typeface="宋体" pitchFamily="2" charset="-122"/>
            </a:endParaRPr>
          </a:p>
        </p:txBody>
      </p:sp>
      <p:sp>
        <p:nvSpPr>
          <p:cNvPr id="2560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1621E1F-9350-4ECC-BEB4-EBCD8B4D91F5}" type="datetime1">
              <a:rPr lang="zh-CN" altLang="en-US" smtClean="0"/>
              <a:t>2021/9/1</a:t>
            </a:fld>
            <a:endParaRPr lang="en-US" altLang="zh-CN"/>
          </a:p>
        </p:txBody>
      </p:sp>
      <p:pic>
        <p:nvPicPr>
          <p:cNvPr id="256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733800"/>
            <a:ext cx="235311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18375" y="5650984"/>
            <a:ext cx="990600" cy="369332"/>
          </a:xfrm>
          <a:prstGeom prst="rect">
            <a:avLst/>
          </a:prstGeom>
          <a:noFill/>
        </p:spPr>
        <p:txBody>
          <a:bodyPr wrap="square" rtlCol="0">
            <a:spAutoFit/>
          </a:bodyPr>
          <a:lstStyle/>
          <a:p>
            <a:r>
              <a:rPr lang="zh-CN" altLang="en-US" dirty="0"/>
              <a:t>晶体管</a:t>
            </a:r>
          </a:p>
        </p:txBody>
      </p:sp>
      <p:pic>
        <p:nvPicPr>
          <p:cNvPr id="5" name="图片 4">
            <a:extLst>
              <a:ext uri="{FF2B5EF4-FFF2-40B4-BE49-F238E27FC236}">
                <a16:creationId xmlns:a16="http://schemas.microsoft.com/office/drawing/2014/main" id="{21F8DCA6-15B7-48CD-B39D-991B81FD389D}"/>
              </a:ext>
            </a:extLst>
          </p:cNvPr>
          <p:cNvPicPr>
            <a:picLocks noChangeAspect="1"/>
          </p:cNvPicPr>
          <p:nvPr/>
        </p:nvPicPr>
        <p:blipFill>
          <a:blip r:embed="rId3"/>
          <a:stretch>
            <a:fillRect/>
          </a:stretch>
        </p:blipFill>
        <p:spPr>
          <a:xfrm>
            <a:off x="2380347" y="3408218"/>
            <a:ext cx="1447800" cy="2916482"/>
          </a:xfrm>
          <a:prstGeom prst="rect">
            <a:avLst/>
          </a:prstGeom>
        </p:spPr>
      </p:pic>
      <p:sp>
        <p:nvSpPr>
          <p:cNvPr id="11" name="TextBox 1">
            <a:extLst>
              <a:ext uri="{FF2B5EF4-FFF2-40B4-BE49-F238E27FC236}">
                <a16:creationId xmlns:a16="http://schemas.microsoft.com/office/drawing/2014/main" id="{C75075AC-00FF-47C5-BB26-52091B95466C}"/>
              </a:ext>
            </a:extLst>
          </p:cNvPr>
          <p:cNvSpPr txBox="1"/>
          <p:nvPr/>
        </p:nvSpPr>
        <p:spPr>
          <a:xfrm>
            <a:off x="2608947" y="6245225"/>
            <a:ext cx="990600" cy="369332"/>
          </a:xfrm>
          <a:prstGeom prst="rect">
            <a:avLst/>
          </a:prstGeom>
          <a:noFill/>
        </p:spPr>
        <p:txBody>
          <a:bodyPr wrap="square" rtlCol="0">
            <a:spAutoFit/>
          </a:bodyPr>
          <a:lstStyle/>
          <a:p>
            <a:r>
              <a:rPr lang="zh-CN" altLang="en-US" dirty="0"/>
              <a:t>电子管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969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969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69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382000" cy="4876800"/>
          </a:xfrm>
        </p:spPr>
        <p:txBody>
          <a:bodyPr/>
          <a:lstStyle/>
          <a:p>
            <a:pPr marL="514350" indent="-514350">
              <a:buFont typeface="+mj-lt"/>
              <a:buAutoNum type="arabicPeriod"/>
            </a:pPr>
            <a:r>
              <a:rPr kumimoji="1" lang="zh-CN" altLang="en-US" dirty="0"/>
              <a:t>以补码的形式写出十进制</a:t>
            </a:r>
            <a:r>
              <a:rPr kumimoji="1" lang="en-US" altLang="zh-CN" dirty="0"/>
              <a:t>176+122</a:t>
            </a:r>
            <a:r>
              <a:rPr kumimoji="1" lang="zh-CN" altLang="en-US" dirty="0"/>
              <a:t>的计算过程和结果（用</a:t>
            </a:r>
            <a:r>
              <a:rPr kumimoji="1" lang="en-US" altLang="zh-CN" dirty="0"/>
              <a:t>16</a:t>
            </a:r>
            <a:r>
              <a:rPr kumimoji="1" lang="zh-CN" altLang="en-US" dirty="0"/>
              <a:t>位表示）</a:t>
            </a:r>
            <a:endParaRPr kumimoji="1" lang="en-US" altLang="zh-CN" dirty="0"/>
          </a:p>
          <a:p>
            <a:pPr marL="514350" indent="-514350">
              <a:buFont typeface="+mj-lt"/>
              <a:buAutoNum type="arabicPeriod"/>
            </a:pPr>
            <a:r>
              <a:rPr kumimoji="1" lang="zh-CN" altLang="en-US" dirty="0"/>
              <a:t>以补码的形式写出十进制</a:t>
            </a:r>
            <a:r>
              <a:rPr kumimoji="1" lang="en-US" altLang="zh-CN" dirty="0"/>
              <a:t>110</a:t>
            </a:r>
            <a:r>
              <a:rPr kumimoji="1" lang="zh-CN" altLang="en-US" dirty="0"/>
              <a:t>−</a:t>
            </a:r>
            <a:r>
              <a:rPr kumimoji="1" lang="en-US" altLang="zh-CN" dirty="0"/>
              <a:t>50</a:t>
            </a:r>
            <a:r>
              <a:rPr kumimoji="1" lang="zh-CN" altLang="en-US" dirty="0"/>
              <a:t>的计算过程和结果（用</a:t>
            </a:r>
            <a:r>
              <a:rPr kumimoji="1" lang="en-US" altLang="zh-CN" dirty="0"/>
              <a:t>16</a:t>
            </a:r>
            <a:r>
              <a:rPr kumimoji="1" lang="zh-CN" altLang="en-US" dirty="0"/>
              <a:t>位表示）。</a:t>
            </a:r>
            <a:endParaRPr kumimoji="1" lang="en-US" altLang="zh-CN" dirty="0"/>
          </a:p>
          <a:p>
            <a:pPr marL="514350" indent="-514350">
              <a:buFont typeface="+mj-lt"/>
              <a:buAutoNum type="arabicPeriod"/>
            </a:pPr>
            <a:r>
              <a:rPr kumimoji="1" lang="zh-CN" altLang="en-US" dirty="0"/>
              <a:t>以补码的形式写出十进制</a:t>
            </a:r>
            <a:r>
              <a:rPr kumimoji="1" lang="en-US" altLang="zh-CN" dirty="0"/>
              <a:t>112</a:t>
            </a:r>
            <a:r>
              <a:rPr kumimoji="1" lang="zh-CN" altLang="en-US" dirty="0"/>
              <a:t>−</a:t>
            </a:r>
            <a:r>
              <a:rPr kumimoji="1" lang="en-US" altLang="zh-CN" dirty="0"/>
              <a:t>234</a:t>
            </a:r>
            <a:r>
              <a:rPr kumimoji="1" lang="zh-CN" altLang="en-US" dirty="0"/>
              <a:t>的计算过程和结果（用</a:t>
            </a:r>
            <a:r>
              <a:rPr kumimoji="1" lang="en-US" altLang="zh-CN" dirty="0"/>
              <a:t>16</a:t>
            </a:r>
            <a:r>
              <a:rPr kumimoji="1" lang="zh-CN" altLang="en-US" dirty="0"/>
              <a:t>位表示）。</a:t>
            </a:r>
            <a:endParaRPr kumimoji="1" lang="en-US" altLang="zh-CN" dirty="0"/>
          </a:p>
          <a:p>
            <a:pPr marL="514350" indent="-514350">
              <a:buFont typeface="+mj-lt"/>
              <a:buAutoNum type="arabicPeriod"/>
            </a:pPr>
            <a:r>
              <a:rPr kumimoji="1" lang="zh-CN" altLang="en-US" dirty="0"/>
              <a:t>以补码的形式写出八进制</a:t>
            </a:r>
            <a:r>
              <a:rPr kumimoji="1" lang="en-US" altLang="zh-CN" dirty="0"/>
              <a:t>56</a:t>
            </a:r>
            <a:r>
              <a:rPr kumimoji="1" lang="zh-CN" altLang="en-US" dirty="0"/>
              <a:t>−</a:t>
            </a:r>
            <a:r>
              <a:rPr kumimoji="1" lang="en-US" altLang="zh-CN" dirty="0"/>
              <a:t>136</a:t>
            </a:r>
            <a:r>
              <a:rPr kumimoji="1" lang="zh-CN" altLang="en-US" dirty="0"/>
              <a:t>的计算过程和结果（用</a:t>
            </a:r>
            <a:r>
              <a:rPr kumimoji="1" lang="en-US" altLang="zh-CN" dirty="0"/>
              <a:t>16</a:t>
            </a:r>
            <a:r>
              <a:rPr kumimoji="1" lang="zh-CN" altLang="en-US" dirty="0"/>
              <a:t>位表示） 。</a:t>
            </a:r>
            <a:endParaRPr kumimoji="1" lang="en-US" altLang="zh-CN" dirty="0"/>
          </a:p>
          <a:p>
            <a:pPr marL="0" indent="0" algn="ctr">
              <a:buNone/>
            </a:pPr>
            <a:r>
              <a:rPr kumimoji="1" lang="zh-CN" altLang="en-US" dirty="0"/>
              <a:t>（最后的计算结果用十进制表示）</a:t>
            </a:r>
            <a:endParaRPr kumimoji="1" lang="en-US" altLang="zh-CN" dirty="0"/>
          </a:p>
        </p:txBody>
      </p:sp>
      <p:sp>
        <p:nvSpPr>
          <p:cNvPr id="4" name="日期占位符 3"/>
          <p:cNvSpPr>
            <a:spLocks noGrp="1"/>
          </p:cNvSpPr>
          <p:nvPr>
            <p:ph type="dt" sz="half" idx="10"/>
          </p:nvPr>
        </p:nvSpPr>
        <p:spPr/>
        <p:txBody>
          <a:bodyPr/>
          <a:lstStyle/>
          <a:p>
            <a:pPr>
              <a:defRPr/>
            </a:pPr>
            <a:fld id="{E4195F7C-91AE-4394-BC58-935FCAFE56C0}" type="datetime1">
              <a:rPr lang="zh-CN" altLang="en-US" smtClean="0"/>
              <a:t>2021/9/1</a:t>
            </a:fld>
            <a:endParaRPr lang="en-US" altLang="zh-CN"/>
          </a:p>
        </p:txBody>
      </p:sp>
      <p:sp>
        <p:nvSpPr>
          <p:cNvPr id="2" name="文本框 1"/>
          <p:cNvSpPr txBox="1"/>
          <p:nvPr/>
        </p:nvSpPr>
        <p:spPr>
          <a:xfrm>
            <a:off x="3200400" y="228600"/>
            <a:ext cx="2282549" cy="707886"/>
          </a:xfrm>
          <a:prstGeom prst="rect">
            <a:avLst/>
          </a:prstGeom>
          <a:noFill/>
        </p:spPr>
        <p:txBody>
          <a:bodyPr wrap="square" rtlCol="0">
            <a:spAutoFit/>
          </a:bodyPr>
          <a:lstStyle/>
          <a:p>
            <a:r>
              <a:rPr kumimoji="1" lang="zh-CN" altLang="en-US" sz="4000" b="1" dirty="0">
                <a:solidFill>
                  <a:srgbClr val="FF0000"/>
                </a:solidFill>
              </a:rPr>
              <a:t>课堂练习</a:t>
            </a:r>
          </a:p>
        </p:txBody>
      </p:sp>
    </p:spTree>
    <p:extLst>
      <p:ext uri="{BB962C8B-B14F-4D97-AF65-F5344CB8AC3E}">
        <p14:creationId xmlns:p14="http://schemas.microsoft.com/office/powerpoint/2010/main" val="12266179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684213" y="333375"/>
            <a:ext cx="632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3600" b="1">
                <a:solidFill>
                  <a:srgbClr val="FF0000"/>
                </a:solidFill>
                <a:latin typeface="Times New Roman" pitchFamily="18" charset="0"/>
              </a:rPr>
              <a:t>文本信息的表示</a:t>
            </a:r>
          </a:p>
        </p:txBody>
      </p:sp>
      <p:sp>
        <p:nvSpPr>
          <p:cNvPr id="219139" name="Text Box 3"/>
          <p:cNvSpPr txBox="1">
            <a:spLocks noChangeArrowheads="1"/>
          </p:cNvSpPr>
          <p:nvPr/>
        </p:nvSpPr>
        <p:spPr bwMode="auto">
          <a:xfrm>
            <a:off x="609600" y="1895475"/>
            <a:ext cx="6338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一、西文字符的编码</a:t>
            </a:r>
          </a:p>
        </p:txBody>
      </p:sp>
      <p:sp>
        <p:nvSpPr>
          <p:cNvPr id="219140" name="Text Box 4"/>
          <p:cNvSpPr txBox="1">
            <a:spLocks noChangeArrowheads="1"/>
          </p:cNvSpPr>
          <p:nvPr/>
        </p:nvSpPr>
        <p:spPr bwMode="auto">
          <a:xfrm>
            <a:off x="533400" y="2733675"/>
            <a:ext cx="8001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en-US" altLang="zh-CN" sz="3200" b="1">
                <a:latin typeface="宋体" charset="-122"/>
              </a:rPr>
              <a:t>ASCII</a:t>
            </a:r>
            <a:r>
              <a:rPr kumimoji="1" lang="zh-CN" altLang="en-US" sz="3200" b="1">
                <a:latin typeface="宋体" charset="-122"/>
              </a:rPr>
              <a:t>码：美国标准信息交换码，是国际通用的信息交换用标准代码。</a:t>
            </a:r>
          </a:p>
          <a:p>
            <a:pPr eaLnBrk="1" hangingPunct="1">
              <a:spcBef>
                <a:spcPct val="20000"/>
              </a:spcBef>
              <a:buSzPct val="90000"/>
              <a:buFontTx/>
              <a:buBlip>
                <a:blip r:embed="rId2"/>
              </a:buBlip>
            </a:pPr>
            <a:r>
              <a:rPr kumimoji="1" lang="en-US" altLang="zh-CN" sz="3200" b="1">
                <a:latin typeface="宋体" charset="-122"/>
                <a:cs typeface="Times New Roman" pitchFamily="18" charset="0"/>
              </a:rPr>
              <a:t>ASCII</a:t>
            </a:r>
            <a:r>
              <a:rPr kumimoji="1" lang="zh-CN" altLang="en-US" sz="3200" b="1">
                <a:latin typeface="宋体" charset="-122"/>
                <a:cs typeface="Times New Roman" pitchFamily="18" charset="0"/>
              </a:rPr>
              <a:t>码共有</a:t>
            </a:r>
            <a:r>
              <a:rPr kumimoji="1" lang="en-US" altLang="zh-CN" sz="3200" b="1">
                <a:latin typeface="宋体" charset="-122"/>
                <a:cs typeface="Times New Roman" pitchFamily="18" charset="0"/>
              </a:rPr>
              <a:t>128</a:t>
            </a:r>
            <a:r>
              <a:rPr kumimoji="1" lang="zh-CN" altLang="en-US" sz="3200" b="1">
                <a:latin typeface="宋体" charset="-122"/>
                <a:cs typeface="Times New Roman" pitchFamily="18" charset="0"/>
              </a:rPr>
              <a:t>个字符，用</a:t>
            </a:r>
            <a:r>
              <a:rPr kumimoji="1" lang="en-US" altLang="zh-CN" sz="3200" b="1">
                <a:latin typeface="宋体" charset="-122"/>
                <a:cs typeface="Times New Roman" pitchFamily="18" charset="0"/>
              </a:rPr>
              <a:t>7</a:t>
            </a:r>
            <a:r>
              <a:rPr kumimoji="1" lang="zh-CN" altLang="en-US" sz="3200" b="1">
                <a:latin typeface="宋体" charset="-122"/>
                <a:cs typeface="Times New Roman" pitchFamily="18" charset="0"/>
              </a:rPr>
              <a:t>位二进制数编码。（另外增加一位奇偶校验位，共</a:t>
            </a:r>
            <a:r>
              <a:rPr kumimoji="1" lang="en-US" altLang="zh-CN" sz="3200" b="1">
                <a:latin typeface="宋体" charset="-122"/>
                <a:cs typeface="Times New Roman" pitchFamily="18" charset="0"/>
              </a:rPr>
              <a:t>8</a:t>
            </a:r>
            <a:r>
              <a:rPr kumimoji="1" lang="zh-CN" altLang="en-US" sz="3200" b="1">
                <a:latin typeface="宋体" charset="-122"/>
                <a:cs typeface="Times New Roman" pitchFamily="18" charset="0"/>
              </a:rPr>
              <a:t>位）</a:t>
            </a:r>
          </a:p>
          <a:p>
            <a:pPr eaLnBrk="1" hangingPunct="1">
              <a:spcBef>
                <a:spcPct val="20000"/>
              </a:spcBef>
              <a:buSzPct val="90000"/>
              <a:buFontTx/>
              <a:buBlip>
                <a:blip r:embed="rId2"/>
              </a:buBlip>
            </a:pPr>
            <a:r>
              <a:rPr kumimoji="1" lang="en-US" altLang="zh-CN" sz="3200" b="1">
                <a:latin typeface="宋体" charset="-122"/>
                <a:cs typeface="Times New Roman" pitchFamily="18" charset="0"/>
              </a:rPr>
              <a:t>ASCII</a:t>
            </a:r>
            <a:r>
              <a:rPr kumimoji="1" lang="zh-CN" altLang="en-US" sz="3200" b="1">
                <a:latin typeface="宋体" charset="-122"/>
              </a:rPr>
              <a:t>在</a:t>
            </a:r>
            <a:r>
              <a:rPr kumimoji="1" lang="en-US" altLang="zh-CN" sz="3200" b="1">
                <a:latin typeface="宋体" charset="-122"/>
              </a:rPr>
              <a:t>(32)</a:t>
            </a:r>
            <a:r>
              <a:rPr kumimoji="1" lang="en-US" altLang="zh-CN" sz="3200" b="1" baseline="-25000">
                <a:latin typeface="宋体" charset="-122"/>
              </a:rPr>
              <a:t>10</a:t>
            </a:r>
            <a:r>
              <a:rPr kumimoji="1" lang="zh-CN" altLang="en-US" sz="3200" b="1">
                <a:latin typeface="宋体" charset="-122"/>
              </a:rPr>
              <a:t>之前为控制字符，之后为可显示字符。</a:t>
            </a:r>
          </a:p>
        </p:txBody>
      </p:sp>
      <p:sp>
        <p:nvSpPr>
          <p:cNvPr id="219142" name="Line 6"/>
          <p:cNvSpPr>
            <a:spLocks noChangeShapeType="1"/>
          </p:cNvSpPr>
          <p:nvPr/>
        </p:nvSpPr>
        <p:spPr bwMode="auto">
          <a:xfrm>
            <a:off x="381000" y="1447800"/>
            <a:ext cx="5105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 name="日期占位符 1">
            <a:extLst>
              <a:ext uri="{FF2B5EF4-FFF2-40B4-BE49-F238E27FC236}">
                <a16:creationId xmlns:a16="http://schemas.microsoft.com/office/drawing/2014/main" id="{B9B1B305-C5C0-46EF-8EDB-7FEE1493C4C1}"/>
              </a:ext>
            </a:extLst>
          </p:cNvPr>
          <p:cNvSpPr>
            <a:spLocks noGrp="1"/>
          </p:cNvSpPr>
          <p:nvPr>
            <p:ph type="dt" sz="half" idx="10"/>
          </p:nvPr>
        </p:nvSpPr>
        <p:spPr/>
        <p:txBody>
          <a:bodyPr/>
          <a:lstStyle/>
          <a:p>
            <a:pPr>
              <a:defRPr/>
            </a:pPr>
            <a:fld id="{FFCAC58A-17C5-4346-A9E7-131685CBA87D}" type="datetime1">
              <a:rPr lang="zh-CN" altLang="en-US" smtClean="0"/>
              <a:t>2021/9/1</a:t>
            </a:fld>
            <a:endParaRPr lang="en-US" altLang="zh-CN"/>
          </a:p>
        </p:txBody>
      </p:sp>
    </p:spTree>
    <p:extLst>
      <p:ext uri="{BB962C8B-B14F-4D97-AF65-F5344CB8AC3E}">
        <p14:creationId xmlns:p14="http://schemas.microsoft.com/office/powerpoint/2010/main" val="1058594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box(in)">
                                      <p:cBhvr>
                                        <p:cTn id="7" dur="500"/>
                                        <p:tgtEl>
                                          <p:spTgt spid="219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1914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19139"/>
                                        </p:tgtEl>
                                        <p:attrNameLst>
                                          <p:attrName>style.visibility</p:attrName>
                                        </p:attrNameLst>
                                      </p:cBhvr>
                                      <p:to>
                                        <p:strVal val="visible"/>
                                      </p:to>
                                    </p:set>
                                    <p:animEffect transition="in" filter="checkerboard(across)">
                                      <p:cBhvr>
                                        <p:cTn id="16" dur="500"/>
                                        <p:tgtEl>
                                          <p:spTgt spid="2191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9140"/>
                                        </p:tgtEl>
                                        <p:attrNameLst>
                                          <p:attrName>style.visibility</p:attrName>
                                        </p:attrNameLst>
                                      </p:cBhvr>
                                      <p:to>
                                        <p:strVal val="visible"/>
                                      </p:to>
                                    </p:set>
                                    <p:animEffect transition="in" filter="wipe(left)">
                                      <p:cBhvr>
                                        <p:cTn id="21" dur="500"/>
                                        <p:tgtEl>
                                          <p:spTgt spid="219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autoUpdateAnimBg="0"/>
      <p:bldP spid="219139" grpId="0" autoUpdateAnimBg="0"/>
      <p:bldP spid="219140" grpId="0" autoUpdateAnimBg="0"/>
      <p:bldP spid="21914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228600" y="806450"/>
            <a:ext cx="487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600" b="1">
                <a:solidFill>
                  <a:srgbClr val="FF0000"/>
                </a:solidFill>
                <a:latin typeface="Times New Roman" pitchFamily="18" charset="0"/>
              </a:rPr>
              <a:t>汉字信息的基础</a:t>
            </a:r>
          </a:p>
        </p:txBody>
      </p:sp>
      <p:sp>
        <p:nvSpPr>
          <p:cNvPr id="222211" name="Text Box 3"/>
          <p:cNvSpPr txBox="1">
            <a:spLocks noChangeArrowheads="1"/>
          </p:cNvSpPr>
          <p:nvPr/>
        </p:nvSpPr>
        <p:spPr bwMode="auto">
          <a:xfrm>
            <a:off x="533400" y="1874838"/>
            <a:ext cx="7924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要让计算机能进行汉字信息处理，必须解决汉字信息的输入、储存、输出和编码转换问题。</a:t>
            </a:r>
          </a:p>
        </p:txBody>
      </p:sp>
      <p:sp>
        <p:nvSpPr>
          <p:cNvPr id="2" name="日期占位符 1">
            <a:extLst>
              <a:ext uri="{FF2B5EF4-FFF2-40B4-BE49-F238E27FC236}">
                <a16:creationId xmlns:a16="http://schemas.microsoft.com/office/drawing/2014/main" id="{DEB330EC-DB89-479B-91EE-F9357D47EFAA}"/>
              </a:ext>
            </a:extLst>
          </p:cNvPr>
          <p:cNvSpPr>
            <a:spLocks noGrp="1"/>
          </p:cNvSpPr>
          <p:nvPr>
            <p:ph type="dt" sz="half" idx="10"/>
          </p:nvPr>
        </p:nvSpPr>
        <p:spPr/>
        <p:txBody>
          <a:bodyPr/>
          <a:lstStyle/>
          <a:p>
            <a:pPr>
              <a:defRPr/>
            </a:pPr>
            <a:fld id="{97F12F33-4EC2-4566-B563-5BE630A49D09}" type="datetime1">
              <a:rPr lang="zh-CN" altLang="en-US" smtClean="0"/>
              <a:t>2021/9/1</a:t>
            </a:fld>
            <a:endParaRPr lang="en-US" altLang="zh-CN"/>
          </a:p>
        </p:txBody>
      </p:sp>
    </p:spTree>
    <p:extLst>
      <p:ext uri="{BB962C8B-B14F-4D97-AF65-F5344CB8AC3E}">
        <p14:creationId xmlns:p14="http://schemas.microsoft.com/office/powerpoint/2010/main" val="2218238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box(in)">
                                      <p:cBhvr>
                                        <p:cTn id="7" dur="500"/>
                                        <p:tgtEl>
                                          <p:spTgt spid="222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22211"/>
                                        </p:tgtEl>
                                        <p:attrNameLst>
                                          <p:attrName>style.visibility</p:attrName>
                                        </p:attrNameLst>
                                      </p:cBhvr>
                                      <p:to>
                                        <p:strVal val="visible"/>
                                      </p:to>
                                    </p:set>
                                    <p:anim calcmode="lin" valueType="num">
                                      <p:cBhvr>
                                        <p:cTn id="12" dur="500" fill="hold"/>
                                        <p:tgtEl>
                                          <p:spTgt spid="222211"/>
                                        </p:tgtEl>
                                        <p:attrNameLst>
                                          <p:attrName>ppt_w</p:attrName>
                                        </p:attrNameLst>
                                      </p:cBhvr>
                                      <p:tavLst>
                                        <p:tav tm="0">
                                          <p:val>
                                            <p:fltVal val="0"/>
                                          </p:val>
                                        </p:tav>
                                        <p:tav tm="100000">
                                          <p:val>
                                            <p:strVal val="#ppt_w"/>
                                          </p:val>
                                        </p:tav>
                                      </p:tavLst>
                                    </p:anim>
                                    <p:anim calcmode="lin" valueType="num">
                                      <p:cBhvr>
                                        <p:cTn id="13" dur="500" fill="hold"/>
                                        <p:tgtEl>
                                          <p:spTgt spid="2222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autoUpdateAnimBg="0"/>
      <p:bldP spid="222211"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685800" y="1316038"/>
            <a:ext cx="7620000" cy="5084762"/>
            <a:chOff x="432" y="480"/>
            <a:chExt cx="4800" cy="3203"/>
          </a:xfrm>
        </p:grpSpPr>
        <p:sp>
          <p:nvSpPr>
            <p:cNvPr id="64515" name="Rectangle 3"/>
            <p:cNvSpPr>
              <a:spLocks noChangeArrowheads="1"/>
            </p:cNvSpPr>
            <p:nvPr/>
          </p:nvSpPr>
          <p:spPr bwMode="auto">
            <a:xfrm>
              <a:off x="432" y="1392"/>
              <a:ext cx="432" cy="28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键盘</a:t>
              </a:r>
            </a:p>
          </p:txBody>
        </p:sp>
        <p:sp>
          <p:nvSpPr>
            <p:cNvPr id="64516" name="Rectangle 4"/>
            <p:cNvSpPr>
              <a:spLocks noChangeArrowheads="1"/>
            </p:cNvSpPr>
            <p:nvPr/>
          </p:nvSpPr>
          <p:spPr bwMode="auto">
            <a:xfrm>
              <a:off x="1584" y="1008"/>
              <a:ext cx="432" cy="100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键盘</a:t>
              </a:r>
            </a:p>
            <a:p>
              <a:pPr algn="ctr"/>
              <a:r>
                <a:rPr kumimoji="1" lang="zh-CN" altLang="en-US" sz="2400">
                  <a:solidFill>
                    <a:schemeClr val="accent2"/>
                  </a:solidFill>
                  <a:latin typeface="Times New Roman" pitchFamily="18" charset="0"/>
                </a:rPr>
                <a:t>处理</a:t>
              </a:r>
            </a:p>
            <a:p>
              <a:pPr algn="ctr"/>
              <a:r>
                <a:rPr kumimoji="1" lang="zh-CN" altLang="en-US" sz="2400">
                  <a:solidFill>
                    <a:schemeClr val="accent2"/>
                  </a:solidFill>
                  <a:latin typeface="Times New Roman" pitchFamily="18" charset="0"/>
                </a:rPr>
                <a:t>程序</a:t>
              </a:r>
            </a:p>
          </p:txBody>
        </p:sp>
        <p:sp>
          <p:nvSpPr>
            <p:cNvPr id="64517" name="Rectangle 5"/>
            <p:cNvSpPr>
              <a:spLocks noChangeArrowheads="1"/>
            </p:cNvSpPr>
            <p:nvPr/>
          </p:nvSpPr>
          <p:spPr bwMode="auto">
            <a:xfrm>
              <a:off x="2304" y="1008"/>
              <a:ext cx="432" cy="100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代码</a:t>
              </a:r>
            </a:p>
            <a:p>
              <a:pPr algn="ctr"/>
              <a:r>
                <a:rPr kumimoji="1" lang="zh-CN" altLang="en-US" sz="2400">
                  <a:solidFill>
                    <a:schemeClr val="accent2"/>
                  </a:solidFill>
                  <a:latin typeface="Times New Roman" pitchFamily="18" charset="0"/>
                </a:rPr>
                <a:t>转换</a:t>
              </a:r>
            </a:p>
            <a:p>
              <a:pPr algn="ctr"/>
              <a:r>
                <a:rPr kumimoji="1" lang="zh-CN" altLang="en-US" sz="2400">
                  <a:solidFill>
                    <a:schemeClr val="accent2"/>
                  </a:solidFill>
                  <a:latin typeface="Times New Roman" pitchFamily="18" charset="0"/>
                </a:rPr>
                <a:t>程序</a:t>
              </a:r>
            </a:p>
          </p:txBody>
        </p:sp>
        <p:sp>
          <p:nvSpPr>
            <p:cNvPr id="64518" name="Rectangle 6"/>
            <p:cNvSpPr>
              <a:spLocks noChangeArrowheads="1"/>
            </p:cNvSpPr>
            <p:nvPr/>
          </p:nvSpPr>
          <p:spPr bwMode="auto">
            <a:xfrm>
              <a:off x="4656" y="1008"/>
              <a:ext cx="432" cy="100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字型</a:t>
              </a:r>
            </a:p>
            <a:p>
              <a:pPr algn="ctr"/>
              <a:r>
                <a:rPr kumimoji="1" lang="zh-CN" altLang="en-US" sz="2400">
                  <a:solidFill>
                    <a:schemeClr val="accent2"/>
                  </a:solidFill>
                  <a:latin typeface="Times New Roman" pitchFamily="18" charset="0"/>
                </a:rPr>
                <a:t>检索</a:t>
              </a:r>
            </a:p>
            <a:p>
              <a:pPr algn="ctr"/>
              <a:r>
                <a:rPr kumimoji="1" lang="zh-CN" altLang="en-US" sz="2400">
                  <a:solidFill>
                    <a:schemeClr val="accent2"/>
                  </a:solidFill>
                  <a:latin typeface="Times New Roman" pitchFamily="18" charset="0"/>
                </a:rPr>
                <a:t>程序</a:t>
              </a:r>
            </a:p>
          </p:txBody>
        </p:sp>
        <p:sp>
          <p:nvSpPr>
            <p:cNvPr id="64519" name="Line 7"/>
            <p:cNvSpPr>
              <a:spLocks noChangeShapeType="1"/>
            </p:cNvSpPr>
            <p:nvPr/>
          </p:nvSpPr>
          <p:spPr bwMode="auto">
            <a:xfrm>
              <a:off x="864" y="1536"/>
              <a:ext cx="7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20" name="Text Box 8"/>
            <p:cNvSpPr txBox="1">
              <a:spLocks noChangeArrowheads="1"/>
            </p:cNvSpPr>
            <p:nvPr/>
          </p:nvSpPr>
          <p:spPr bwMode="auto">
            <a:xfrm>
              <a:off x="912" y="12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a:latin typeface="Times New Roman" pitchFamily="18" charset="0"/>
                </a:rPr>
                <a:t>输入码</a:t>
              </a:r>
            </a:p>
          </p:txBody>
        </p:sp>
        <p:sp>
          <p:nvSpPr>
            <p:cNvPr id="64521" name="Line 9"/>
            <p:cNvSpPr>
              <a:spLocks noChangeShapeType="1"/>
            </p:cNvSpPr>
            <p:nvPr/>
          </p:nvSpPr>
          <p:spPr bwMode="auto">
            <a:xfrm>
              <a:off x="2016"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22" name="Rectangle 10"/>
            <p:cNvSpPr>
              <a:spLocks noChangeArrowheads="1"/>
            </p:cNvSpPr>
            <p:nvPr/>
          </p:nvSpPr>
          <p:spPr bwMode="auto">
            <a:xfrm>
              <a:off x="3408" y="1296"/>
              <a:ext cx="960" cy="384"/>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储存、加工</a:t>
              </a:r>
            </a:p>
          </p:txBody>
        </p:sp>
        <p:sp>
          <p:nvSpPr>
            <p:cNvPr id="64523" name="Text Box 11"/>
            <p:cNvSpPr txBox="1">
              <a:spLocks noChangeArrowheads="1"/>
            </p:cNvSpPr>
            <p:nvPr/>
          </p:nvSpPr>
          <p:spPr bwMode="auto">
            <a:xfrm>
              <a:off x="2736" y="12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a:latin typeface="Times New Roman" pitchFamily="18" charset="0"/>
                </a:rPr>
                <a:t>机内码</a:t>
              </a:r>
            </a:p>
          </p:txBody>
        </p:sp>
        <p:sp>
          <p:nvSpPr>
            <p:cNvPr id="64524" name="Line 12"/>
            <p:cNvSpPr>
              <a:spLocks noChangeShapeType="1"/>
            </p:cNvSpPr>
            <p:nvPr/>
          </p:nvSpPr>
          <p:spPr bwMode="auto">
            <a:xfrm>
              <a:off x="2736" y="1536"/>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25" name="Line 13"/>
            <p:cNvSpPr>
              <a:spLocks noChangeShapeType="1"/>
            </p:cNvSpPr>
            <p:nvPr/>
          </p:nvSpPr>
          <p:spPr bwMode="auto">
            <a:xfrm>
              <a:off x="4368" y="148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26" name="Line 14"/>
            <p:cNvSpPr>
              <a:spLocks noChangeShapeType="1"/>
            </p:cNvSpPr>
            <p:nvPr/>
          </p:nvSpPr>
          <p:spPr bwMode="auto">
            <a:xfrm>
              <a:off x="4896" y="2016"/>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27" name="Line 15"/>
            <p:cNvSpPr>
              <a:spLocks noChangeShapeType="1"/>
            </p:cNvSpPr>
            <p:nvPr/>
          </p:nvSpPr>
          <p:spPr bwMode="auto">
            <a:xfrm flipH="1">
              <a:off x="4272" y="2736"/>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28" name="Text Box 16"/>
            <p:cNvSpPr txBox="1">
              <a:spLocks noChangeArrowheads="1"/>
            </p:cNvSpPr>
            <p:nvPr/>
          </p:nvSpPr>
          <p:spPr bwMode="auto">
            <a:xfrm>
              <a:off x="4224" y="24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a:latin typeface="Times New Roman" pitchFamily="18" charset="0"/>
                </a:rPr>
                <a:t>字形码</a:t>
              </a:r>
            </a:p>
          </p:txBody>
        </p:sp>
        <p:sp>
          <p:nvSpPr>
            <p:cNvPr id="64529" name="Rectangle 17"/>
            <p:cNvSpPr>
              <a:spLocks noChangeArrowheads="1"/>
            </p:cNvSpPr>
            <p:nvPr/>
          </p:nvSpPr>
          <p:spPr bwMode="auto">
            <a:xfrm>
              <a:off x="3456" y="2592"/>
              <a:ext cx="816" cy="28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驱动程序</a:t>
              </a:r>
            </a:p>
          </p:txBody>
        </p:sp>
        <p:sp>
          <p:nvSpPr>
            <p:cNvPr id="64530" name="Line 18"/>
            <p:cNvSpPr>
              <a:spLocks noChangeShapeType="1"/>
            </p:cNvSpPr>
            <p:nvPr/>
          </p:nvSpPr>
          <p:spPr bwMode="auto">
            <a:xfrm flipH="1">
              <a:off x="3120" y="2736"/>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31" name="Rectangle 19"/>
            <p:cNvSpPr>
              <a:spLocks noChangeArrowheads="1"/>
            </p:cNvSpPr>
            <p:nvPr/>
          </p:nvSpPr>
          <p:spPr bwMode="auto">
            <a:xfrm>
              <a:off x="2304" y="2592"/>
              <a:ext cx="816" cy="28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输出设备</a:t>
              </a:r>
            </a:p>
          </p:txBody>
        </p:sp>
        <p:sp>
          <p:nvSpPr>
            <p:cNvPr id="64532" name="Line 20"/>
            <p:cNvSpPr>
              <a:spLocks noChangeShapeType="1"/>
            </p:cNvSpPr>
            <p:nvPr/>
          </p:nvSpPr>
          <p:spPr bwMode="auto">
            <a:xfrm>
              <a:off x="2400" y="76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33" name="Line 21"/>
            <p:cNvSpPr>
              <a:spLocks noChangeShapeType="1"/>
            </p:cNvSpPr>
            <p:nvPr/>
          </p:nvSpPr>
          <p:spPr bwMode="auto">
            <a:xfrm flipV="1">
              <a:off x="2592" y="76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34" name="Rectangle 22"/>
            <p:cNvSpPr>
              <a:spLocks noChangeArrowheads="1"/>
            </p:cNvSpPr>
            <p:nvPr/>
          </p:nvSpPr>
          <p:spPr bwMode="auto">
            <a:xfrm>
              <a:off x="2304" y="480"/>
              <a:ext cx="432" cy="288"/>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码表</a:t>
              </a:r>
            </a:p>
          </p:txBody>
        </p:sp>
        <p:sp>
          <p:nvSpPr>
            <p:cNvPr id="64535" name="Line 23"/>
            <p:cNvSpPr>
              <a:spLocks noChangeShapeType="1"/>
            </p:cNvSpPr>
            <p:nvPr/>
          </p:nvSpPr>
          <p:spPr bwMode="auto">
            <a:xfrm>
              <a:off x="4752" y="76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36" name="Line 24"/>
            <p:cNvSpPr>
              <a:spLocks noChangeShapeType="1"/>
            </p:cNvSpPr>
            <p:nvPr/>
          </p:nvSpPr>
          <p:spPr bwMode="auto">
            <a:xfrm flipV="1">
              <a:off x="4944" y="76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37" name="Rectangle 25"/>
            <p:cNvSpPr>
              <a:spLocks noChangeArrowheads="1"/>
            </p:cNvSpPr>
            <p:nvPr/>
          </p:nvSpPr>
          <p:spPr bwMode="auto">
            <a:xfrm>
              <a:off x="4512" y="528"/>
              <a:ext cx="720" cy="240"/>
            </a:xfrm>
            <a:prstGeom prst="rect">
              <a:avLst/>
            </a:prstGeom>
            <a:solidFill>
              <a:srgbClr val="00CC00"/>
            </a:solidFill>
            <a:ln w="9525">
              <a:solidFill>
                <a:schemeClr val="tx1"/>
              </a:solidFill>
              <a:miter lim="800000"/>
              <a:headEnd/>
              <a:tailEnd/>
            </a:ln>
          </p:spPr>
          <p:txBody>
            <a:bodyPr wrap="none" anchor="ctr"/>
            <a:lstStyle/>
            <a:p>
              <a:pPr algn="ctr"/>
              <a:r>
                <a:rPr kumimoji="1" lang="zh-CN" altLang="en-US" sz="2400">
                  <a:solidFill>
                    <a:schemeClr val="accent2"/>
                  </a:solidFill>
                  <a:latin typeface="Times New Roman" pitchFamily="18" charset="0"/>
                </a:rPr>
                <a:t>字模库</a:t>
              </a:r>
            </a:p>
          </p:txBody>
        </p:sp>
        <p:sp>
          <p:nvSpPr>
            <p:cNvPr id="64538" name="Text Box 26"/>
            <p:cNvSpPr txBox="1">
              <a:spLocks noChangeArrowheads="1"/>
            </p:cNvSpPr>
            <p:nvPr/>
          </p:nvSpPr>
          <p:spPr bwMode="auto">
            <a:xfrm>
              <a:off x="1920" y="3312"/>
              <a:ext cx="1680" cy="371"/>
            </a:xfrm>
            <a:prstGeom prst="rect">
              <a:avLst/>
            </a:prstGeom>
            <a:solidFill>
              <a:srgbClr val="00CC00"/>
            </a:solidFill>
            <a:ln w="9525">
              <a:solidFill>
                <a:schemeClr val="tx1"/>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a:solidFill>
                    <a:srgbClr val="FF0000"/>
                  </a:solidFill>
                  <a:latin typeface="Times New Roman" pitchFamily="18" charset="0"/>
                </a:rPr>
                <a:t>汉字处理过程</a:t>
              </a:r>
            </a:p>
          </p:txBody>
        </p:sp>
      </p:grpSp>
      <p:sp>
        <p:nvSpPr>
          <p:cNvPr id="3" name="日期占位符 2">
            <a:extLst>
              <a:ext uri="{FF2B5EF4-FFF2-40B4-BE49-F238E27FC236}">
                <a16:creationId xmlns:a16="http://schemas.microsoft.com/office/drawing/2014/main" id="{BF081A43-CB1A-48C5-B5E9-4215D67976D3}"/>
              </a:ext>
            </a:extLst>
          </p:cNvPr>
          <p:cNvSpPr>
            <a:spLocks noGrp="1"/>
          </p:cNvSpPr>
          <p:nvPr>
            <p:ph type="dt" sz="half" idx="10"/>
          </p:nvPr>
        </p:nvSpPr>
        <p:spPr/>
        <p:txBody>
          <a:bodyPr/>
          <a:lstStyle/>
          <a:p>
            <a:pPr>
              <a:defRPr/>
            </a:pPr>
            <a:fld id="{9EC087A7-3B35-450E-9513-D4CDF94C9310}" type="datetime1">
              <a:rPr lang="zh-CN" altLang="en-US" smtClean="0"/>
              <a:t>2021/9/1</a:t>
            </a:fld>
            <a:endParaRPr lang="en-US" altLang="zh-CN"/>
          </a:p>
        </p:txBody>
      </p:sp>
    </p:spTree>
    <p:extLst>
      <p:ext uri="{BB962C8B-B14F-4D97-AF65-F5344CB8AC3E}">
        <p14:creationId xmlns:p14="http://schemas.microsoft.com/office/powerpoint/2010/main" val="2881584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395288" y="1125538"/>
            <a:ext cx="3124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1. GB2312-80</a:t>
            </a:r>
          </a:p>
        </p:txBody>
      </p:sp>
      <p:sp>
        <p:nvSpPr>
          <p:cNvPr id="225283" name="Text Box 3"/>
          <p:cNvSpPr txBox="1">
            <a:spLocks noChangeArrowheads="1"/>
          </p:cNvSpPr>
          <p:nvPr/>
        </p:nvSpPr>
        <p:spPr bwMode="auto">
          <a:xfrm>
            <a:off x="609600" y="17526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a:t>
            </a:r>
          </a:p>
        </p:txBody>
      </p:sp>
      <p:sp>
        <p:nvSpPr>
          <p:cNvPr id="225284" name="Rectangle 4"/>
          <p:cNvSpPr>
            <a:spLocks noChangeArrowheads="1"/>
          </p:cNvSpPr>
          <p:nvPr/>
        </p:nvSpPr>
        <p:spPr bwMode="auto">
          <a:xfrm>
            <a:off x="395288" y="1773238"/>
            <a:ext cx="82296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90000"/>
              </a:lnSpc>
              <a:spcBef>
                <a:spcPct val="20000"/>
              </a:spcBef>
              <a:buFont typeface="Wingdings" pitchFamily="2" charset="2"/>
              <a:buChar char="Ø"/>
            </a:pPr>
            <a:r>
              <a:rPr kumimoji="1" lang="zh-CN" altLang="en-US" sz="2800" b="1">
                <a:latin typeface="Times New Roman" pitchFamily="18" charset="0"/>
              </a:rPr>
              <a:t>国标码：</a:t>
            </a:r>
            <a:r>
              <a:rPr kumimoji="1" lang="en-US" altLang="zh-CN" sz="2800" b="1">
                <a:solidFill>
                  <a:schemeClr val="tx2"/>
                </a:solidFill>
                <a:latin typeface="Times New Roman" pitchFamily="18" charset="0"/>
              </a:rPr>
              <a:t>GB2312-80</a:t>
            </a:r>
            <a:r>
              <a:rPr kumimoji="1" lang="zh-CN" altLang="en-US" sz="2800" b="1">
                <a:latin typeface="Times New Roman" pitchFamily="18" charset="0"/>
              </a:rPr>
              <a:t>。</a:t>
            </a:r>
            <a:endParaRPr kumimoji="1" lang="zh-CN" altLang="en-US" sz="2800" b="1">
              <a:latin typeface="宋体" charset="-122"/>
            </a:endParaRPr>
          </a:p>
          <a:p>
            <a:pPr marL="342900" indent="-342900" algn="just">
              <a:lnSpc>
                <a:spcPct val="90000"/>
              </a:lnSpc>
              <a:spcBef>
                <a:spcPct val="20000"/>
              </a:spcBef>
              <a:buFont typeface="Wingdings" pitchFamily="2" charset="2"/>
              <a:buChar char="Ø"/>
            </a:pPr>
            <a:r>
              <a:rPr kumimoji="1" lang="zh-CN" altLang="en-US" sz="2800" b="1">
                <a:latin typeface="Times New Roman" pitchFamily="18" charset="0"/>
              </a:rPr>
              <a:t>国标码字符集（字库）：收录了</a:t>
            </a:r>
            <a:r>
              <a:rPr kumimoji="1" lang="en-US" altLang="zh-CN" sz="2800" b="1">
                <a:latin typeface="Times New Roman" pitchFamily="18" charset="0"/>
              </a:rPr>
              <a:t>6763</a:t>
            </a:r>
            <a:r>
              <a:rPr kumimoji="1" lang="zh-CN" altLang="en-US" sz="2800" b="1">
                <a:latin typeface="Times New Roman" pitchFamily="18" charset="0"/>
              </a:rPr>
              <a:t>个常用汉字；</a:t>
            </a:r>
          </a:p>
          <a:p>
            <a:pPr marL="342900" indent="-342900" algn="just">
              <a:lnSpc>
                <a:spcPct val="90000"/>
              </a:lnSpc>
              <a:spcBef>
                <a:spcPct val="20000"/>
              </a:spcBef>
              <a:buFont typeface="Wingdings" pitchFamily="2" charset="2"/>
              <a:buNone/>
            </a:pPr>
            <a:r>
              <a:rPr kumimoji="1" lang="zh-CN" altLang="en-US" sz="2800" b="1">
                <a:latin typeface="Times New Roman" pitchFamily="18" charset="0"/>
              </a:rPr>
              <a:t>    其中：一级汉字</a:t>
            </a:r>
            <a:r>
              <a:rPr kumimoji="1" lang="en-US" altLang="zh-CN" sz="2800" b="1">
                <a:latin typeface="Times New Roman" pitchFamily="18" charset="0"/>
              </a:rPr>
              <a:t>3755</a:t>
            </a:r>
            <a:r>
              <a:rPr kumimoji="1" lang="zh-CN" altLang="en-US" sz="2800" b="1">
                <a:latin typeface="Times New Roman" pitchFamily="18" charset="0"/>
              </a:rPr>
              <a:t>个；二级汉字</a:t>
            </a:r>
            <a:r>
              <a:rPr kumimoji="1" lang="en-US" altLang="zh-CN" sz="2800" b="1">
                <a:latin typeface="Times New Roman" pitchFamily="18" charset="0"/>
              </a:rPr>
              <a:t>3008</a:t>
            </a:r>
            <a:r>
              <a:rPr kumimoji="1" lang="zh-CN" altLang="en-US" sz="2800" b="1">
                <a:latin typeface="Times New Roman" pitchFamily="18" charset="0"/>
              </a:rPr>
              <a:t>个；各种符号</a:t>
            </a:r>
            <a:r>
              <a:rPr kumimoji="1" lang="en-US" altLang="zh-CN" sz="2800" b="1">
                <a:latin typeface="Times New Roman" pitchFamily="18" charset="0"/>
              </a:rPr>
              <a:t>682</a:t>
            </a:r>
            <a:r>
              <a:rPr kumimoji="1" lang="zh-CN" altLang="en-US" sz="2800" b="1">
                <a:latin typeface="Times New Roman" pitchFamily="18" charset="0"/>
              </a:rPr>
              <a:t>个；合计</a:t>
            </a:r>
            <a:r>
              <a:rPr kumimoji="1" lang="en-US" altLang="zh-CN" sz="2800" b="1">
                <a:solidFill>
                  <a:schemeClr val="tx2"/>
                </a:solidFill>
                <a:latin typeface="Times New Roman" pitchFamily="18" charset="0"/>
              </a:rPr>
              <a:t>7445</a:t>
            </a:r>
            <a:r>
              <a:rPr kumimoji="1" lang="zh-CN" altLang="en-US" sz="2800" b="1">
                <a:latin typeface="Times New Roman" pitchFamily="18" charset="0"/>
              </a:rPr>
              <a:t>个。</a:t>
            </a:r>
          </a:p>
          <a:p>
            <a:pPr marL="342900" indent="-342900" algn="just">
              <a:lnSpc>
                <a:spcPct val="90000"/>
              </a:lnSpc>
              <a:spcBef>
                <a:spcPct val="20000"/>
              </a:spcBef>
              <a:buFont typeface="Wingdings" pitchFamily="2" charset="2"/>
              <a:buChar char="Ø"/>
            </a:pPr>
            <a:r>
              <a:rPr kumimoji="1" lang="zh-CN" altLang="en-US" sz="2800" b="1">
                <a:latin typeface="宋体" charset="-122"/>
              </a:rPr>
              <a:t>一个汉字用两个字节表示，每个字节只用</a:t>
            </a:r>
            <a:r>
              <a:rPr kumimoji="1" lang="en-US" altLang="zh-CN" sz="2800" b="1">
                <a:latin typeface="宋体" charset="-122"/>
              </a:rPr>
              <a:t>7</a:t>
            </a:r>
            <a:r>
              <a:rPr kumimoji="1" lang="zh-CN" altLang="en-US" sz="2800" b="1">
                <a:latin typeface="宋体" charset="-122"/>
              </a:rPr>
              <a:t>位。</a:t>
            </a:r>
          </a:p>
          <a:p>
            <a:pPr marL="342900" indent="-342900" algn="just">
              <a:lnSpc>
                <a:spcPct val="90000"/>
              </a:lnSpc>
              <a:spcBef>
                <a:spcPct val="20000"/>
              </a:spcBef>
              <a:buFont typeface="Wingdings" pitchFamily="2" charset="2"/>
              <a:buChar char="Ø"/>
            </a:pPr>
            <a:r>
              <a:rPr kumimoji="1" lang="zh-CN" altLang="en-US" sz="2800" b="1">
                <a:latin typeface="宋体" charset="-122"/>
              </a:rPr>
              <a:t>字库分成</a:t>
            </a:r>
            <a:r>
              <a:rPr kumimoji="1" lang="en-US" altLang="zh-CN" sz="2800" b="1">
                <a:latin typeface="宋体" charset="-122"/>
              </a:rPr>
              <a:t>94</a:t>
            </a:r>
            <a:r>
              <a:rPr kumimoji="1" lang="zh-CN" altLang="en-US" sz="2800" b="1">
                <a:latin typeface="宋体" charset="-122"/>
              </a:rPr>
              <a:t>个区，每个区包含</a:t>
            </a:r>
            <a:r>
              <a:rPr kumimoji="1" lang="en-US" altLang="zh-CN" sz="2800" b="1">
                <a:latin typeface="宋体" charset="-122"/>
              </a:rPr>
              <a:t>94</a:t>
            </a:r>
            <a:r>
              <a:rPr kumimoji="1" lang="zh-CN" altLang="en-US" sz="2800" b="1">
                <a:latin typeface="宋体" charset="-122"/>
              </a:rPr>
              <a:t>个字符。</a:t>
            </a:r>
            <a:r>
              <a:rPr kumimoji="1" lang="zh-CN" altLang="en-US" sz="3200" b="1">
                <a:latin typeface="Times New Roman" pitchFamily="18" charset="0"/>
              </a:rPr>
              <a:t>高位字节为区号，低位字节为位号。</a:t>
            </a:r>
            <a:r>
              <a:rPr kumimoji="1" lang="zh-CN" altLang="en-US" sz="2800" b="1">
                <a:latin typeface="宋体" charset="-122"/>
              </a:rPr>
              <a:t>每个汉字与一个区号和位号（各占</a:t>
            </a:r>
            <a:r>
              <a:rPr kumimoji="1" lang="en-US" altLang="zh-CN" sz="2800" b="1">
                <a:latin typeface="宋体" charset="-122"/>
              </a:rPr>
              <a:t>1</a:t>
            </a:r>
            <a:r>
              <a:rPr kumimoji="1" lang="zh-CN" altLang="en-US" sz="2800" b="1">
                <a:latin typeface="宋体" charset="-122"/>
              </a:rPr>
              <a:t>字节）对应，给出一个区号和位号就能确定一个汉字或汉字字符。</a:t>
            </a:r>
          </a:p>
        </p:txBody>
      </p:sp>
      <p:sp>
        <p:nvSpPr>
          <p:cNvPr id="225285" name="Text Box 5"/>
          <p:cNvSpPr txBox="1">
            <a:spLocks noChangeArrowheads="1"/>
          </p:cNvSpPr>
          <p:nvPr/>
        </p:nvSpPr>
        <p:spPr bwMode="auto">
          <a:xfrm>
            <a:off x="395288" y="188913"/>
            <a:ext cx="3259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二、汉字的编码</a:t>
            </a:r>
          </a:p>
        </p:txBody>
      </p:sp>
      <p:sp>
        <p:nvSpPr>
          <p:cNvPr id="2" name="日期占位符 1">
            <a:extLst>
              <a:ext uri="{FF2B5EF4-FFF2-40B4-BE49-F238E27FC236}">
                <a16:creationId xmlns:a16="http://schemas.microsoft.com/office/drawing/2014/main" id="{DDC79E91-284E-4F93-A9BE-2FCB144C1A5C}"/>
              </a:ext>
            </a:extLst>
          </p:cNvPr>
          <p:cNvSpPr>
            <a:spLocks noGrp="1"/>
          </p:cNvSpPr>
          <p:nvPr>
            <p:ph type="dt" sz="half" idx="10"/>
          </p:nvPr>
        </p:nvSpPr>
        <p:spPr/>
        <p:txBody>
          <a:bodyPr/>
          <a:lstStyle/>
          <a:p>
            <a:pPr>
              <a:defRPr/>
            </a:pPr>
            <a:fld id="{26C1BF54-91BD-405C-BF25-71127EFB162E}" type="datetime1">
              <a:rPr lang="zh-CN" altLang="en-US" smtClean="0"/>
              <a:t>2021/9/1</a:t>
            </a:fld>
            <a:endParaRPr lang="en-US" altLang="zh-CN"/>
          </a:p>
        </p:txBody>
      </p:sp>
    </p:spTree>
    <p:extLst>
      <p:ext uri="{BB962C8B-B14F-4D97-AF65-F5344CB8AC3E}">
        <p14:creationId xmlns:p14="http://schemas.microsoft.com/office/powerpoint/2010/main" val="2010598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282"/>
                                        </p:tgtEl>
                                        <p:attrNameLst>
                                          <p:attrName>style.visibility</p:attrName>
                                        </p:attrNameLst>
                                      </p:cBhvr>
                                      <p:to>
                                        <p:strVal val="visible"/>
                                      </p:to>
                                    </p:set>
                                    <p:animEffect transition="in" filter="blinds(horizontal)">
                                      <p:cBhvr>
                                        <p:cTn id="7" dur="500"/>
                                        <p:tgtEl>
                                          <p:spTgt spid="225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25284">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25284">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25284">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25284">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25284">
                                            <p:txEl>
                                              <p:pRg st="4" end="4"/>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225283"/>
                                        </p:tgtEl>
                                        <p:attrNameLst>
                                          <p:attrName>style.visibility</p:attrName>
                                        </p:attrNameLst>
                                      </p:cBhvr>
                                      <p:to>
                                        <p:strVal val="visible"/>
                                      </p:to>
                                    </p:set>
                                    <p:animEffect transition="in" filter="barn(outHorizontal)">
                                      <p:cBhvr>
                                        <p:cTn id="32" dur="500"/>
                                        <p:tgtEl>
                                          <p:spTgt spid="225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5285"/>
                                        </p:tgtEl>
                                        <p:attrNameLst>
                                          <p:attrName>style.visibility</p:attrName>
                                        </p:attrNameLst>
                                      </p:cBhvr>
                                      <p:to>
                                        <p:strVal val="visible"/>
                                      </p:to>
                                    </p:set>
                                    <p:animEffect transition="in" filter="blinds(horizontal)">
                                      <p:cBhvr>
                                        <p:cTn id="37"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utoUpdateAnimBg="0"/>
      <p:bldP spid="225283" grpId="0" autoUpdateAnimBg="0"/>
      <p:bldP spid="225284" grpId="0" build="p" autoUpdateAnimBg="0"/>
      <p:bldP spid="225285"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p:cNvSpPr txBox="1">
            <a:spLocks noChangeArrowheads="1"/>
          </p:cNvSpPr>
          <p:nvPr/>
        </p:nvSpPr>
        <p:spPr bwMode="auto">
          <a:xfrm>
            <a:off x="304800" y="152400"/>
            <a:ext cx="327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2.  </a:t>
            </a:r>
            <a:r>
              <a:rPr kumimoji="1" lang="zh-CN" altLang="en-US" sz="3200" b="1">
                <a:latin typeface="Times New Roman" pitchFamily="18" charset="0"/>
              </a:rPr>
              <a:t>汉字机内码</a:t>
            </a:r>
          </a:p>
        </p:txBody>
      </p:sp>
      <p:sp>
        <p:nvSpPr>
          <p:cNvPr id="228355" name="Text Box 3"/>
          <p:cNvSpPr txBox="1">
            <a:spLocks noChangeArrowheads="1"/>
          </p:cNvSpPr>
          <p:nvPr/>
        </p:nvSpPr>
        <p:spPr bwMode="auto">
          <a:xfrm>
            <a:off x="228600" y="1204913"/>
            <a:ext cx="8458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计算机系统中用来表示中文或西文信息的代码称为机内码，简称内码。 </a:t>
            </a:r>
            <a:r>
              <a:rPr kumimoji="1" lang="en-US" altLang="zh-CN" sz="3200" b="1">
                <a:latin typeface="Times New Roman" pitchFamily="18" charset="0"/>
              </a:rPr>
              <a:t>ASCII</a:t>
            </a:r>
            <a:r>
              <a:rPr kumimoji="1" lang="zh-CN" altLang="en-US" sz="3200" b="1">
                <a:latin typeface="Times New Roman" pitchFamily="18" charset="0"/>
              </a:rPr>
              <a:t>码是一种西文机内码，用一个字节表示。汉字机内码用连续两个字节表示，每个字节的最高位是</a:t>
            </a:r>
            <a:r>
              <a:rPr kumimoji="1" lang="en-US" altLang="zh-CN" sz="3200" b="1">
                <a:latin typeface="Times New Roman" pitchFamily="18" charset="0"/>
              </a:rPr>
              <a:t>1</a:t>
            </a:r>
            <a:r>
              <a:rPr kumimoji="1" lang="zh-CN" altLang="en-US" sz="3200" b="1">
                <a:latin typeface="Times New Roman" pitchFamily="18" charset="0"/>
              </a:rPr>
              <a:t>。</a:t>
            </a:r>
          </a:p>
        </p:txBody>
      </p:sp>
      <p:sp>
        <p:nvSpPr>
          <p:cNvPr id="2" name="日期占位符 1">
            <a:extLst>
              <a:ext uri="{FF2B5EF4-FFF2-40B4-BE49-F238E27FC236}">
                <a16:creationId xmlns:a16="http://schemas.microsoft.com/office/drawing/2014/main" id="{B675F122-B5F7-4508-AC34-0AC2203EE808}"/>
              </a:ext>
            </a:extLst>
          </p:cNvPr>
          <p:cNvSpPr>
            <a:spLocks noGrp="1"/>
          </p:cNvSpPr>
          <p:nvPr>
            <p:ph type="dt" sz="half" idx="10"/>
          </p:nvPr>
        </p:nvSpPr>
        <p:spPr/>
        <p:txBody>
          <a:bodyPr/>
          <a:lstStyle/>
          <a:p>
            <a:pPr>
              <a:defRPr/>
            </a:pPr>
            <a:fld id="{26D10A97-A14B-47C8-93F3-59EB68FC4776}" type="datetime1">
              <a:rPr lang="zh-CN" altLang="en-US" smtClean="0"/>
              <a:t>2021/9/1</a:t>
            </a:fld>
            <a:endParaRPr lang="en-US" altLang="zh-CN"/>
          </a:p>
        </p:txBody>
      </p:sp>
    </p:spTree>
    <p:extLst>
      <p:ext uri="{BB962C8B-B14F-4D97-AF65-F5344CB8AC3E}">
        <p14:creationId xmlns:p14="http://schemas.microsoft.com/office/powerpoint/2010/main" val="4047735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54"/>
                                        </p:tgtEl>
                                        <p:attrNameLst>
                                          <p:attrName>style.visibility</p:attrName>
                                        </p:attrNameLst>
                                      </p:cBhvr>
                                      <p:to>
                                        <p:strVal val="visible"/>
                                      </p:to>
                                    </p:set>
                                    <p:animEffect transition="in" filter="blinds(horizontal)">
                                      <p:cBhvr>
                                        <p:cTn id="7" dur="500"/>
                                        <p:tgtEl>
                                          <p:spTgt spid="228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28355"/>
                                        </p:tgtEl>
                                        <p:attrNameLst>
                                          <p:attrName>style.visibility</p:attrName>
                                        </p:attrNameLst>
                                      </p:cBhvr>
                                      <p:to>
                                        <p:strVal val="visible"/>
                                      </p:to>
                                    </p:set>
                                    <p:anim calcmode="lin" valueType="num">
                                      <p:cBhvr>
                                        <p:cTn id="12" dur="1000" fill="hold"/>
                                        <p:tgtEl>
                                          <p:spTgt spid="228355"/>
                                        </p:tgtEl>
                                        <p:attrNameLst>
                                          <p:attrName>ppt_w</p:attrName>
                                        </p:attrNameLst>
                                      </p:cBhvr>
                                      <p:tavLst>
                                        <p:tav tm="0">
                                          <p:val>
                                            <p:fltVal val="0"/>
                                          </p:val>
                                        </p:tav>
                                        <p:tav tm="100000">
                                          <p:val>
                                            <p:strVal val="#ppt_w"/>
                                          </p:val>
                                        </p:tav>
                                      </p:tavLst>
                                    </p:anim>
                                    <p:anim calcmode="lin" valueType="num">
                                      <p:cBhvr>
                                        <p:cTn id="13" dur="1000" fill="hold"/>
                                        <p:tgtEl>
                                          <p:spTgt spid="228355"/>
                                        </p:tgtEl>
                                        <p:attrNameLst>
                                          <p:attrName>ppt_h</p:attrName>
                                        </p:attrNameLst>
                                      </p:cBhvr>
                                      <p:tavLst>
                                        <p:tav tm="0">
                                          <p:val>
                                            <p:fltVal val="0"/>
                                          </p:val>
                                        </p:tav>
                                        <p:tav tm="100000">
                                          <p:val>
                                            <p:strVal val="#ppt_h"/>
                                          </p:val>
                                        </p:tav>
                                      </p:tavLst>
                                    </p:anim>
                                    <p:anim calcmode="lin" valueType="num">
                                      <p:cBhvr>
                                        <p:cTn id="14" dur="1000" fill="hold"/>
                                        <p:tgtEl>
                                          <p:spTgt spid="22835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283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utoUpdateAnimBg="0"/>
      <p:bldP spid="228355"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685800" y="762000"/>
            <a:ext cx="8229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spcBef>
                <a:spcPct val="20000"/>
              </a:spcBef>
              <a:buFont typeface="Wingdings" pitchFamily="2" charset="2"/>
              <a:buChar char="Ø"/>
            </a:pPr>
            <a:r>
              <a:rPr kumimoji="1" lang="zh-CN" altLang="en-US" sz="3200">
                <a:latin typeface="华文中宋" pitchFamily="2" charset="-122"/>
              </a:rPr>
              <a:t>机内码：在计算机内表示汉字的代码是汉字机内码。（汉字机内码由国标码演化而来，把表示国标码的两个字节的最高位分别加</a:t>
            </a:r>
            <a:r>
              <a:rPr kumimoji="1" lang="zh-CN" altLang="en-US" sz="3200">
                <a:latin typeface="Times New Roman" pitchFamily="18" charset="0"/>
              </a:rPr>
              <a:t>“</a:t>
            </a:r>
            <a:r>
              <a:rPr kumimoji="1" lang="en-US" altLang="zh-CN" sz="3200">
                <a:latin typeface="华文中宋" pitchFamily="2" charset="-122"/>
              </a:rPr>
              <a:t>1</a:t>
            </a:r>
            <a:r>
              <a:rPr kumimoji="1" lang="en-US" altLang="zh-CN" sz="3200">
                <a:latin typeface="Times New Roman" pitchFamily="18" charset="0"/>
              </a:rPr>
              <a:t>”</a:t>
            </a:r>
            <a:r>
              <a:rPr kumimoji="1" lang="zh-CN" altLang="en-US" sz="3200">
                <a:latin typeface="华文中宋" pitchFamily="2" charset="-122"/>
              </a:rPr>
              <a:t>，就变成汉字机内码。）</a:t>
            </a:r>
          </a:p>
          <a:p>
            <a:pPr marL="342900" indent="-342900" algn="just">
              <a:spcBef>
                <a:spcPct val="20000"/>
              </a:spcBef>
              <a:buFont typeface="Wingdings" pitchFamily="2" charset="2"/>
              <a:buChar char="Ø"/>
            </a:pPr>
            <a:r>
              <a:rPr kumimoji="1" lang="zh-CN" altLang="en-US" sz="3200">
                <a:latin typeface="华文中宋" pitchFamily="2" charset="-122"/>
              </a:rPr>
              <a:t>输入码：汉字输入码是指直接从键盘输入的各种汉字输入方法的编码，属于外码。</a:t>
            </a:r>
          </a:p>
        </p:txBody>
      </p:sp>
      <p:sp>
        <p:nvSpPr>
          <p:cNvPr id="321539" name="Rectangle 3" descr="羊皮纸"/>
          <p:cNvSpPr>
            <a:spLocks noChangeArrowheads="1"/>
          </p:cNvSpPr>
          <p:nvPr/>
        </p:nvSpPr>
        <p:spPr bwMode="auto">
          <a:xfrm>
            <a:off x="1066800" y="4114800"/>
            <a:ext cx="7696200" cy="1981200"/>
          </a:xfrm>
          <a:prstGeom prst="rect">
            <a:avLst/>
          </a:prstGeom>
          <a:blipFill dpi="0" rotWithShape="0">
            <a:blip r:embed="rId2"/>
            <a:srcRect/>
            <a:tile tx="0" ty="0" sx="100000" sy="100000" flip="none" algn="tl"/>
          </a:blipFill>
          <a:ln w="9525">
            <a:solidFill>
              <a:schemeClr val="tx1"/>
            </a:solidFill>
            <a:miter lim="800000"/>
            <a:headEnd/>
            <a:tailEnd/>
          </a:ln>
        </p:spPr>
        <p:txBody>
          <a:bodyPr wrap="none" anchor="ctr"/>
          <a:lstStyle/>
          <a:p>
            <a:pPr>
              <a:lnSpc>
                <a:spcPct val="90000"/>
              </a:lnSpc>
              <a:spcBef>
                <a:spcPct val="20000"/>
              </a:spcBef>
            </a:pPr>
            <a:r>
              <a:rPr kumimoji="1" lang="en-US" altLang="zh-CN" sz="3200" b="1">
                <a:solidFill>
                  <a:srgbClr val="0000CC"/>
                </a:solidFill>
                <a:latin typeface="Times New Roman" pitchFamily="18" charset="0"/>
              </a:rPr>
              <a:t>  </a:t>
            </a:r>
            <a:r>
              <a:rPr kumimoji="1" lang="zh-CN" altLang="en-US" sz="3200" b="1">
                <a:solidFill>
                  <a:srgbClr val="0000CC"/>
                </a:solidFill>
                <a:latin typeface="Times New Roman" pitchFamily="18" charset="0"/>
              </a:rPr>
              <a:t>编码的转换举例</a:t>
            </a:r>
            <a:r>
              <a:rPr kumimoji="1" lang="zh-CN" altLang="en-US" sz="3200">
                <a:solidFill>
                  <a:srgbClr val="0000CC"/>
                </a:solidFill>
                <a:latin typeface="Times New Roman" pitchFamily="18" charset="0"/>
              </a:rPr>
              <a:t>：（以全拼输入为例）</a:t>
            </a:r>
          </a:p>
          <a:p>
            <a:pPr>
              <a:lnSpc>
                <a:spcPct val="90000"/>
              </a:lnSpc>
              <a:spcBef>
                <a:spcPct val="20000"/>
              </a:spcBef>
            </a:pPr>
            <a:r>
              <a:rPr kumimoji="1" lang="zh-CN" altLang="en-US" sz="3200">
                <a:solidFill>
                  <a:srgbClr val="0000CC"/>
                </a:solidFill>
                <a:latin typeface="Times New Roman" pitchFamily="18" charset="0"/>
              </a:rPr>
              <a:t>   汉字     输入码      国标码       机内码</a:t>
            </a:r>
          </a:p>
          <a:p>
            <a:pPr>
              <a:lnSpc>
                <a:spcPct val="90000"/>
              </a:lnSpc>
              <a:spcBef>
                <a:spcPct val="20000"/>
              </a:spcBef>
            </a:pPr>
            <a:r>
              <a:rPr kumimoji="1" lang="zh-CN" altLang="en-US" sz="3200">
                <a:solidFill>
                  <a:srgbClr val="0000CC"/>
                </a:solidFill>
                <a:latin typeface="Times New Roman" pitchFamily="18" charset="0"/>
              </a:rPr>
              <a:t>    文          </a:t>
            </a:r>
            <a:r>
              <a:rPr kumimoji="1" lang="en-US" altLang="zh-CN" sz="3200">
                <a:solidFill>
                  <a:srgbClr val="0000CC"/>
                </a:solidFill>
                <a:latin typeface="Times New Roman" pitchFamily="18" charset="0"/>
              </a:rPr>
              <a:t>wen         4E44H        CEC4H</a:t>
            </a:r>
            <a:endParaRPr kumimoji="1" lang="en-US" altLang="zh-CN" sz="2800">
              <a:solidFill>
                <a:srgbClr val="0000CC"/>
              </a:solidFill>
              <a:latin typeface="Times New Roman" pitchFamily="18" charset="0"/>
            </a:endParaRPr>
          </a:p>
        </p:txBody>
      </p:sp>
      <p:sp>
        <p:nvSpPr>
          <p:cNvPr id="2" name="日期占位符 1">
            <a:extLst>
              <a:ext uri="{FF2B5EF4-FFF2-40B4-BE49-F238E27FC236}">
                <a16:creationId xmlns:a16="http://schemas.microsoft.com/office/drawing/2014/main" id="{393B05AA-1EBC-42F2-8C7C-B5D887D6F750}"/>
              </a:ext>
            </a:extLst>
          </p:cNvPr>
          <p:cNvSpPr>
            <a:spLocks noGrp="1"/>
          </p:cNvSpPr>
          <p:nvPr>
            <p:ph type="dt" sz="half" idx="10"/>
          </p:nvPr>
        </p:nvSpPr>
        <p:spPr/>
        <p:txBody>
          <a:bodyPr/>
          <a:lstStyle/>
          <a:p>
            <a:pPr>
              <a:defRPr/>
            </a:pPr>
            <a:fld id="{78DA8CE0-225E-4706-9501-371C92D9A328}" type="datetime1">
              <a:rPr lang="zh-CN" altLang="en-US" smtClean="0"/>
              <a:t>2021/9/1</a:t>
            </a:fld>
            <a:endParaRPr lang="en-US" altLang="zh-CN"/>
          </a:p>
        </p:txBody>
      </p:sp>
    </p:spTree>
    <p:extLst>
      <p:ext uri="{BB962C8B-B14F-4D97-AF65-F5344CB8AC3E}">
        <p14:creationId xmlns:p14="http://schemas.microsoft.com/office/powerpoint/2010/main" val="3348868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1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15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8" grpId="0" build="p" autoUpdateAnimBg="0"/>
      <p:bldP spid="321539" grpId="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381000" y="1690688"/>
            <a:ext cx="85344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汉字机内码与区位码的关系为</a:t>
            </a:r>
            <a:r>
              <a:rPr kumimoji="1" lang="zh-CN" altLang="en-US" sz="3200" b="1">
                <a:latin typeface="Times New Roman" pitchFamily="18" charset="0"/>
              </a:rPr>
              <a:t>：</a:t>
            </a:r>
          </a:p>
          <a:p>
            <a:pPr eaLnBrk="1" hangingPunct="1">
              <a:spcBef>
                <a:spcPct val="50000"/>
              </a:spcBef>
            </a:pPr>
            <a:r>
              <a:rPr kumimoji="1" lang="zh-CN" altLang="en-US" sz="3200" b="1">
                <a:latin typeface="Times New Roman" pitchFamily="18" charset="0"/>
              </a:rPr>
              <a:t>汉字机内码高位字节</a:t>
            </a:r>
            <a:r>
              <a:rPr kumimoji="1" lang="en-US" altLang="zh-CN" sz="3200" b="1">
                <a:latin typeface="Times New Roman" pitchFamily="18" charset="0"/>
              </a:rPr>
              <a:t>=</a:t>
            </a:r>
            <a:r>
              <a:rPr kumimoji="1" lang="zh-CN" altLang="en-US" sz="3200" b="1">
                <a:solidFill>
                  <a:srgbClr val="00CC00"/>
                </a:solidFill>
                <a:latin typeface="Times New Roman" pitchFamily="18" charset="0"/>
              </a:rPr>
              <a:t>区位码高位字节</a:t>
            </a:r>
            <a:r>
              <a:rPr kumimoji="1" lang="en-US" altLang="zh-CN" sz="3200" b="1">
                <a:solidFill>
                  <a:srgbClr val="00CC00"/>
                </a:solidFill>
                <a:latin typeface="Times New Roman" pitchFamily="18" charset="0"/>
              </a:rPr>
              <a:t>+A0H</a:t>
            </a:r>
          </a:p>
          <a:p>
            <a:pPr eaLnBrk="1" hangingPunct="1">
              <a:spcBef>
                <a:spcPct val="50000"/>
              </a:spcBef>
            </a:pPr>
            <a:r>
              <a:rPr kumimoji="1" lang="zh-CN" altLang="en-US" sz="3200" b="1">
                <a:latin typeface="Times New Roman" pitchFamily="18" charset="0"/>
              </a:rPr>
              <a:t>汉字机内码低位字节</a:t>
            </a:r>
            <a:r>
              <a:rPr kumimoji="1" lang="en-US" altLang="zh-CN" sz="3200" b="1">
                <a:latin typeface="Times New Roman" pitchFamily="18" charset="0"/>
              </a:rPr>
              <a:t>=</a:t>
            </a:r>
            <a:r>
              <a:rPr kumimoji="1" lang="zh-CN" altLang="en-US" sz="3200" b="1">
                <a:solidFill>
                  <a:srgbClr val="00CC00"/>
                </a:solidFill>
                <a:latin typeface="Times New Roman" pitchFamily="18" charset="0"/>
              </a:rPr>
              <a:t>区位码低位字节</a:t>
            </a:r>
            <a:r>
              <a:rPr kumimoji="1" lang="en-US" altLang="zh-CN" sz="3200" b="1">
                <a:solidFill>
                  <a:srgbClr val="00CC00"/>
                </a:solidFill>
                <a:latin typeface="Times New Roman" pitchFamily="18" charset="0"/>
              </a:rPr>
              <a:t>+A0H</a:t>
            </a:r>
          </a:p>
        </p:txBody>
      </p:sp>
      <p:sp>
        <p:nvSpPr>
          <p:cNvPr id="2" name="日期占位符 1">
            <a:extLst>
              <a:ext uri="{FF2B5EF4-FFF2-40B4-BE49-F238E27FC236}">
                <a16:creationId xmlns:a16="http://schemas.microsoft.com/office/drawing/2014/main" id="{0E2EF124-AD1B-4727-9449-840C1F3E842F}"/>
              </a:ext>
            </a:extLst>
          </p:cNvPr>
          <p:cNvSpPr>
            <a:spLocks noGrp="1"/>
          </p:cNvSpPr>
          <p:nvPr>
            <p:ph type="dt" sz="half" idx="10"/>
          </p:nvPr>
        </p:nvSpPr>
        <p:spPr/>
        <p:txBody>
          <a:bodyPr/>
          <a:lstStyle/>
          <a:p>
            <a:pPr>
              <a:defRPr/>
            </a:pPr>
            <a:fld id="{2A907036-D4B7-483F-B0D4-FCC56D6DB2FF}" type="datetime1">
              <a:rPr lang="zh-CN" altLang="en-US" smtClean="0"/>
              <a:t>2021/9/1</a:t>
            </a:fld>
            <a:endParaRPr lang="en-US" altLang="zh-CN"/>
          </a:p>
        </p:txBody>
      </p:sp>
    </p:spTree>
    <p:extLst>
      <p:ext uri="{BB962C8B-B14F-4D97-AF65-F5344CB8AC3E}">
        <p14:creationId xmlns:p14="http://schemas.microsoft.com/office/powerpoint/2010/main" val="1008627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9378"/>
                                        </p:tgtEl>
                                        <p:attrNameLst>
                                          <p:attrName>style.visibility</p:attrName>
                                        </p:attrNameLst>
                                      </p:cBhvr>
                                      <p:to>
                                        <p:strVal val="visible"/>
                                      </p:to>
                                    </p:set>
                                    <p:animEffect transition="in" filter="checkerboard(across)">
                                      <p:cBhvr>
                                        <p:cTn id="7" dur="500"/>
                                        <p:tgtEl>
                                          <p:spTgt spid="229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304800" y="533400"/>
            <a:ext cx="8610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r>
              <a:rPr kumimoji="1" lang="zh-CN" altLang="en-US" sz="3200" b="1">
                <a:latin typeface="Times New Roman" pitchFamily="18" charset="0"/>
              </a:rPr>
              <a:t>的区位码是</a:t>
            </a:r>
            <a:r>
              <a:rPr kumimoji="1" lang="en-US" altLang="zh-CN" sz="3200" b="1">
                <a:latin typeface="Times New Roman" pitchFamily="18" charset="0"/>
              </a:rPr>
              <a:t>0133</a:t>
            </a:r>
            <a:r>
              <a:rPr kumimoji="1" lang="zh-CN" altLang="en-US" sz="3200" b="1">
                <a:latin typeface="Times New Roman" pitchFamily="18" charset="0"/>
              </a:rPr>
              <a:t>，则</a:t>
            </a:r>
          </a:p>
          <a:p>
            <a:pPr eaLnBrk="1" hangingPunct="1">
              <a:spcBef>
                <a:spcPct val="50000"/>
              </a:spcBef>
            </a:pPr>
            <a:r>
              <a:rPr kumimoji="1" lang="zh-CN" altLang="en-US" sz="2800" b="1">
                <a:latin typeface="Times New Roman" pitchFamily="18" charset="0"/>
              </a:rPr>
              <a:t>高字节</a:t>
            </a:r>
            <a:r>
              <a:rPr kumimoji="1" lang="zh-CN" altLang="en-US" sz="2800" b="1">
                <a:latin typeface="Times New Roman" pitchFamily="18" charset="0"/>
                <a:sym typeface="Wingdings" pitchFamily="2" charset="2"/>
              </a:rPr>
              <a:t>：</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01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10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01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p>
          <a:p>
            <a:pPr eaLnBrk="1" hangingPunct="1">
              <a:spcBef>
                <a:spcPct val="50000"/>
              </a:spcBef>
            </a:pPr>
            <a:r>
              <a:rPr kumimoji="1" lang="zh-CN" altLang="en-US" sz="2800" b="1">
                <a:latin typeface="Times New Roman" pitchFamily="18" charset="0"/>
              </a:rPr>
              <a:t>低字节</a:t>
            </a:r>
            <a:r>
              <a:rPr kumimoji="1" lang="zh-CN" altLang="en-US" sz="2800" b="1">
                <a:latin typeface="Times New Roman" pitchFamily="18" charset="0"/>
                <a:sym typeface="Wingdings" pitchFamily="2" charset="2"/>
              </a:rPr>
              <a:t>：</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33</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10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21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C1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p>
          <a:p>
            <a:pPr eaLnBrk="1" hangingPunct="1">
              <a:spcBef>
                <a:spcPct val="50000"/>
              </a:spcBef>
            </a:pPr>
            <a:r>
              <a:rPr kumimoji="1" lang="en-US" altLang="zh-CN" sz="3200" b="1">
                <a:solidFill>
                  <a:srgbClr val="FFFF66"/>
                </a:solidFill>
                <a:latin typeface="Times New Roman" pitchFamily="18" charset="0"/>
              </a:rPr>
              <a:t>                    </a:t>
            </a:r>
            <a:r>
              <a:rPr kumimoji="1" lang="en-US" altLang="zh-CN" sz="3200" b="1">
                <a:latin typeface="Times New Roman" pitchFamily="18" charset="0"/>
              </a:rPr>
              <a:t>∴ “×”</a:t>
            </a:r>
            <a:r>
              <a:rPr kumimoji="1" lang="zh-CN" altLang="en-US" sz="3200" b="1">
                <a:latin typeface="Times New Roman" pitchFamily="18" charset="0"/>
              </a:rPr>
              <a:t>的内码为</a:t>
            </a:r>
            <a:r>
              <a:rPr kumimoji="1" lang="en-US" altLang="zh-CN" sz="3200" b="1">
                <a:latin typeface="Times New Roman" pitchFamily="18" charset="0"/>
              </a:rPr>
              <a:t>A1C1</a:t>
            </a:r>
            <a:endParaRPr kumimoji="1" lang="en-US" altLang="zh-CN" sz="2400" b="1" baseline="-25000">
              <a:latin typeface="Times New Roman" pitchFamily="18" charset="0"/>
            </a:endParaRPr>
          </a:p>
          <a:p>
            <a:pPr eaLnBrk="1" hangingPunct="1">
              <a:spcBef>
                <a:spcPct val="50000"/>
              </a:spcBef>
            </a:pPr>
            <a:endParaRPr kumimoji="1" lang="en-US" altLang="zh-CN" sz="2400" b="1" baseline="-25000">
              <a:latin typeface="Times New Roman" pitchFamily="18" charset="0"/>
            </a:endParaRPr>
          </a:p>
        </p:txBody>
      </p:sp>
      <p:sp>
        <p:nvSpPr>
          <p:cNvPr id="230403" name="Text Box 3"/>
          <p:cNvSpPr txBox="1">
            <a:spLocks noChangeArrowheads="1"/>
          </p:cNvSpPr>
          <p:nvPr/>
        </p:nvSpPr>
        <p:spPr bwMode="auto">
          <a:xfrm>
            <a:off x="228600" y="3276600"/>
            <a:ext cx="87630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a:t>
            </a:r>
            <a:r>
              <a:rPr kumimoji="1" lang="zh-CN" altLang="en-US" sz="3200" b="1">
                <a:latin typeface="Times New Roman" pitchFamily="18" charset="0"/>
              </a:rPr>
              <a:t>山”的区位码是</a:t>
            </a:r>
            <a:r>
              <a:rPr kumimoji="1" lang="en-US" altLang="zh-CN" sz="3200" b="1">
                <a:latin typeface="Times New Roman" pitchFamily="18" charset="0"/>
              </a:rPr>
              <a:t>4129</a:t>
            </a:r>
            <a:r>
              <a:rPr kumimoji="1" lang="zh-CN" altLang="en-US" sz="3200" b="1">
                <a:latin typeface="Times New Roman" pitchFamily="18" charset="0"/>
              </a:rPr>
              <a:t>，则</a:t>
            </a:r>
          </a:p>
          <a:p>
            <a:pPr eaLnBrk="1" hangingPunct="1">
              <a:spcBef>
                <a:spcPct val="50000"/>
              </a:spcBef>
            </a:pPr>
            <a:r>
              <a:rPr kumimoji="1" lang="zh-CN" altLang="en-US" sz="2800" b="1">
                <a:latin typeface="Times New Roman" pitchFamily="18" charset="0"/>
              </a:rPr>
              <a:t>高字节</a:t>
            </a:r>
            <a:r>
              <a:rPr kumimoji="1" lang="zh-CN" altLang="en-US" sz="2800" b="1">
                <a:latin typeface="Times New Roman" pitchFamily="18" charset="0"/>
                <a:sym typeface="Wingdings" pitchFamily="2" charset="2"/>
              </a:rPr>
              <a:t>：</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41</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10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29</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C9</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p>
          <a:p>
            <a:pPr eaLnBrk="1" hangingPunct="1">
              <a:spcBef>
                <a:spcPct val="50000"/>
              </a:spcBef>
            </a:pPr>
            <a:r>
              <a:rPr kumimoji="1" lang="zh-CN" altLang="en-US" sz="2800" b="1">
                <a:latin typeface="Times New Roman" pitchFamily="18" charset="0"/>
              </a:rPr>
              <a:t>低字节</a:t>
            </a:r>
            <a:r>
              <a:rPr kumimoji="1" lang="zh-CN" altLang="en-US" sz="2800" b="1">
                <a:latin typeface="Times New Roman" pitchFamily="18" charset="0"/>
                <a:sym typeface="Wingdings" pitchFamily="2" charset="2"/>
              </a:rPr>
              <a:t>：</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29</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10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1D</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A0</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r>
              <a:rPr kumimoji="1" lang="en-US" altLang="zh-CN" sz="2400" b="1">
                <a:latin typeface="Times New Roman" pitchFamily="18" charset="0"/>
              </a:rPr>
              <a:t>=</a:t>
            </a:r>
            <a:r>
              <a:rPr kumimoji="1" lang="en-US" altLang="zh-CN" sz="2400" b="1" baseline="-25000">
                <a:latin typeface="Times New Roman" pitchFamily="18" charset="0"/>
              </a:rPr>
              <a:t> </a:t>
            </a:r>
            <a:r>
              <a:rPr kumimoji="1" lang="zh-CN" altLang="en-US" sz="2400" b="1">
                <a:latin typeface="Times New Roman" pitchFamily="18" charset="0"/>
                <a:sym typeface="Wingdings" pitchFamily="2" charset="2"/>
              </a:rPr>
              <a:t>（</a:t>
            </a:r>
            <a:r>
              <a:rPr kumimoji="1" lang="en-US" altLang="zh-CN" sz="2400" b="1">
                <a:latin typeface="Times New Roman" pitchFamily="18" charset="0"/>
                <a:sym typeface="Wingdings" pitchFamily="2" charset="2"/>
              </a:rPr>
              <a:t>BD</a:t>
            </a:r>
            <a:r>
              <a:rPr kumimoji="1" lang="zh-CN" altLang="en-US" sz="2400" b="1">
                <a:latin typeface="Times New Roman" pitchFamily="18" charset="0"/>
                <a:sym typeface="Wingdings" pitchFamily="2" charset="2"/>
              </a:rPr>
              <a:t>）</a:t>
            </a:r>
            <a:r>
              <a:rPr kumimoji="1" lang="en-US" altLang="zh-CN" sz="2400" b="1" baseline="-25000">
                <a:latin typeface="Times New Roman" pitchFamily="18" charset="0"/>
              </a:rPr>
              <a:t>16 </a:t>
            </a:r>
          </a:p>
          <a:p>
            <a:pPr eaLnBrk="1" hangingPunct="1">
              <a:spcBef>
                <a:spcPct val="50000"/>
              </a:spcBef>
            </a:pPr>
            <a:r>
              <a:rPr kumimoji="1" lang="en-US" altLang="zh-CN" sz="3200" b="1">
                <a:latin typeface="Times New Roman" pitchFamily="18" charset="0"/>
              </a:rPr>
              <a:t>                    ∴ “</a:t>
            </a:r>
            <a:r>
              <a:rPr kumimoji="1" lang="zh-CN" altLang="en-US" sz="3200" b="1">
                <a:latin typeface="Times New Roman" pitchFamily="18" charset="0"/>
              </a:rPr>
              <a:t>山”的内码为</a:t>
            </a:r>
            <a:r>
              <a:rPr kumimoji="1" lang="en-US" altLang="zh-CN" sz="3200" b="1">
                <a:latin typeface="Times New Roman" pitchFamily="18" charset="0"/>
              </a:rPr>
              <a:t>C9BD</a:t>
            </a:r>
            <a:endParaRPr kumimoji="1" lang="en-US" altLang="zh-CN" sz="2400" b="1" baseline="-25000">
              <a:latin typeface="Times New Roman" pitchFamily="18" charset="0"/>
            </a:endParaRPr>
          </a:p>
          <a:p>
            <a:pPr eaLnBrk="1" hangingPunct="1">
              <a:spcBef>
                <a:spcPct val="50000"/>
              </a:spcBef>
            </a:pPr>
            <a:endParaRPr kumimoji="1" lang="en-US" altLang="zh-CN" sz="2400" b="1" baseline="-25000">
              <a:latin typeface="Times New Roman" pitchFamily="18" charset="0"/>
            </a:endParaRPr>
          </a:p>
        </p:txBody>
      </p:sp>
      <p:sp>
        <p:nvSpPr>
          <p:cNvPr id="2" name="日期占位符 1">
            <a:extLst>
              <a:ext uri="{FF2B5EF4-FFF2-40B4-BE49-F238E27FC236}">
                <a16:creationId xmlns:a16="http://schemas.microsoft.com/office/drawing/2014/main" id="{AA6AADBB-9494-4A48-91C7-3B9FED18C5A3}"/>
              </a:ext>
            </a:extLst>
          </p:cNvPr>
          <p:cNvSpPr>
            <a:spLocks noGrp="1"/>
          </p:cNvSpPr>
          <p:nvPr>
            <p:ph type="dt" sz="half" idx="10"/>
          </p:nvPr>
        </p:nvSpPr>
        <p:spPr/>
        <p:txBody>
          <a:bodyPr/>
          <a:lstStyle/>
          <a:p>
            <a:pPr>
              <a:defRPr/>
            </a:pPr>
            <a:fld id="{00C41551-F3D1-45BD-A65D-2FFD5C6AEFC8}" type="datetime1">
              <a:rPr lang="zh-CN" altLang="en-US" smtClean="0"/>
              <a:t>2021/9/1</a:t>
            </a:fld>
            <a:endParaRPr lang="en-US" altLang="zh-CN"/>
          </a:p>
        </p:txBody>
      </p:sp>
    </p:spTree>
    <p:extLst>
      <p:ext uri="{BB962C8B-B14F-4D97-AF65-F5344CB8AC3E}">
        <p14:creationId xmlns:p14="http://schemas.microsoft.com/office/powerpoint/2010/main" val="3332157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barn(outHorizontal)">
                                      <p:cBhvr>
                                        <p:cTn id="7" dur="500"/>
                                        <p:tgtEl>
                                          <p:spTgt spid="230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30403"/>
                                        </p:tgtEl>
                                        <p:attrNameLst>
                                          <p:attrName>style.visibility</p:attrName>
                                        </p:attrNameLst>
                                      </p:cBhvr>
                                      <p:to>
                                        <p:strVal val="visible"/>
                                      </p:to>
                                    </p:set>
                                    <p:animEffect transition="in" filter="barn(inHorizontal)">
                                      <p:cBhvr>
                                        <p:cTn id="12" dur="500"/>
                                        <p:tgtEl>
                                          <p:spTgt spid="23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utoUpdateAnimBg="0"/>
      <p:bldP spid="230403"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304800" y="8382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Windows 2000</a:t>
            </a:r>
            <a:r>
              <a:rPr kumimoji="1" lang="zh-CN" altLang="en-US" sz="3200">
                <a:latin typeface="Times New Roman" pitchFamily="18" charset="0"/>
              </a:rPr>
              <a:t>内置的内码输入法支持区位码、</a:t>
            </a:r>
            <a:r>
              <a:rPr kumimoji="1" lang="en-US" altLang="zh-CN" sz="3200">
                <a:latin typeface="Times New Roman" pitchFamily="18" charset="0"/>
              </a:rPr>
              <a:t>GBK</a:t>
            </a:r>
            <a:r>
              <a:rPr kumimoji="1" lang="zh-CN" altLang="en-US" sz="3200">
                <a:latin typeface="Times New Roman" pitchFamily="18" charset="0"/>
              </a:rPr>
              <a:t>内码、</a:t>
            </a:r>
            <a:r>
              <a:rPr kumimoji="1" lang="en-US" altLang="zh-CN" sz="3200">
                <a:latin typeface="Times New Roman" pitchFamily="18" charset="0"/>
              </a:rPr>
              <a:t>UNICODE</a:t>
            </a:r>
            <a:r>
              <a:rPr kumimoji="1" lang="zh-CN" altLang="en-US" sz="3200">
                <a:latin typeface="Times New Roman" pitchFamily="18" charset="0"/>
              </a:rPr>
              <a:t>码的输入。</a:t>
            </a:r>
          </a:p>
        </p:txBody>
      </p:sp>
      <p:sp>
        <p:nvSpPr>
          <p:cNvPr id="231427" name="Text Box 3"/>
          <p:cNvSpPr txBox="1">
            <a:spLocks noChangeArrowheads="1"/>
          </p:cNvSpPr>
          <p:nvPr/>
        </p:nvSpPr>
        <p:spPr bwMode="auto">
          <a:xfrm>
            <a:off x="304800" y="2378075"/>
            <a:ext cx="8458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GBK</a:t>
            </a:r>
            <a:r>
              <a:rPr kumimoji="1" lang="zh-CN" altLang="en-US" sz="3200">
                <a:latin typeface="Times New Roman" pitchFamily="18" charset="0"/>
              </a:rPr>
              <a:t>是汉字扩展内码规范，</a:t>
            </a:r>
            <a:r>
              <a:rPr kumimoji="1" lang="en-US" altLang="zh-CN" sz="3200">
                <a:latin typeface="Times New Roman" pitchFamily="18" charset="0"/>
              </a:rPr>
              <a:t>GBK</a:t>
            </a:r>
            <a:r>
              <a:rPr kumimoji="1" lang="zh-CN" altLang="en-US" sz="3200">
                <a:latin typeface="Times New Roman" pitchFamily="18" charset="0"/>
              </a:rPr>
              <a:t>的目的是解决汉字收字不足、简繁同平面共存、简化代码体系间转换等汉字信息交换的瓶颈问题，它与</a:t>
            </a:r>
            <a:r>
              <a:rPr kumimoji="1" lang="en-US" altLang="zh-CN" sz="3200">
                <a:latin typeface="Times New Roman" pitchFamily="18" charset="0"/>
              </a:rPr>
              <a:t>GB2312-80</a:t>
            </a:r>
            <a:r>
              <a:rPr kumimoji="1" lang="zh-CN" altLang="en-US" sz="3200">
                <a:latin typeface="Times New Roman" pitchFamily="18" charset="0"/>
              </a:rPr>
              <a:t>内码体系完全兼容。</a:t>
            </a:r>
          </a:p>
        </p:txBody>
      </p:sp>
      <p:sp>
        <p:nvSpPr>
          <p:cNvPr id="2" name="日期占位符 1">
            <a:extLst>
              <a:ext uri="{FF2B5EF4-FFF2-40B4-BE49-F238E27FC236}">
                <a16:creationId xmlns:a16="http://schemas.microsoft.com/office/drawing/2014/main" id="{4867DD0F-7B1A-4D18-BC3B-E1B652C97AD0}"/>
              </a:ext>
            </a:extLst>
          </p:cNvPr>
          <p:cNvSpPr>
            <a:spLocks noGrp="1"/>
          </p:cNvSpPr>
          <p:nvPr>
            <p:ph type="dt" sz="half" idx="10"/>
          </p:nvPr>
        </p:nvSpPr>
        <p:spPr/>
        <p:txBody>
          <a:bodyPr/>
          <a:lstStyle/>
          <a:p>
            <a:pPr>
              <a:defRPr/>
            </a:pPr>
            <a:fld id="{4F7C7047-6A20-49E6-A87C-248F5FAA6976}" type="datetime1">
              <a:rPr lang="zh-CN" altLang="en-US" smtClean="0"/>
              <a:t>2021/9/1</a:t>
            </a:fld>
            <a:endParaRPr lang="en-US" altLang="zh-CN"/>
          </a:p>
        </p:txBody>
      </p:sp>
    </p:spTree>
    <p:extLst>
      <p:ext uri="{BB962C8B-B14F-4D97-AF65-F5344CB8AC3E}">
        <p14:creationId xmlns:p14="http://schemas.microsoft.com/office/powerpoint/2010/main" val="1108004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blinds(horizontal)">
                                      <p:cBhvr>
                                        <p:cTn id="7" dur="500"/>
                                        <p:tgtEl>
                                          <p:spTgt spid="231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1427"/>
                                        </p:tgtEl>
                                        <p:attrNameLst>
                                          <p:attrName>style.visibility</p:attrName>
                                        </p:attrNameLst>
                                      </p:cBhvr>
                                      <p:to>
                                        <p:strVal val="visible"/>
                                      </p:to>
                                    </p:set>
                                    <p:animEffect transition="in" filter="wipe(up)">
                                      <p:cBhvr>
                                        <p:cTn id="12"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autoUpdateAnimBg="0"/>
      <p:bldP spid="23142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377212EB-9BA1-4292-AD82-77F8C13996AB}" type="datetime1">
              <a:rPr lang="zh-CN" altLang="en-US" smtClean="0"/>
              <a:t>2021/9/1</a:t>
            </a:fld>
            <a:endParaRPr lang="en-US" altLang="zh-CN"/>
          </a:p>
        </p:txBody>
      </p:sp>
      <p:sp>
        <p:nvSpPr>
          <p:cNvPr id="4" name="矩形 3"/>
          <p:cNvSpPr/>
          <p:nvPr/>
        </p:nvSpPr>
        <p:spPr>
          <a:xfrm>
            <a:off x="457200" y="914400"/>
            <a:ext cx="8229600" cy="2062103"/>
          </a:xfrm>
          <a:prstGeom prst="rect">
            <a:avLst/>
          </a:prstGeom>
        </p:spPr>
        <p:txBody>
          <a:bodyPr wrap="square">
            <a:spAutoFit/>
          </a:bodyPr>
          <a:lstStyle/>
          <a:p>
            <a:pPr marL="342900" indent="-342900">
              <a:spcBef>
                <a:spcPct val="20000"/>
              </a:spcBef>
              <a:buFontTx/>
              <a:buChar char="•"/>
            </a:pPr>
            <a:r>
              <a:rPr kumimoji="1" lang="en-US" altLang="zh-CN" sz="3200" b="1" dirty="0">
                <a:latin typeface="宋体" pitchFamily="2" charset="-122"/>
              </a:rPr>
              <a:t>1964</a:t>
            </a:r>
            <a:r>
              <a:rPr kumimoji="1" lang="zh-CN" altLang="en-US" sz="3200" b="1" dirty="0">
                <a:latin typeface="宋体" pitchFamily="2" charset="-122"/>
              </a:rPr>
              <a:t>年</a:t>
            </a:r>
            <a:r>
              <a:rPr kumimoji="1" lang="en-US" altLang="zh-CN" sz="3200" b="1" dirty="0">
                <a:latin typeface="Times New Roman" pitchFamily="18" charset="0"/>
              </a:rPr>
              <a:t>—</a:t>
            </a:r>
            <a:r>
              <a:rPr kumimoji="1" lang="en-US" altLang="zh-CN" sz="3200" b="1" dirty="0">
                <a:latin typeface="宋体" pitchFamily="2" charset="-122"/>
              </a:rPr>
              <a:t>1971</a:t>
            </a:r>
            <a:r>
              <a:rPr kumimoji="1" lang="zh-CN" altLang="en-US" sz="3200" b="1" dirty="0">
                <a:latin typeface="宋体" pitchFamily="2" charset="-122"/>
              </a:rPr>
              <a:t>年：第三代计算机</a:t>
            </a:r>
            <a:endParaRPr kumimoji="1" lang="en-US" altLang="zh-CN" sz="3200" b="1" dirty="0">
              <a:latin typeface="宋体" pitchFamily="2" charset="-122"/>
            </a:endParaRPr>
          </a:p>
          <a:p>
            <a:pPr marL="800100" lvl="1" indent="-342900">
              <a:spcBef>
                <a:spcPct val="20000"/>
              </a:spcBef>
              <a:buFontTx/>
              <a:buChar char="•"/>
            </a:pPr>
            <a:r>
              <a:rPr kumimoji="1" lang="zh-CN" altLang="en-US" sz="2400" dirty="0">
                <a:latin typeface="宋体" pitchFamily="2" charset="-122"/>
              </a:rPr>
              <a:t>集成电路、半导体存储、操作系统、结构化程序设计</a:t>
            </a:r>
          </a:p>
          <a:p>
            <a:pPr marL="342900" indent="-342900">
              <a:spcBef>
                <a:spcPct val="20000"/>
              </a:spcBef>
              <a:buFontTx/>
              <a:buChar char="•"/>
            </a:pPr>
            <a:r>
              <a:rPr kumimoji="1" lang="en-US" altLang="zh-CN" sz="3200" b="1" dirty="0">
                <a:latin typeface="宋体" pitchFamily="2" charset="-122"/>
              </a:rPr>
              <a:t>1971</a:t>
            </a:r>
            <a:r>
              <a:rPr kumimoji="1" lang="zh-CN" altLang="en-US" sz="3200" b="1" dirty="0">
                <a:latin typeface="宋体" pitchFamily="2" charset="-122"/>
              </a:rPr>
              <a:t>年</a:t>
            </a:r>
            <a:r>
              <a:rPr kumimoji="1" lang="en-US" altLang="zh-CN" sz="3200" b="1" dirty="0">
                <a:latin typeface="Times New Roman" pitchFamily="18" charset="0"/>
              </a:rPr>
              <a:t>—</a:t>
            </a:r>
            <a:r>
              <a:rPr kumimoji="1" lang="zh-CN" altLang="en-US" sz="3200" b="1" dirty="0">
                <a:latin typeface="宋体" pitchFamily="2" charset="-122"/>
              </a:rPr>
              <a:t>至今  ：第四代计算机</a:t>
            </a:r>
            <a:endParaRPr kumimoji="1" lang="en-US" altLang="zh-CN" sz="3200" b="1" dirty="0">
              <a:latin typeface="宋体" pitchFamily="2" charset="-122"/>
            </a:endParaRPr>
          </a:p>
          <a:p>
            <a:pPr marL="800100" lvl="1" indent="-342900">
              <a:spcBef>
                <a:spcPct val="20000"/>
              </a:spcBef>
              <a:buFontTx/>
              <a:buChar char="•"/>
            </a:pPr>
            <a:r>
              <a:rPr kumimoji="1" lang="zh-CN" altLang="en-US" sz="2400" dirty="0">
                <a:latin typeface="宋体" pitchFamily="2" charset="-122"/>
              </a:rPr>
              <a:t>性能大幅提高、体积小、价格低、大规模集成电路</a:t>
            </a:r>
          </a:p>
        </p:txBody>
      </p:sp>
      <p:pic>
        <p:nvPicPr>
          <p:cNvPr id="7" name="图片 6">
            <a:extLst>
              <a:ext uri="{FF2B5EF4-FFF2-40B4-BE49-F238E27FC236}">
                <a16:creationId xmlns:a16="http://schemas.microsoft.com/office/drawing/2014/main" id="{148CEE45-74C8-4785-9E74-A01AFAAE0B9E}"/>
              </a:ext>
            </a:extLst>
          </p:cNvPr>
          <p:cNvPicPr>
            <a:picLocks noChangeAspect="1"/>
          </p:cNvPicPr>
          <p:nvPr/>
        </p:nvPicPr>
        <p:blipFill>
          <a:blip r:embed="rId2"/>
          <a:stretch>
            <a:fillRect/>
          </a:stretch>
        </p:blipFill>
        <p:spPr>
          <a:xfrm>
            <a:off x="2133600" y="3169147"/>
            <a:ext cx="5043487" cy="3076078"/>
          </a:xfrm>
          <a:prstGeom prst="rect">
            <a:avLst/>
          </a:prstGeom>
        </p:spPr>
      </p:pic>
    </p:spTree>
    <p:extLst>
      <p:ext uri="{BB962C8B-B14F-4D97-AF65-F5344CB8AC3E}">
        <p14:creationId xmlns:p14="http://schemas.microsoft.com/office/powerpoint/2010/main" val="13778011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457200" y="9144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a:latin typeface="Times New Roman" pitchFamily="18" charset="0"/>
              </a:rPr>
              <a:t>汉字输入码</a:t>
            </a:r>
          </a:p>
        </p:txBody>
      </p:sp>
      <p:sp>
        <p:nvSpPr>
          <p:cNvPr id="232451" name="Text Box 3"/>
          <p:cNvSpPr txBox="1">
            <a:spLocks noChangeArrowheads="1"/>
          </p:cNvSpPr>
          <p:nvPr/>
        </p:nvSpPr>
        <p:spPr bwMode="auto">
          <a:xfrm>
            <a:off x="685800" y="1981200"/>
            <a:ext cx="78486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a:t>
            </a:r>
            <a:r>
              <a:rPr kumimoji="1" lang="zh-CN" altLang="en-US" sz="3200">
                <a:latin typeface="Times New Roman" pitchFamily="18" charset="0"/>
              </a:rPr>
              <a:t>汉字输入方法一是由计算机自动识别汉字，要求计算机模拟人的智能；二是由人来完成识别工作，将相应的计算机编码以手动方式用键盘输入计算机。</a:t>
            </a:r>
          </a:p>
        </p:txBody>
      </p:sp>
      <p:sp>
        <p:nvSpPr>
          <p:cNvPr id="2" name="日期占位符 1">
            <a:extLst>
              <a:ext uri="{FF2B5EF4-FFF2-40B4-BE49-F238E27FC236}">
                <a16:creationId xmlns:a16="http://schemas.microsoft.com/office/drawing/2014/main" id="{A4103CAA-E2C4-43A4-A51F-E22B75791C8B}"/>
              </a:ext>
            </a:extLst>
          </p:cNvPr>
          <p:cNvSpPr>
            <a:spLocks noGrp="1"/>
          </p:cNvSpPr>
          <p:nvPr>
            <p:ph type="dt" sz="half" idx="10"/>
          </p:nvPr>
        </p:nvSpPr>
        <p:spPr/>
        <p:txBody>
          <a:bodyPr/>
          <a:lstStyle/>
          <a:p>
            <a:pPr>
              <a:defRPr/>
            </a:pPr>
            <a:fld id="{80562669-4BAE-4F9E-95D7-74AE128D51A4}" type="datetime1">
              <a:rPr lang="zh-CN" altLang="en-US" smtClean="0"/>
              <a:t>2021/9/1</a:t>
            </a:fld>
            <a:endParaRPr lang="en-US" altLang="zh-CN"/>
          </a:p>
        </p:txBody>
      </p:sp>
    </p:spTree>
    <p:extLst>
      <p:ext uri="{BB962C8B-B14F-4D97-AF65-F5344CB8AC3E}">
        <p14:creationId xmlns:p14="http://schemas.microsoft.com/office/powerpoint/2010/main" val="1699575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2450"/>
                                        </p:tgtEl>
                                        <p:attrNameLst>
                                          <p:attrName>style.visibility</p:attrName>
                                        </p:attrNameLst>
                                      </p:cBhvr>
                                      <p:to>
                                        <p:strVal val="visible"/>
                                      </p:to>
                                    </p:set>
                                    <p:animEffect transition="in" filter="box(out)">
                                      <p:cBhvr>
                                        <p:cTn id="7" dur="500"/>
                                        <p:tgtEl>
                                          <p:spTgt spid="232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32451"/>
                                        </p:tgtEl>
                                        <p:attrNameLst>
                                          <p:attrName>style.visibility</p:attrName>
                                        </p:attrNameLst>
                                      </p:cBhvr>
                                      <p:to>
                                        <p:strVal val="visible"/>
                                      </p:to>
                                    </p:set>
                                    <p:anim calcmode="lin" valueType="num">
                                      <p:cBhvr>
                                        <p:cTn id="12" dur="1000" fill="hold"/>
                                        <p:tgtEl>
                                          <p:spTgt spid="232451"/>
                                        </p:tgtEl>
                                        <p:attrNameLst>
                                          <p:attrName>ppt_w</p:attrName>
                                        </p:attrNameLst>
                                      </p:cBhvr>
                                      <p:tavLst>
                                        <p:tav tm="0">
                                          <p:val>
                                            <p:fltVal val="0"/>
                                          </p:val>
                                        </p:tav>
                                        <p:tav tm="100000">
                                          <p:val>
                                            <p:strVal val="#ppt_w"/>
                                          </p:val>
                                        </p:tav>
                                      </p:tavLst>
                                    </p:anim>
                                    <p:anim calcmode="lin" valueType="num">
                                      <p:cBhvr>
                                        <p:cTn id="13" dur="1000" fill="hold"/>
                                        <p:tgtEl>
                                          <p:spTgt spid="232451"/>
                                        </p:tgtEl>
                                        <p:attrNameLst>
                                          <p:attrName>ppt_h</p:attrName>
                                        </p:attrNameLst>
                                      </p:cBhvr>
                                      <p:tavLst>
                                        <p:tav tm="0">
                                          <p:val>
                                            <p:fltVal val="0"/>
                                          </p:val>
                                        </p:tav>
                                        <p:tav tm="100000">
                                          <p:val>
                                            <p:strVal val="#ppt_h"/>
                                          </p:val>
                                        </p:tav>
                                      </p:tavLst>
                                    </p:anim>
                                    <p:anim calcmode="lin" valueType="num">
                                      <p:cBhvr>
                                        <p:cTn id="14" dur="1000" fill="hold"/>
                                        <p:tgtEl>
                                          <p:spTgt spid="23245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3245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utoUpdateAnimBg="0"/>
      <p:bldP spid="232451"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609600" y="609600"/>
            <a:ext cx="64008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a:latin typeface="Times New Roman" pitchFamily="18" charset="0"/>
              </a:rPr>
              <a:t>自动识别有</a:t>
            </a:r>
            <a:r>
              <a:rPr kumimoji="1" lang="en-US" altLang="zh-CN" sz="3200">
                <a:latin typeface="Times New Roman" pitchFamily="18" charset="0"/>
              </a:rPr>
              <a:t>3</a:t>
            </a:r>
            <a:r>
              <a:rPr kumimoji="1" lang="zh-CN" altLang="en-US" sz="3200">
                <a:latin typeface="Times New Roman" pitchFamily="18" charset="0"/>
              </a:rPr>
              <a:t>种方法：</a:t>
            </a:r>
          </a:p>
          <a:p>
            <a:pPr eaLnBrk="1" hangingPunct="1">
              <a:spcBef>
                <a:spcPct val="50000"/>
              </a:spcBef>
            </a:pPr>
            <a:r>
              <a:rPr kumimoji="1" lang="zh-CN" altLang="en-US" sz="3200">
                <a:latin typeface="Times New Roman" pitchFamily="18" charset="0"/>
              </a:rPr>
              <a:t>一是利用汉字识别技术；</a:t>
            </a:r>
          </a:p>
          <a:p>
            <a:pPr eaLnBrk="1" hangingPunct="1">
              <a:spcBef>
                <a:spcPct val="50000"/>
              </a:spcBef>
            </a:pPr>
            <a:r>
              <a:rPr kumimoji="1" lang="zh-CN" altLang="en-US" sz="3200">
                <a:latin typeface="Times New Roman" pitchFamily="18" charset="0"/>
              </a:rPr>
              <a:t>二是利用语音识别技术；</a:t>
            </a:r>
          </a:p>
          <a:p>
            <a:pPr eaLnBrk="1" hangingPunct="1">
              <a:spcBef>
                <a:spcPct val="50000"/>
              </a:spcBef>
            </a:pPr>
            <a:r>
              <a:rPr kumimoji="1" lang="zh-CN" altLang="en-US" sz="3200">
                <a:latin typeface="Times New Roman" pitchFamily="18" charset="0"/>
              </a:rPr>
              <a:t>三是扫描识别输入；</a:t>
            </a:r>
          </a:p>
        </p:txBody>
      </p:sp>
      <p:sp>
        <p:nvSpPr>
          <p:cNvPr id="233475" name="Text Box 3"/>
          <p:cNvSpPr txBox="1">
            <a:spLocks noChangeArrowheads="1"/>
          </p:cNvSpPr>
          <p:nvPr/>
        </p:nvSpPr>
        <p:spPr bwMode="auto">
          <a:xfrm>
            <a:off x="533400" y="3856038"/>
            <a:ext cx="7924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a:t>
            </a:r>
            <a:r>
              <a:rPr kumimoji="1" lang="zh-CN" altLang="en-US" sz="3200">
                <a:latin typeface="Times New Roman" pitchFamily="18" charset="0"/>
              </a:rPr>
              <a:t>汉字输入码分为</a:t>
            </a:r>
            <a:r>
              <a:rPr kumimoji="1" lang="en-US" altLang="zh-CN" sz="3200">
                <a:latin typeface="Times New Roman" pitchFamily="18" charset="0"/>
              </a:rPr>
              <a:t>4</a:t>
            </a:r>
            <a:r>
              <a:rPr kumimoji="1" lang="zh-CN" altLang="en-US" sz="3200">
                <a:latin typeface="Times New Roman" pitchFamily="18" charset="0"/>
              </a:rPr>
              <a:t>类：顺序码、音码、形码和以汉字的音、形相结合的音形码或形音码。</a:t>
            </a:r>
          </a:p>
        </p:txBody>
      </p:sp>
      <p:sp>
        <p:nvSpPr>
          <p:cNvPr id="2" name="日期占位符 1">
            <a:extLst>
              <a:ext uri="{FF2B5EF4-FFF2-40B4-BE49-F238E27FC236}">
                <a16:creationId xmlns:a16="http://schemas.microsoft.com/office/drawing/2014/main" id="{D5033559-12FA-482E-842B-D1A5C0620ED4}"/>
              </a:ext>
            </a:extLst>
          </p:cNvPr>
          <p:cNvSpPr>
            <a:spLocks noGrp="1"/>
          </p:cNvSpPr>
          <p:nvPr>
            <p:ph type="dt" sz="half" idx="10"/>
          </p:nvPr>
        </p:nvSpPr>
        <p:spPr/>
        <p:txBody>
          <a:bodyPr/>
          <a:lstStyle/>
          <a:p>
            <a:pPr>
              <a:defRPr/>
            </a:pPr>
            <a:fld id="{93C89C5D-C1B2-4D1E-B3F0-D1D91360E3BD}" type="datetime1">
              <a:rPr lang="zh-CN" altLang="en-US" smtClean="0"/>
              <a:t>2021/9/1</a:t>
            </a:fld>
            <a:endParaRPr lang="en-US" altLang="zh-CN"/>
          </a:p>
        </p:txBody>
      </p:sp>
    </p:spTree>
    <p:extLst>
      <p:ext uri="{BB962C8B-B14F-4D97-AF65-F5344CB8AC3E}">
        <p14:creationId xmlns:p14="http://schemas.microsoft.com/office/powerpoint/2010/main" val="631157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animEffect transition="in" filter="wipe(up)">
                                      <p:cBhvr>
                                        <p:cTn id="7" dur="500"/>
                                        <p:tgtEl>
                                          <p:spTgt spid="233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33475"/>
                                        </p:tgtEl>
                                        <p:attrNameLst>
                                          <p:attrName>style.visibility</p:attrName>
                                        </p:attrNameLst>
                                      </p:cBhvr>
                                      <p:to>
                                        <p:strVal val="visible"/>
                                      </p:to>
                                    </p:set>
                                    <p:anim calcmode="lin" valueType="num">
                                      <p:cBhvr>
                                        <p:cTn id="12" dur="500" fill="hold"/>
                                        <p:tgtEl>
                                          <p:spTgt spid="233475"/>
                                        </p:tgtEl>
                                        <p:attrNameLst>
                                          <p:attrName>ppt_w</p:attrName>
                                        </p:attrNameLst>
                                      </p:cBhvr>
                                      <p:tavLst>
                                        <p:tav tm="0">
                                          <p:val>
                                            <p:fltVal val="0"/>
                                          </p:val>
                                        </p:tav>
                                        <p:tav tm="100000">
                                          <p:val>
                                            <p:strVal val="#ppt_w"/>
                                          </p:val>
                                        </p:tav>
                                      </p:tavLst>
                                    </p:anim>
                                    <p:anim calcmode="lin" valueType="num">
                                      <p:cBhvr>
                                        <p:cTn id="13" dur="500" fill="hold"/>
                                        <p:tgtEl>
                                          <p:spTgt spid="2334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autoUpdateAnimBg="0"/>
      <p:bldP spid="233475"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533400" y="563563"/>
            <a:ext cx="2895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solidFill>
                  <a:schemeClr val="tx2"/>
                </a:solidFill>
                <a:latin typeface="Times New Roman" pitchFamily="18" charset="0"/>
              </a:rPr>
              <a:t>三、汉字字库</a:t>
            </a:r>
          </a:p>
        </p:txBody>
      </p:sp>
      <p:sp>
        <p:nvSpPr>
          <p:cNvPr id="234499" name="Text Box 3"/>
          <p:cNvSpPr txBox="1">
            <a:spLocks noChangeArrowheads="1"/>
          </p:cNvSpPr>
          <p:nvPr/>
        </p:nvSpPr>
        <p:spPr bwMode="auto">
          <a:xfrm>
            <a:off x="457200" y="1416050"/>
            <a:ext cx="59436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spcBef>
                <a:spcPct val="20000"/>
              </a:spcBef>
              <a:buSzPct val="90000"/>
              <a:buFontTx/>
              <a:buBlip>
                <a:blip r:embed="rId2"/>
              </a:buBlip>
            </a:pPr>
            <a:r>
              <a:rPr kumimoji="1" lang="zh-CN" altLang="en-US" sz="3200" b="1">
                <a:solidFill>
                  <a:schemeClr val="tx2"/>
                </a:solidFill>
                <a:latin typeface="Tahoma" pitchFamily="34" charset="0"/>
              </a:rPr>
              <a:t>字库</a:t>
            </a:r>
            <a:r>
              <a:rPr kumimoji="1" lang="zh-CN" altLang="en-US" sz="2800" b="1">
                <a:latin typeface="Tahoma" pitchFamily="34" charset="0"/>
              </a:rPr>
              <a:t>（字型点阵）：用点阵方式来构造汉字字型，然后存储在计算机内，构成汉字字模库。目的是为了能显示和打印汉字。</a:t>
            </a:r>
            <a:endParaRPr kumimoji="1" lang="zh-CN" altLang="en-US" sz="3200">
              <a:latin typeface="Times New Roman" pitchFamily="18" charset="0"/>
            </a:endParaRPr>
          </a:p>
        </p:txBody>
      </p:sp>
      <p:grpSp>
        <p:nvGrpSpPr>
          <p:cNvPr id="2" name="Group 4"/>
          <p:cNvGrpSpPr>
            <a:grpSpLocks/>
          </p:cNvGrpSpPr>
          <p:nvPr/>
        </p:nvGrpSpPr>
        <p:grpSpPr bwMode="auto">
          <a:xfrm>
            <a:off x="609600" y="3581400"/>
            <a:ext cx="7772400" cy="2971800"/>
            <a:chOff x="768" y="2352"/>
            <a:chExt cx="4800" cy="1680"/>
          </a:xfrm>
        </p:grpSpPr>
        <p:grpSp>
          <p:nvGrpSpPr>
            <p:cNvPr id="73734" name="Group 5"/>
            <p:cNvGrpSpPr>
              <a:grpSpLocks/>
            </p:cNvGrpSpPr>
            <p:nvPr/>
          </p:nvGrpSpPr>
          <p:grpSpPr bwMode="auto">
            <a:xfrm>
              <a:off x="768" y="2736"/>
              <a:ext cx="4800" cy="1296"/>
              <a:chOff x="768" y="2736"/>
              <a:chExt cx="4800" cy="1296"/>
            </a:xfrm>
          </p:grpSpPr>
          <p:sp>
            <p:nvSpPr>
              <p:cNvPr id="73737" name="Oval 6"/>
              <p:cNvSpPr>
                <a:spLocks noChangeArrowheads="1"/>
              </p:cNvSpPr>
              <p:nvPr/>
            </p:nvSpPr>
            <p:spPr bwMode="auto">
              <a:xfrm>
                <a:off x="768" y="3312"/>
                <a:ext cx="1008" cy="480"/>
              </a:xfrm>
              <a:prstGeom prst="ellipse">
                <a:avLst/>
              </a:prstGeom>
              <a:solidFill>
                <a:srgbClr val="0000FF"/>
              </a:solidFill>
              <a:ln w="9525">
                <a:solidFill>
                  <a:schemeClr val="tx1"/>
                </a:solidFill>
                <a:round/>
                <a:headEnd/>
                <a:tailEnd/>
              </a:ln>
            </p:spPr>
            <p:txBody>
              <a:bodyPr wrap="none" anchor="ctr"/>
              <a:lstStyle/>
              <a:p>
                <a:pPr algn="ctr"/>
                <a:r>
                  <a:rPr kumimoji="1" lang="zh-CN" altLang="en-US" sz="2400" b="1">
                    <a:solidFill>
                      <a:schemeClr val="bg1"/>
                    </a:solidFill>
                    <a:latin typeface="Times New Roman" pitchFamily="18" charset="0"/>
                  </a:rPr>
                  <a:t>输入码</a:t>
                </a:r>
              </a:p>
            </p:txBody>
          </p:sp>
          <p:sp>
            <p:nvSpPr>
              <p:cNvPr id="73738" name="Oval 7"/>
              <p:cNvSpPr>
                <a:spLocks noChangeArrowheads="1"/>
              </p:cNvSpPr>
              <p:nvPr/>
            </p:nvSpPr>
            <p:spPr bwMode="auto">
              <a:xfrm>
                <a:off x="2592" y="3312"/>
                <a:ext cx="1008" cy="480"/>
              </a:xfrm>
              <a:prstGeom prst="ellipse">
                <a:avLst/>
              </a:prstGeom>
              <a:solidFill>
                <a:srgbClr val="0000FF"/>
              </a:solidFill>
              <a:ln w="9525">
                <a:solidFill>
                  <a:schemeClr val="tx1"/>
                </a:solidFill>
                <a:round/>
                <a:headEnd/>
                <a:tailEnd/>
              </a:ln>
            </p:spPr>
            <p:txBody>
              <a:bodyPr wrap="none" anchor="ctr"/>
              <a:lstStyle/>
              <a:p>
                <a:pPr algn="ctr"/>
                <a:r>
                  <a:rPr kumimoji="1" lang="zh-CN" altLang="en-US" sz="2400" b="1">
                    <a:solidFill>
                      <a:schemeClr val="bg1"/>
                    </a:solidFill>
                    <a:latin typeface="Times New Roman" pitchFamily="18" charset="0"/>
                  </a:rPr>
                  <a:t>机内码</a:t>
                </a:r>
              </a:p>
            </p:txBody>
          </p:sp>
          <p:sp>
            <p:nvSpPr>
              <p:cNvPr id="73739" name="Oval 8"/>
              <p:cNvSpPr>
                <a:spLocks noChangeArrowheads="1"/>
              </p:cNvSpPr>
              <p:nvPr/>
            </p:nvSpPr>
            <p:spPr bwMode="auto">
              <a:xfrm>
                <a:off x="4464" y="3312"/>
                <a:ext cx="1104" cy="480"/>
              </a:xfrm>
              <a:prstGeom prst="ellipse">
                <a:avLst/>
              </a:prstGeom>
              <a:solidFill>
                <a:srgbClr val="0000FF"/>
              </a:solidFill>
              <a:ln w="9525">
                <a:solidFill>
                  <a:schemeClr val="tx1"/>
                </a:solidFill>
                <a:round/>
                <a:headEnd/>
                <a:tailEnd/>
              </a:ln>
            </p:spPr>
            <p:txBody>
              <a:bodyPr wrap="none" anchor="ctr"/>
              <a:lstStyle/>
              <a:p>
                <a:pPr algn="ctr"/>
                <a:r>
                  <a:rPr kumimoji="1" lang="zh-CN" altLang="en-US" sz="2400" b="1">
                    <a:solidFill>
                      <a:schemeClr val="bg1"/>
                    </a:solidFill>
                    <a:ea typeface="华文中宋" pitchFamily="2" charset="-122"/>
                  </a:rPr>
                  <a:t>字型点阵</a:t>
                </a:r>
                <a:r>
                  <a:rPr kumimoji="1" lang="zh-CN" altLang="en-US" sz="2400" b="1">
                    <a:solidFill>
                      <a:schemeClr val="bg1"/>
                    </a:solidFill>
                    <a:latin typeface="Times New Roman" pitchFamily="18" charset="0"/>
                  </a:rPr>
                  <a:t>码</a:t>
                </a:r>
              </a:p>
            </p:txBody>
          </p:sp>
          <p:sp>
            <p:nvSpPr>
              <p:cNvPr id="73740" name="Rectangle 9"/>
              <p:cNvSpPr>
                <a:spLocks noChangeArrowheads="1"/>
              </p:cNvSpPr>
              <p:nvPr/>
            </p:nvSpPr>
            <p:spPr bwMode="auto">
              <a:xfrm>
                <a:off x="2016" y="3024"/>
                <a:ext cx="336" cy="1008"/>
              </a:xfrm>
              <a:prstGeom prst="rect">
                <a:avLst/>
              </a:prstGeom>
              <a:solidFill>
                <a:srgbClr val="0000FF"/>
              </a:solidFill>
              <a:ln w="9525">
                <a:solidFill>
                  <a:schemeClr val="tx1"/>
                </a:solidFill>
                <a:miter lim="800000"/>
                <a:headEnd/>
                <a:tailEnd/>
              </a:ln>
            </p:spPr>
            <p:txBody>
              <a:bodyPr wrap="none" anchor="ctr"/>
              <a:lstStyle/>
              <a:p>
                <a:pPr algn="ctr"/>
                <a:r>
                  <a:rPr kumimoji="1" lang="zh-CN" altLang="en-US" sz="2400" b="1">
                    <a:solidFill>
                      <a:schemeClr val="bg1"/>
                    </a:solidFill>
                    <a:latin typeface="Times New Roman" pitchFamily="18" charset="0"/>
                  </a:rPr>
                  <a:t>编</a:t>
                </a:r>
              </a:p>
              <a:p>
                <a:pPr algn="ctr"/>
                <a:r>
                  <a:rPr kumimoji="1" lang="zh-CN" altLang="en-US" sz="2400" b="1">
                    <a:solidFill>
                      <a:schemeClr val="bg1"/>
                    </a:solidFill>
                    <a:latin typeface="Times New Roman" pitchFamily="18" charset="0"/>
                  </a:rPr>
                  <a:t>码</a:t>
                </a:r>
              </a:p>
              <a:p>
                <a:pPr algn="ctr"/>
                <a:r>
                  <a:rPr kumimoji="1" lang="zh-CN" altLang="en-US" sz="2400" b="1">
                    <a:solidFill>
                      <a:schemeClr val="bg1"/>
                    </a:solidFill>
                    <a:latin typeface="Times New Roman" pitchFamily="18" charset="0"/>
                  </a:rPr>
                  <a:t>变</a:t>
                </a:r>
              </a:p>
              <a:p>
                <a:pPr algn="ctr"/>
                <a:r>
                  <a:rPr kumimoji="1" lang="zh-CN" altLang="en-US" sz="2400" b="1">
                    <a:solidFill>
                      <a:schemeClr val="bg1"/>
                    </a:solidFill>
                    <a:latin typeface="Times New Roman" pitchFamily="18" charset="0"/>
                  </a:rPr>
                  <a:t>换</a:t>
                </a:r>
              </a:p>
            </p:txBody>
          </p:sp>
          <p:sp>
            <p:nvSpPr>
              <p:cNvPr id="73741" name="Rectangle 10"/>
              <p:cNvSpPr>
                <a:spLocks noChangeArrowheads="1"/>
              </p:cNvSpPr>
              <p:nvPr/>
            </p:nvSpPr>
            <p:spPr bwMode="auto">
              <a:xfrm>
                <a:off x="3840" y="3024"/>
                <a:ext cx="336" cy="1008"/>
              </a:xfrm>
              <a:prstGeom prst="rect">
                <a:avLst/>
              </a:prstGeom>
              <a:solidFill>
                <a:srgbClr val="0000FF"/>
              </a:solidFill>
              <a:ln w="9525">
                <a:solidFill>
                  <a:schemeClr val="tx1"/>
                </a:solidFill>
                <a:miter lim="800000"/>
                <a:headEnd/>
                <a:tailEnd/>
              </a:ln>
            </p:spPr>
            <p:txBody>
              <a:bodyPr wrap="none" anchor="ctr"/>
              <a:lstStyle/>
              <a:p>
                <a:pPr algn="ctr"/>
                <a:r>
                  <a:rPr kumimoji="1" lang="zh-CN" altLang="en-US" sz="2400" b="1">
                    <a:solidFill>
                      <a:schemeClr val="bg1"/>
                    </a:solidFill>
                    <a:latin typeface="Times New Roman" pitchFamily="18" charset="0"/>
                  </a:rPr>
                  <a:t>编</a:t>
                </a:r>
              </a:p>
              <a:p>
                <a:pPr algn="ctr"/>
                <a:r>
                  <a:rPr kumimoji="1" lang="zh-CN" altLang="en-US" sz="2400" b="1">
                    <a:solidFill>
                      <a:schemeClr val="bg1"/>
                    </a:solidFill>
                    <a:latin typeface="Times New Roman" pitchFamily="18" charset="0"/>
                  </a:rPr>
                  <a:t>码</a:t>
                </a:r>
              </a:p>
              <a:p>
                <a:pPr algn="ctr"/>
                <a:r>
                  <a:rPr kumimoji="1" lang="zh-CN" altLang="en-US" sz="2400" b="1">
                    <a:solidFill>
                      <a:schemeClr val="bg1"/>
                    </a:solidFill>
                    <a:latin typeface="Times New Roman" pitchFamily="18" charset="0"/>
                  </a:rPr>
                  <a:t>变</a:t>
                </a:r>
              </a:p>
              <a:p>
                <a:pPr algn="ctr"/>
                <a:r>
                  <a:rPr kumimoji="1" lang="zh-CN" altLang="en-US" sz="2400" b="1">
                    <a:solidFill>
                      <a:schemeClr val="bg1"/>
                    </a:solidFill>
                    <a:latin typeface="Times New Roman" pitchFamily="18" charset="0"/>
                  </a:rPr>
                  <a:t>换</a:t>
                </a:r>
              </a:p>
            </p:txBody>
          </p:sp>
          <p:sp>
            <p:nvSpPr>
              <p:cNvPr id="73742" name="AutoShape 11"/>
              <p:cNvSpPr>
                <a:spLocks noChangeArrowheads="1"/>
              </p:cNvSpPr>
              <p:nvPr/>
            </p:nvSpPr>
            <p:spPr bwMode="auto">
              <a:xfrm>
                <a:off x="1824" y="3456"/>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73743" name="AutoShape 12"/>
              <p:cNvSpPr>
                <a:spLocks noChangeArrowheads="1"/>
              </p:cNvSpPr>
              <p:nvPr/>
            </p:nvSpPr>
            <p:spPr bwMode="auto">
              <a:xfrm>
                <a:off x="2400" y="3456"/>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73744" name="AutoShape 13"/>
              <p:cNvSpPr>
                <a:spLocks noChangeArrowheads="1"/>
              </p:cNvSpPr>
              <p:nvPr/>
            </p:nvSpPr>
            <p:spPr bwMode="auto">
              <a:xfrm>
                <a:off x="3648" y="3456"/>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73745" name="AutoShape 14"/>
              <p:cNvSpPr>
                <a:spLocks noChangeArrowheads="1"/>
              </p:cNvSpPr>
              <p:nvPr/>
            </p:nvSpPr>
            <p:spPr bwMode="auto">
              <a:xfrm>
                <a:off x="4224" y="3456"/>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grpSp>
            <p:nvGrpSpPr>
              <p:cNvPr id="73746" name="Group 15"/>
              <p:cNvGrpSpPr>
                <a:grpSpLocks/>
              </p:cNvGrpSpPr>
              <p:nvPr/>
            </p:nvGrpSpPr>
            <p:grpSpPr bwMode="auto">
              <a:xfrm>
                <a:off x="1248" y="2736"/>
                <a:ext cx="1632" cy="192"/>
                <a:chOff x="1248" y="2736"/>
                <a:chExt cx="1632" cy="192"/>
              </a:xfrm>
            </p:grpSpPr>
            <p:sp>
              <p:nvSpPr>
                <p:cNvPr id="73751" name="Line 16"/>
                <p:cNvSpPr>
                  <a:spLocks noChangeShapeType="1"/>
                </p:cNvSpPr>
                <p:nvPr/>
              </p:nvSpPr>
              <p:spPr bwMode="auto">
                <a:xfrm>
                  <a:off x="1248" y="2736"/>
                  <a:ext cx="0" cy="192"/>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52" name="Line 17"/>
                <p:cNvSpPr>
                  <a:spLocks noChangeShapeType="1"/>
                </p:cNvSpPr>
                <p:nvPr/>
              </p:nvSpPr>
              <p:spPr bwMode="auto">
                <a:xfrm>
                  <a:off x="2880" y="2736"/>
                  <a:ext cx="0" cy="192"/>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53" name="Line 18"/>
                <p:cNvSpPr>
                  <a:spLocks noChangeShapeType="1"/>
                </p:cNvSpPr>
                <p:nvPr/>
              </p:nvSpPr>
              <p:spPr bwMode="auto">
                <a:xfrm>
                  <a:off x="1248" y="2736"/>
                  <a:ext cx="163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3747" name="Group 19"/>
              <p:cNvGrpSpPr>
                <a:grpSpLocks/>
              </p:cNvGrpSpPr>
              <p:nvPr/>
            </p:nvGrpSpPr>
            <p:grpSpPr bwMode="auto">
              <a:xfrm>
                <a:off x="3216" y="2736"/>
                <a:ext cx="1632" cy="192"/>
                <a:chOff x="1248" y="2736"/>
                <a:chExt cx="1632" cy="192"/>
              </a:xfrm>
            </p:grpSpPr>
            <p:sp>
              <p:nvSpPr>
                <p:cNvPr id="73748" name="Line 20"/>
                <p:cNvSpPr>
                  <a:spLocks noChangeShapeType="1"/>
                </p:cNvSpPr>
                <p:nvPr/>
              </p:nvSpPr>
              <p:spPr bwMode="auto">
                <a:xfrm>
                  <a:off x="1248" y="2736"/>
                  <a:ext cx="0" cy="192"/>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49" name="Line 21"/>
                <p:cNvSpPr>
                  <a:spLocks noChangeShapeType="1"/>
                </p:cNvSpPr>
                <p:nvPr/>
              </p:nvSpPr>
              <p:spPr bwMode="auto">
                <a:xfrm>
                  <a:off x="2880" y="2736"/>
                  <a:ext cx="0" cy="192"/>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750" name="Line 22"/>
                <p:cNvSpPr>
                  <a:spLocks noChangeShapeType="1"/>
                </p:cNvSpPr>
                <p:nvPr/>
              </p:nvSpPr>
              <p:spPr bwMode="auto">
                <a:xfrm>
                  <a:off x="1248" y="2736"/>
                  <a:ext cx="163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73735" name="Text Box 23"/>
            <p:cNvSpPr txBox="1">
              <a:spLocks noChangeArrowheads="1"/>
            </p:cNvSpPr>
            <p:nvPr/>
          </p:nvSpPr>
          <p:spPr bwMode="auto">
            <a:xfrm>
              <a:off x="1440" y="2352"/>
              <a:ext cx="120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输入法程序</a:t>
              </a:r>
            </a:p>
          </p:txBody>
        </p:sp>
        <p:sp>
          <p:nvSpPr>
            <p:cNvPr id="73736" name="Text Box 24"/>
            <p:cNvSpPr txBox="1">
              <a:spLocks noChangeArrowheads="1"/>
            </p:cNvSpPr>
            <p:nvPr/>
          </p:nvSpPr>
          <p:spPr bwMode="auto">
            <a:xfrm>
              <a:off x="3408" y="2352"/>
              <a:ext cx="129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系统编码变换</a:t>
              </a:r>
            </a:p>
          </p:txBody>
        </p:sp>
      </p:grpSp>
      <p:pic>
        <p:nvPicPr>
          <p:cNvPr id="73733" name="Picture 25" descr="hanz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143000"/>
            <a:ext cx="21336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0EE3393F-BEE0-4DF1-90A6-81F28C977136}"/>
              </a:ext>
            </a:extLst>
          </p:cNvPr>
          <p:cNvSpPr>
            <a:spLocks noGrp="1"/>
          </p:cNvSpPr>
          <p:nvPr>
            <p:ph type="dt" sz="half" idx="10"/>
          </p:nvPr>
        </p:nvSpPr>
        <p:spPr/>
        <p:txBody>
          <a:bodyPr/>
          <a:lstStyle/>
          <a:p>
            <a:pPr>
              <a:defRPr/>
            </a:pPr>
            <a:fld id="{FB81F764-AD15-4B13-B693-DFE657E739D7}" type="datetime1">
              <a:rPr lang="zh-CN" altLang="en-US" smtClean="0"/>
              <a:t>2021/9/1</a:t>
            </a:fld>
            <a:endParaRPr lang="en-US" altLang="zh-CN"/>
          </a:p>
        </p:txBody>
      </p:sp>
    </p:spTree>
    <p:extLst>
      <p:ext uri="{BB962C8B-B14F-4D97-AF65-F5344CB8AC3E}">
        <p14:creationId xmlns:p14="http://schemas.microsoft.com/office/powerpoint/2010/main" val="1806731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checkerboard(across)">
                                      <p:cBhvr>
                                        <p:cTn id="7" dur="5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34499"/>
                                        </p:tgtEl>
                                        <p:attrNameLst>
                                          <p:attrName>style.visibility</p:attrName>
                                        </p:attrNameLst>
                                      </p:cBhvr>
                                      <p:to>
                                        <p:strVal val="visible"/>
                                      </p:to>
                                    </p:set>
                                    <p:anim calcmode="lin" valueType="num">
                                      <p:cBhvr>
                                        <p:cTn id="12" dur="1000" fill="hold"/>
                                        <p:tgtEl>
                                          <p:spTgt spid="234499"/>
                                        </p:tgtEl>
                                        <p:attrNameLst>
                                          <p:attrName>ppt_w</p:attrName>
                                        </p:attrNameLst>
                                      </p:cBhvr>
                                      <p:tavLst>
                                        <p:tav tm="0">
                                          <p:val>
                                            <p:fltVal val="0"/>
                                          </p:val>
                                        </p:tav>
                                        <p:tav tm="100000">
                                          <p:val>
                                            <p:strVal val="#ppt_w"/>
                                          </p:val>
                                        </p:tav>
                                      </p:tavLst>
                                    </p:anim>
                                    <p:anim calcmode="lin" valueType="num">
                                      <p:cBhvr>
                                        <p:cTn id="13" dur="1000" fill="hold"/>
                                        <p:tgtEl>
                                          <p:spTgt spid="234499"/>
                                        </p:tgtEl>
                                        <p:attrNameLst>
                                          <p:attrName>ppt_h</p:attrName>
                                        </p:attrNameLst>
                                      </p:cBhvr>
                                      <p:tavLst>
                                        <p:tav tm="0">
                                          <p:val>
                                            <p:fltVal val="0"/>
                                          </p:val>
                                        </p:tav>
                                        <p:tav tm="100000">
                                          <p:val>
                                            <p:strVal val="#ppt_h"/>
                                          </p:val>
                                        </p:tav>
                                      </p:tavLst>
                                    </p:anim>
                                    <p:anim calcmode="lin" valueType="num">
                                      <p:cBhvr>
                                        <p:cTn id="14" dur="1000" fill="hold"/>
                                        <p:tgtEl>
                                          <p:spTgt spid="234499"/>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344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utoUpdateAnimBg="0"/>
      <p:bldP spid="234499"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838200" y="457200"/>
            <a:ext cx="6248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en-US" altLang="zh-CN" sz="3600" b="1">
                <a:latin typeface="Times New Roman" pitchFamily="18" charset="0"/>
              </a:rPr>
              <a:t> </a:t>
            </a:r>
            <a:r>
              <a:rPr kumimoji="1" lang="zh-CN" altLang="en-US" sz="3600" b="1">
                <a:latin typeface="Times New Roman" pitchFamily="18" charset="0"/>
              </a:rPr>
              <a:t>构造汉字字形有两种方法：            </a:t>
            </a:r>
            <a:r>
              <a:rPr kumimoji="1" lang="zh-CN" altLang="en-US" sz="3600" b="1">
                <a:solidFill>
                  <a:srgbClr val="6699FF"/>
                </a:solidFill>
                <a:latin typeface="Times New Roman" pitchFamily="18" charset="0"/>
              </a:rPr>
              <a:t>向量（矢量）法和点阵法</a:t>
            </a:r>
            <a:r>
              <a:rPr kumimoji="1" lang="zh-CN" altLang="en-US" sz="3600" b="1">
                <a:latin typeface="Times New Roman" pitchFamily="18" charset="0"/>
              </a:rPr>
              <a:t>。</a:t>
            </a:r>
          </a:p>
        </p:txBody>
      </p:sp>
      <p:sp>
        <p:nvSpPr>
          <p:cNvPr id="235523" name="Text Box 3"/>
          <p:cNvSpPr txBox="1">
            <a:spLocks noChangeArrowheads="1"/>
          </p:cNvSpPr>
          <p:nvPr/>
        </p:nvSpPr>
        <p:spPr bwMode="auto">
          <a:xfrm>
            <a:off x="304800" y="1890713"/>
            <a:ext cx="8534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rgbClr val="3366FF"/>
                </a:solidFill>
                <a:latin typeface="Times New Roman" pitchFamily="18" charset="0"/>
              </a:rPr>
              <a:t>向量法</a:t>
            </a:r>
            <a:r>
              <a:rPr kumimoji="1" lang="zh-CN" altLang="en-US" sz="3200" b="1">
                <a:latin typeface="Times New Roman" pitchFamily="18" charset="0"/>
              </a:rPr>
              <a:t>是将汉字分解成笔画，每种笔画使用一段段的直线（向量）近似地表示，这样每个字形都可以变成一连串的向量。</a:t>
            </a:r>
          </a:p>
        </p:txBody>
      </p:sp>
      <p:sp>
        <p:nvSpPr>
          <p:cNvPr id="235524" name="Text Box 4"/>
          <p:cNvSpPr txBox="1">
            <a:spLocks noChangeArrowheads="1"/>
          </p:cNvSpPr>
          <p:nvPr/>
        </p:nvSpPr>
        <p:spPr bwMode="auto">
          <a:xfrm>
            <a:off x="304800" y="3643313"/>
            <a:ext cx="8534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b="1">
                <a:latin typeface="Times New Roman" pitchFamily="18" charset="0"/>
              </a:rPr>
              <a:t>        </a:t>
            </a:r>
            <a:r>
              <a:rPr kumimoji="1" lang="zh-CN" altLang="en-US" sz="3200" b="1">
                <a:solidFill>
                  <a:srgbClr val="3366FF"/>
                </a:solidFill>
                <a:latin typeface="Times New Roman" pitchFamily="18" charset="0"/>
              </a:rPr>
              <a:t>点阵方式</a:t>
            </a:r>
            <a:r>
              <a:rPr kumimoji="1" lang="zh-CN" altLang="en-US" sz="3200" b="1">
                <a:latin typeface="Times New Roman" pitchFamily="18" charset="0"/>
              </a:rPr>
              <a:t>又称“字模点阵码”。每一个汉字以点阵形式存储在记录介质上，有点的地方为“</a:t>
            </a:r>
            <a:r>
              <a:rPr kumimoji="1" lang="en-US" altLang="zh-CN" sz="3200" b="1">
                <a:latin typeface="Times New Roman" pitchFamily="18" charset="0"/>
              </a:rPr>
              <a:t>1”</a:t>
            </a:r>
            <a:r>
              <a:rPr kumimoji="1" lang="zh-CN" altLang="en-US" sz="3200" b="1">
                <a:latin typeface="Times New Roman" pitchFamily="18" charset="0"/>
              </a:rPr>
              <a:t>，空白的地方为“</a:t>
            </a:r>
            <a:r>
              <a:rPr kumimoji="1" lang="en-US" altLang="zh-CN" sz="3200" b="1">
                <a:latin typeface="Times New Roman" pitchFamily="18" charset="0"/>
              </a:rPr>
              <a:t>0”</a:t>
            </a:r>
            <a:r>
              <a:rPr kumimoji="1" lang="zh-CN" altLang="en-US" sz="3200" b="1">
                <a:latin typeface="Times New Roman" pitchFamily="18" charset="0"/>
              </a:rPr>
              <a:t>。每一行为</a:t>
            </a:r>
            <a:r>
              <a:rPr kumimoji="1" lang="en-US" altLang="zh-CN" sz="3200" b="1">
                <a:latin typeface="Times New Roman" pitchFamily="18" charset="0"/>
              </a:rPr>
              <a:t>16</a:t>
            </a:r>
            <a:r>
              <a:rPr kumimoji="1" lang="zh-CN" altLang="en-US" sz="3200" b="1">
                <a:latin typeface="Times New Roman" pitchFamily="18" charset="0"/>
              </a:rPr>
              <a:t>位，共</a:t>
            </a:r>
            <a:r>
              <a:rPr kumimoji="1" lang="en-US" altLang="zh-CN" sz="3200" b="1">
                <a:latin typeface="Times New Roman" pitchFamily="18" charset="0"/>
              </a:rPr>
              <a:t>16</a:t>
            </a:r>
            <a:r>
              <a:rPr kumimoji="1" lang="zh-CN" altLang="en-US" sz="3200" b="1">
                <a:latin typeface="Times New Roman" pitchFamily="18" charset="0"/>
              </a:rPr>
              <a:t>行组成一个汉字的字形码，即共需要二进制位</a:t>
            </a:r>
            <a:r>
              <a:rPr kumimoji="1" lang="en-US" altLang="zh-CN" sz="3200" b="1">
                <a:latin typeface="Times New Roman" pitchFamily="18" charset="0"/>
              </a:rPr>
              <a:t>16×16=256</a:t>
            </a:r>
            <a:r>
              <a:rPr kumimoji="1" lang="zh-CN" altLang="en-US" sz="3200" b="1">
                <a:latin typeface="Times New Roman" pitchFamily="18" charset="0"/>
              </a:rPr>
              <a:t>位，等于</a:t>
            </a:r>
            <a:r>
              <a:rPr kumimoji="1" lang="en-US" altLang="zh-CN" sz="3200" b="1">
                <a:latin typeface="Times New Roman" pitchFamily="18" charset="0"/>
              </a:rPr>
              <a:t>32</a:t>
            </a:r>
            <a:r>
              <a:rPr kumimoji="1" lang="zh-CN" altLang="en-US" sz="3200" b="1">
                <a:latin typeface="Times New Roman" pitchFamily="18" charset="0"/>
              </a:rPr>
              <a:t>字节。</a:t>
            </a:r>
          </a:p>
        </p:txBody>
      </p:sp>
      <p:sp>
        <p:nvSpPr>
          <p:cNvPr id="2" name="日期占位符 1">
            <a:extLst>
              <a:ext uri="{FF2B5EF4-FFF2-40B4-BE49-F238E27FC236}">
                <a16:creationId xmlns:a16="http://schemas.microsoft.com/office/drawing/2014/main" id="{C0CB192E-525F-4D86-AD7C-6CDBD2D4E061}"/>
              </a:ext>
            </a:extLst>
          </p:cNvPr>
          <p:cNvSpPr>
            <a:spLocks noGrp="1"/>
          </p:cNvSpPr>
          <p:nvPr>
            <p:ph type="dt" sz="half" idx="10"/>
          </p:nvPr>
        </p:nvSpPr>
        <p:spPr/>
        <p:txBody>
          <a:bodyPr/>
          <a:lstStyle/>
          <a:p>
            <a:pPr>
              <a:defRPr/>
            </a:pPr>
            <a:fld id="{B0013E0C-EC68-4BF1-9594-D8A97ABFE29E}" type="datetime1">
              <a:rPr lang="zh-CN" altLang="en-US" smtClean="0"/>
              <a:t>2021/9/1</a:t>
            </a:fld>
            <a:endParaRPr lang="en-US" altLang="zh-CN"/>
          </a:p>
        </p:txBody>
      </p:sp>
    </p:spTree>
    <p:extLst>
      <p:ext uri="{BB962C8B-B14F-4D97-AF65-F5344CB8AC3E}">
        <p14:creationId xmlns:p14="http://schemas.microsoft.com/office/powerpoint/2010/main" val="3880134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blinds(horizontal)">
                                      <p:cBhvr>
                                        <p:cTn id="7" dur="500"/>
                                        <p:tgtEl>
                                          <p:spTgt spid="235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523"/>
                                        </p:tgtEl>
                                        <p:attrNameLst>
                                          <p:attrName>style.visibility</p:attrName>
                                        </p:attrNameLst>
                                      </p:cBhvr>
                                      <p:to>
                                        <p:strVal val="visible"/>
                                      </p:to>
                                    </p:set>
                                    <p:animEffect transition="in" filter="dissolve">
                                      <p:cBhvr>
                                        <p:cTn id="12" dur="500"/>
                                        <p:tgtEl>
                                          <p:spTgt spid="235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5524"/>
                                        </p:tgtEl>
                                        <p:attrNameLst>
                                          <p:attrName>style.visibility</p:attrName>
                                        </p:attrNameLst>
                                      </p:cBhvr>
                                      <p:to>
                                        <p:strVal val="visible"/>
                                      </p:to>
                                    </p:set>
                                    <p:animEffect transition="in" filter="checkerboard(across)">
                                      <p:cBhvr>
                                        <p:cTn id="17" dur="500"/>
                                        <p:tgtEl>
                                          <p:spTgt spid="235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utoUpdateAnimBg="0"/>
      <p:bldP spid="235523" grpId="0" autoUpdateAnimBg="0"/>
      <p:bldP spid="235524"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457200" y="6096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a:t>
            </a:r>
            <a:r>
              <a:rPr kumimoji="1" lang="zh-CN" altLang="en-US" sz="3200">
                <a:latin typeface="Times New Roman" pitchFamily="18" charset="0"/>
              </a:rPr>
              <a:t>汉字的表示也可以采用</a:t>
            </a:r>
            <a:r>
              <a:rPr kumimoji="1" lang="en-US" altLang="zh-CN" sz="3200">
                <a:latin typeface="Times New Roman" pitchFamily="18" charset="0"/>
              </a:rPr>
              <a:t>24×24</a:t>
            </a:r>
            <a:r>
              <a:rPr kumimoji="1" lang="zh-CN" altLang="en-US" sz="3200">
                <a:latin typeface="Times New Roman" pitchFamily="18" charset="0"/>
              </a:rPr>
              <a:t>点阵，此时表示一个汉字，需要</a:t>
            </a:r>
            <a:r>
              <a:rPr kumimoji="1" lang="en-US" altLang="zh-CN" sz="3200">
                <a:latin typeface="Times New Roman" pitchFamily="18" charset="0"/>
              </a:rPr>
              <a:t>24×24÷8=72</a:t>
            </a:r>
            <a:r>
              <a:rPr kumimoji="1" lang="zh-CN" altLang="en-US" sz="3200">
                <a:latin typeface="Times New Roman" pitchFamily="18" charset="0"/>
              </a:rPr>
              <a:t>个字节。</a:t>
            </a:r>
          </a:p>
        </p:txBody>
      </p:sp>
      <p:sp>
        <p:nvSpPr>
          <p:cNvPr id="236547" name="Text Box 3"/>
          <p:cNvSpPr txBox="1">
            <a:spLocks noChangeArrowheads="1"/>
          </p:cNvSpPr>
          <p:nvPr/>
        </p:nvSpPr>
        <p:spPr bwMode="auto">
          <a:xfrm>
            <a:off x="457200" y="2012950"/>
            <a:ext cx="80772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200">
                <a:latin typeface="Times New Roman" pitchFamily="18" charset="0"/>
              </a:rPr>
              <a:t>        </a:t>
            </a:r>
            <a:r>
              <a:rPr kumimoji="1" lang="zh-CN" altLang="en-US" sz="3200">
                <a:latin typeface="Times New Roman" pitchFamily="18" charset="0"/>
              </a:rPr>
              <a:t>大多数汉字信息处理系统把汉字字库存放在磁盘上，这样的字库称为“软字库”，使用时全部或部分调入内存储器，并通过专门的软件实现从汉字机内码转变为对应的汉字字模点阵码的地址，根据地址找到相应的字形码。</a:t>
            </a:r>
          </a:p>
        </p:txBody>
      </p:sp>
      <p:sp>
        <p:nvSpPr>
          <p:cNvPr id="236548" name="AutoShape 4"/>
          <p:cNvSpPr>
            <a:spLocks noChangeArrowheads="1"/>
          </p:cNvSpPr>
          <p:nvPr/>
        </p:nvSpPr>
        <p:spPr bwMode="auto">
          <a:xfrm>
            <a:off x="2057400" y="5029200"/>
            <a:ext cx="4876800" cy="1371600"/>
          </a:xfrm>
          <a:prstGeom prst="wedgeRoundRectCallout">
            <a:avLst>
              <a:gd name="adj1" fmla="val -46681"/>
              <a:gd name="adj2" fmla="val -70255"/>
              <a:gd name="adj3" fmla="val 16667"/>
            </a:avLst>
          </a:prstGeom>
          <a:solidFill>
            <a:srgbClr val="3333CC"/>
          </a:solidFill>
          <a:ln w="9525">
            <a:solidFill>
              <a:schemeClr val="tx1"/>
            </a:solidFill>
            <a:miter lim="800000"/>
            <a:headEnd/>
            <a:tailEnd/>
          </a:ln>
        </p:spPr>
        <p:txBody>
          <a:bodyPr/>
          <a:lstStyle/>
          <a:p>
            <a:pPr algn="ctr"/>
            <a:r>
              <a:rPr kumimoji="1" lang="zh-CN" altLang="en-US" sz="2800">
                <a:latin typeface="Times New Roman" pitchFamily="18" charset="0"/>
              </a:rPr>
              <a:t>固化在</a:t>
            </a:r>
            <a:r>
              <a:rPr kumimoji="1" lang="en-US" altLang="zh-CN" sz="2800">
                <a:latin typeface="Times New Roman" pitchFamily="18" charset="0"/>
              </a:rPr>
              <a:t>EPROM</a:t>
            </a:r>
            <a:r>
              <a:rPr kumimoji="1" lang="zh-CN" altLang="en-US" sz="2800">
                <a:latin typeface="Times New Roman" pitchFamily="18" charset="0"/>
              </a:rPr>
              <a:t>或</a:t>
            </a:r>
            <a:r>
              <a:rPr kumimoji="1" lang="en-US" altLang="zh-CN" sz="2800">
                <a:latin typeface="Times New Roman" pitchFamily="18" charset="0"/>
              </a:rPr>
              <a:t>MASK-ROM</a:t>
            </a:r>
            <a:r>
              <a:rPr kumimoji="1" lang="zh-CN" altLang="en-US" sz="2800">
                <a:latin typeface="Times New Roman" pitchFamily="18" charset="0"/>
              </a:rPr>
              <a:t>的芯片中的汉字字库称为“硬字库”</a:t>
            </a:r>
          </a:p>
        </p:txBody>
      </p:sp>
      <p:sp>
        <p:nvSpPr>
          <p:cNvPr id="2" name="日期占位符 1">
            <a:extLst>
              <a:ext uri="{FF2B5EF4-FFF2-40B4-BE49-F238E27FC236}">
                <a16:creationId xmlns:a16="http://schemas.microsoft.com/office/drawing/2014/main" id="{98AF353F-8165-4A37-9C13-C44CDE6F750D}"/>
              </a:ext>
            </a:extLst>
          </p:cNvPr>
          <p:cNvSpPr>
            <a:spLocks noGrp="1"/>
          </p:cNvSpPr>
          <p:nvPr>
            <p:ph type="dt" sz="half" idx="10"/>
          </p:nvPr>
        </p:nvSpPr>
        <p:spPr/>
        <p:txBody>
          <a:bodyPr/>
          <a:lstStyle/>
          <a:p>
            <a:pPr>
              <a:defRPr/>
            </a:pPr>
            <a:fld id="{33B5C853-D05D-421D-9C05-DBE2E1BA1368}" type="datetime1">
              <a:rPr lang="zh-CN" altLang="en-US" smtClean="0"/>
              <a:t>2021/9/1</a:t>
            </a:fld>
            <a:endParaRPr lang="en-US" altLang="zh-CN"/>
          </a:p>
        </p:txBody>
      </p:sp>
    </p:spTree>
    <p:extLst>
      <p:ext uri="{BB962C8B-B14F-4D97-AF65-F5344CB8AC3E}">
        <p14:creationId xmlns:p14="http://schemas.microsoft.com/office/powerpoint/2010/main" val="3440309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box(in)">
                                      <p:cBhvr>
                                        <p:cTn id="7" dur="500"/>
                                        <p:tgtEl>
                                          <p:spTgt spid="236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36547"/>
                                        </p:tgtEl>
                                        <p:attrNameLst>
                                          <p:attrName>style.visibility</p:attrName>
                                        </p:attrNameLst>
                                      </p:cBhvr>
                                      <p:to>
                                        <p:strVal val="visible"/>
                                      </p:to>
                                    </p:set>
                                    <p:anim calcmode="lin" valueType="num">
                                      <p:cBhvr>
                                        <p:cTn id="12" dur="1000" fill="hold"/>
                                        <p:tgtEl>
                                          <p:spTgt spid="236547"/>
                                        </p:tgtEl>
                                        <p:attrNameLst>
                                          <p:attrName>ppt_w</p:attrName>
                                        </p:attrNameLst>
                                      </p:cBhvr>
                                      <p:tavLst>
                                        <p:tav tm="0">
                                          <p:val>
                                            <p:fltVal val="0"/>
                                          </p:val>
                                        </p:tav>
                                        <p:tav tm="100000">
                                          <p:val>
                                            <p:strVal val="#ppt_w"/>
                                          </p:val>
                                        </p:tav>
                                      </p:tavLst>
                                    </p:anim>
                                    <p:anim calcmode="lin" valueType="num">
                                      <p:cBhvr>
                                        <p:cTn id="13" dur="1000" fill="hold"/>
                                        <p:tgtEl>
                                          <p:spTgt spid="236547"/>
                                        </p:tgtEl>
                                        <p:attrNameLst>
                                          <p:attrName>ppt_h</p:attrName>
                                        </p:attrNameLst>
                                      </p:cBhvr>
                                      <p:tavLst>
                                        <p:tav tm="0">
                                          <p:val>
                                            <p:fltVal val="0"/>
                                          </p:val>
                                        </p:tav>
                                        <p:tav tm="100000">
                                          <p:val>
                                            <p:strVal val="#ppt_h"/>
                                          </p:val>
                                        </p:tav>
                                      </p:tavLst>
                                    </p:anim>
                                    <p:anim calcmode="lin" valueType="num">
                                      <p:cBhvr>
                                        <p:cTn id="14" dur="1000" fill="hold"/>
                                        <p:tgtEl>
                                          <p:spTgt spid="23654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365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3" fill="hold" grpId="0" nodeType="clickEffect">
                                  <p:stCondLst>
                                    <p:cond delay="0"/>
                                  </p:stCondLst>
                                  <p:childTnLst>
                                    <p:set>
                                      <p:cBhvr>
                                        <p:cTn id="19" dur="1" fill="hold">
                                          <p:stCondLst>
                                            <p:cond delay="0"/>
                                          </p:stCondLst>
                                        </p:cTn>
                                        <p:tgtEl>
                                          <p:spTgt spid="236548"/>
                                        </p:tgtEl>
                                        <p:attrNameLst>
                                          <p:attrName>style.visibility</p:attrName>
                                        </p:attrNameLst>
                                      </p:cBhvr>
                                      <p:to>
                                        <p:strVal val="visible"/>
                                      </p:to>
                                    </p:set>
                                    <p:animEffect transition="in" filter="strips(upRight)">
                                      <p:cBhvr>
                                        <p:cTn id="20" dur="500"/>
                                        <p:tgtEl>
                                          <p:spTgt spid="23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utoUpdateAnimBg="0"/>
      <p:bldP spid="236547" grpId="0" autoUpdateAnimBg="0"/>
      <p:bldP spid="236548"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pPr eaLnBrk="1" hangingPunct="1"/>
            <a:r>
              <a:rPr lang="zh-CN" altLang="en-US"/>
              <a:t>声音信息的数字化技术</a:t>
            </a:r>
          </a:p>
        </p:txBody>
      </p:sp>
      <p:sp>
        <p:nvSpPr>
          <p:cNvPr id="76803" name="Rectangle 3"/>
          <p:cNvSpPr>
            <a:spLocks noGrp="1" noRot="1" noChangeArrowheads="1"/>
          </p:cNvSpPr>
          <p:nvPr>
            <p:ph type="body" idx="1"/>
          </p:nvPr>
        </p:nvSpPr>
        <p:spPr/>
        <p:txBody>
          <a:bodyPr/>
          <a:lstStyle/>
          <a:p>
            <a:pPr eaLnBrk="1" hangingPunct="1"/>
            <a:r>
              <a:rPr lang="zh-CN" altLang="en-US" sz="2800"/>
              <a:t>声音数字化实际上就是将模拟的连续的声音波形在时间上和幅值上进行离散化处理：</a:t>
            </a:r>
          </a:p>
          <a:p>
            <a:pPr eaLnBrk="1" hangingPunct="1">
              <a:buFont typeface="Wingdings" pitchFamily="2" charset="2"/>
              <a:buChar char="Ø"/>
            </a:pPr>
            <a:r>
              <a:rPr lang="zh-CN" altLang="en-US" sz="2800"/>
              <a:t>采样</a:t>
            </a:r>
          </a:p>
          <a:p>
            <a:pPr eaLnBrk="1" hangingPunct="1">
              <a:buFont typeface="Wingdings" pitchFamily="2" charset="2"/>
              <a:buChar char="Ø"/>
            </a:pPr>
            <a:r>
              <a:rPr lang="zh-CN" altLang="en-US" sz="2800"/>
              <a:t>量化</a:t>
            </a:r>
          </a:p>
          <a:p>
            <a:pPr eaLnBrk="1" hangingPunct="1">
              <a:buFont typeface="Wingdings" pitchFamily="2" charset="2"/>
              <a:buChar char="Ø"/>
            </a:pPr>
            <a:r>
              <a:rPr lang="zh-CN" altLang="en-US" sz="2800"/>
              <a:t>编码</a:t>
            </a:r>
          </a:p>
          <a:p>
            <a:pPr eaLnBrk="1" hangingPunct="1">
              <a:buFont typeface="Wingdings" pitchFamily="2" charset="2"/>
              <a:buNone/>
            </a:pPr>
            <a:r>
              <a:rPr lang="zh-CN" altLang="en-US" sz="2800"/>
              <a:t>数字化声音的技术指标：采样频率和声道数</a:t>
            </a:r>
          </a:p>
          <a:p>
            <a:pPr eaLnBrk="1" hangingPunct="1">
              <a:buFont typeface="Wingdings" pitchFamily="2" charset="2"/>
              <a:buChar char="Ø"/>
            </a:pPr>
            <a:r>
              <a:rPr lang="zh-CN" altLang="en-US" sz="2800"/>
              <a:t>采样频率：每秒钟需要采集多少个声音样本；</a:t>
            </a:r>
          </a:p>
          <a:p>
            <a:pPr eaLnBrk="1" hangingPunct="1">
              <a:buFont typeface="Wingdings" pitchFamily="2" charset="2"/>
              <a:buChar char="Ø"/>
            </a:pPr>
            <a:r>
              <a:rPr lang="zh-CN" altLang="en-US" sz="2800"/>
              <a:t>量化精度：每个声音样本的位数的多少；</a:t>
            </a:r>
          </a:p>
        </p:txBody>
      </p:sp>
      <p:sp>
        <p:nvSpPr>
          <p:cNvPr id="2" name="日期占位符 1">
            <a:extLst>
              <a:ext uri="{FF2B5EF4-FFF2-40B4-BE49-F238E27FC236}">
                <a16:creationId xmlns:a16="http://schemas.microsoft.com/office/drawing/2014/main" id="{4B25B236-2A2F-436E-9887-CB61540E7349}"/>
              </a:ext>
            </a:extLst>
          </p:cNvPr>
          <p:cNvSpPr>
            <a:spLocks noGrp="1"/>
          </p:cNvSpPr>
          <p:nvPr>
            <p:ph type="dt" sz="half" idx="10"/>
          </p:nvPr>
        </p:nvSpPr>
        <p:spPr/>
        <p:txBody>
          <a:bodyPr/>
          <a:lstStyle/>
          <a:p>
            <a:pPr>
              <a:defRPr/>
            </a:pPr>
            <a:fld id="{A3D91913-A61F-496F-A630-D248465A7465}" type="datetime1">
              <a:rPr lang="zh-CN" altLang="en-US" smtClean="0"/>
              <a:t>2021/9/1</a:t>
            </a:fld>
            <a:endParaRPr lang="en-US" altLang="zh-CN"/>
          </a:p>
        </p:txBody>
      </p:sp>
    </p:spTree>
    <p:extLst>
      <p:ext uri="{BB962C8B-B14F-4D97-AF65-F5344CB8AC3E}">
        <p14:creationId xmlns:p14="http://schemas.microsoft.com/office/powerpoint/2010/main" val="34325467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endParaRPr lang="zh-CN" altLang="zh-CN"/>
          </a:p>
        </p:txBody>
      </p:sp>
      <p:sp>
        <p:nvSpPr>
          <p:cNvPr id="77827" name="Rectangle 3"/>
          <p:cNvSpPr>
            <a:spLocks noGrp="1" noRot="1" noChangeArrowheads="1"/>
          </p:cNvSpPr>
          <p:nvPr>
            <p:ph type="body" idx="1"/>
          </p:nvPr>
        </p:nvSpPr>
        <p:spPr/>
        <p:txBody>
          <a:bodyPr/>
          <a:lstStyle/>
          <a:p>
            <a:pPr eaLnBrk="1" hangingPunct="1"/>
            <a:r>
              <a:rPr lang="zh-CN" altLang="en-US"/>
              <a:t>声音信息的编码：脉冲编码调制</a:t>
            </a:r>
            <a:r>
              <a:rPr lang="en-US" altLang="zh-CN"/>
              <a:t>PCM</a:t>
            </a:r>
          </a:p>
          <a:p>
            <a:pPr eaLnBrk="1" hangingPunct="1"/>
            <a:r>
              <a:rPr lang="zh-CN" altLang="en-US"/>
              <a:t>数字音频的文件格式</a:t>
            </a:r>
          </a:p>
          <a:p>
            <a:pPr eaLnBrk="1" hangingPunct="1">
              <a:buFont typeface="Wingdings" pitchFamily="2" charset="2"/>
              <a:buChar char="Ø"/>
            </a:pPr>
            <a:r>
              <a:rPr lang="en-US" altLang="zh-CN"/>
              <a:t>WAVE</a:t>
            </a:r>
            <a:r>
              <a:rPr lang="zh-CN" altLang="en-US"/>
              <a:t>文件</a:t>
            </a:r>
            <a:r>
              <a:rPr lang="en-US" altLang="zh-CN"/>
              <a:t>——.wav</a:t>
            </a:r>
          </a:p>
          <a:p>
            <a:pPr eaLnBrk="1" hangingPunct="1">
              <a:buFont typeface="Wingdings" pitchFamily="2" charset="2"/>
              <a:buChar char="Ø"/>
            </a:pPr>
            <a:r>
              <a:rPr lang="en-US" altLang="zh-CN"/>
              <a:t>MPEG</a:t>
            </a:r>
            <a:r>
              <a:rPr lang="zh-CN" altLang="en-US"/>
              <a:t>文件</a:t>
            </a:r>
            <a:r>
              <a:rPr lang="en-US" altLang="zh-CN"/>
              <a:t>——.mp1/.mp2/.mp3</a:t>
            </a:r>
          </a:p>
          <a:p>
            <a:pPr eaLnBrk="1" hangingPunct="1">
              <a:buFont typeface="Wingdings" pitchFamily="2" charset="2"/>
              <a:buChar char="Ø"/>
            </a:pPr>
            <a:r>
              <a:rPr lang="en-US" altLang="zh-CN"/>
              <a:t>MIDI</a:t>
            </a:r>
            <a:r>
              <a:rPr lang="zh-CN" altLang="en-US"/>
              <a:t>文件</a:t>
            </a:r>
            <a:r>
              <a:rPr lang="en-US" altLang="zh-CN"/>
              <a:t>——.mid/.rmi</a:t>
            </a:r>
          </a:p>
          <a:p>
            <a:pPr eaLnBrk="1" hangingPunct="1">
              <a:buFont typeface="Wingdings" pitchFamily="2" charset="2"/>
              <a:buChar char="Ø"/>
            </a:pPr>
            <a:r>
              <a:rPr lang="en-US" altLang="zh-CN"/>
              <a:t>RA</a:t>
            </a:r>
            <a:r>
              <a:rPr lang="zh-CN" altLang="en-US"/>
              <a:t>文件</a:t>
            </a:r>
            <a:r>
              <a:rPr lang="en-US" altLang="zh-CN"/>
              <a:t>——.ra</a:t>
            </a:r>
          </a:p>
          <a:p>
            <a:pPr eaLnBrk="1" hangingPunct="1">
              <a:buFont typeface="Wingdings" pitchFamily="2" charset="2"/>
              <a:buChar char="Ø"/>
            </a:pPr>
            <a:r>
              <a:rPr lang="en-US" altLang="zh-CN"/>
              <a:t>WMA</a:t>
            </a:r>
            <a:r>
              <a:rPr lang="zh-CN" altLang="en-US"/>
              <a:t>文件</a:t>
            </a:r>
            <a:r>
              <a:rPr lang="en-US" altLang="zh-CN"/>
              <a:t>——.wma</a:t>
            </a:r>
          </a:p>
        </p:txBody>
      </p:sp>
      <p:sp>
        <p:nvSpPr>
          <p:cNvPr id="2" name="日期占位符 1">
            <a:extLst>
              <a:ext uri="{FF2B5EF4-FFF2-40B4-BE49-F238E27FC236}">
                <a16:creationId xmlns:a16="http://schemas.microsoft.com/office/drawing/2014/main" id="{A8357C1E-8D8C-4D86-8371-06A6365D522E}"/>
              </a:ext>
            </a:extLst>
          </p:cNvPr>
          <p:cNvSpPr>
            <a:spLocks noGrp="1"/>
          </p:cNvSpPr>
          <p:nvPr>
            <p:ph type="dt" sz="half" idx="10"/>
          </p:nvPr>
        </p:nvSpPr>
        <p:spPr/>
        <p:txBody>
          <a:bodyPr/>
          <a:lstStyle/>
          <a:p>
            <a:pPr>
              <a:defRPr/>
            </a:pPr>
            <a:fld id="{DB8B85D2-9A39-44C6-8C79-2D77AEAABCE7}" type="datetime1">
              <a:rPr lang="zh-CN" altLang="en-US" smtClean="0"/>
              <a:t>2021/9/1</a:t>
            </a:fld>
            <a:endParaRPr lang="en-US" altLang="zh-CN"/>
          </a:p>
        </p:txBody>
      </p:sp>
    </p:spTree>
    <p:extLst>
      <p:ext uri="{BB962C8B-B14F-4D97-AF65-F5344CB8AC3E}">
        <p14:creationId xmlns:p14="http://schemas.microsoft.com/office/powerpoint/2010/main" val="23784372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r>
              <a:rPr lang="zh-CN" altLang="en-US"/>
              <a:t>图像与视频信息的采集与数字化</a:t>
            </a:r>
          </a:p>
        </p:txBody>
      </p:sp>
      <p:sp>
        <p:nvSpPr>
          <p:cNvPr id="78851" name="Rectangle 3"/>
          <p:cNvSpPr>
            <a:spLocks noGrp="1" noRot="1" noChangeArrowheads="1"/>
          </p:cNvSpPr>
          <p:nvPr>
            <p:ph type="body" idx="1"/>
          </p:nvPr>
        </p:nvSpPr>
        <p:spPr/>
        <p:txBody>
          <a:bodyPr/>
          <a:lstStyle/>
          <a:p>
            <a:pPr eaLnBrk="1" hangingPunct="1"/>
            <a:r>
              <a:rPr lang="zh-CN" altLang="en-US" sz="2800"/>
              <a:t>图像：从现实世界中通过数字化设备获取的图像；</a:t>
            </a:r>
          </a:p>
          <a:p>
            <a:pPr eaLnBrk="1" hangingPunct="1"/>
            <a:r>
              <a:rPr lang="zh-CN" altLang="en-US" sz="2800"/>
              <a:t>图形：计算机合成的图像。</a:t>
            </a:r>
          </a:p>
          <a:p>
            <a:pPr eaLnBrk="1" hangingPunct="1">
              <a:buFont typeface="Wingdings" pitchFamily="2" charset="2"/>
              <a:buNone/>
            </a:pPr>
            <a:r>
              <a:rPr lang="zh-CN" altLang="en-US" sz="2800"/>
              <a:t>一、图像的数字化：</a:t>
            </a:r>
          </a:p>
          <a:p>
            <a:pPr eaLnBrk="1" hangingPunct="1">
              <a:buFont typeface="Wingdings" pitchFamily="2" charset="2"/>
              <a:buNone/>
            </a:pPr>
            <a:r>
              <a:rPr lang="zh-CN" altLang="en-US" sz="2800"/>
              <a:t>图像获取的过程实质上是模拟信号的数字化过程：</a:t>
            </a:r>
          </a:p>
          <a:p>
            <a:pPr eaLnBrk="1" hangingPunct="1">
              <a:buFont typeface="Wingdings" pitchFamily="2" charset="2"/>
              <a:buChar char="Ø"/>
            </a:pPr>
            <a:r>
              <a:rPr lang="zh-CN" altLang="en-US" sz="2800"/>
              <a:t>取样；</a:t>
            </a:r>
          </a:p>
          <a:p>
            <a:pPr eaLnBrk="1" hangingPunct="1">
              <a:buFont typeface="Wingdings" pitchFamily="2" charset="2"/>
              <a:buChar char="Ø"/>
            </a:pPr>
            <a:r>
              <a:rPr lang="zh-CN" altLang="en-US" sz="2800"/>
              <a:t>分色；</a:t>
            </a:r>
          </a:p>
          <a:p>
            <a:pPr eaLnBrk="1" hangingPunct="1">
              <a:buFont typeface="Wingdings" pitchFamily="2" charset="2"/>
              <a:buChar char="Ø"/>
            </a:pPr>
            <a:r>
              <a:rPr lang="zh-CN" altLang="en-US" sz="2800"/>
              <a:t>量化；</a:t>
            </a:r>
          </a:p>
        </p:txBody>
      </p:sp>
      <p:sp>
        <p:nvSpPr>
          <p:cNvPr id="2" name="日期占位符 1">
            <a:extLst>
              <a:ext uri="{FF2B5EF4-FFF2-40B4-BE49-F238E27FC236}">
                <a16:creationId xmlns:a16="http://schemas.microsoft.com/office/drawing/2014/main" id="{FE6F1E6D-28B9-4309-B710-A677C4524BFB}"/>
              </a:ext>
            </a:extLst>
          </p:cNvPr>
          <p:cNvSpPr>
            <a:spLocks noGrp="1"/>
          </p:cNvSpPr>
          <p:nvPr>
            <p:ph type="dt" sz="half" idx="10"/>
          </p:nvPr>
        </p:nvSpPr>
        <p:spPr/>
        <p:txBody>
          <a:bodyPr/>
          <a:lstStyle/>
          <a:p>
            <a:pPr>
              <a:defRPr/>
            </a:pPr>
            <a:fld id="{AFEFAF21-C68B-4206-9BBD-7F087EAB37C4}" type="datetime1">
              <a:rPr lang="zh-CN" altLang="en-US" smtClean="0"/>
              <a:t>2021/9/1</a:t>
            </a:fld>
            <a:endParaRPr lang="en-US" altLang="zh-CN"/>
          </a:p>
        </p:txBody>
      </p:sp>
    </p:spTree>
    <p:extLst>
      <p:ext uri="{BB962C8B-B14F-4D97-AF65-F5344CB8AC3E}">
        <p14:creationId xmlns:p14="http://schemas.microsoft.com/office/powerpoint/2010/main" val="10412783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Rot="1" noChangeArrowheads="1"/>
          </p:cNvSpPr>
          <p:nvPr>
            <p:ph type="body" sz="half" idx="1"/>
          </p:nvPr>
        </p:nvSpPr>
        <p:spPr>
          <a:xfrm>
            <a:off x="179388" y="692150"/>
            <a:ext cx="8569325" cy="503238"/>
          </a:xfrm>
        </p:spPr>
        <p:txBody>
          <a:bodyPr/>
          <a:lstStyle/>
          <a:p>
            <a:pPr eaLnBrk="1" hangingPunct="1">
              <a:buFont typeface="Wingdings" pitchFamily="2" charset="2"/>
              <a:buNone/>
            </a:pPr>
            <a:r>
              <a:rPr lang="zh-CN" altLang="en-US" sz="2400"/>
              <a:t>图像数据量</a:t>
            </a:r>
            <a:r>
              <a:rPr lang="en-US" altLang="zh-CN" sz="2400"/>
              <a:t>=</a:t>
            </a:r>
            <a:r>
              <a:rPr lang="zh-CN" altLang="en-US" sz="2400"/>
              <a:t>图像水平分辨率</a:t>
            </a:r>
            <a:r>
              <a:rPr lang="en-US" altLang="zh-CN" sz="2400"/>
              <a:t>×</a:t>
            </a:r>
            <a:r>
              <a:rPr lang="zh-CN" altLang="en-US" sz="2400"/>
              <a:t>图像垂直分辨率</a:t>
            </a:r>
            <a:r>
              <a:rPr lang="en-US" altLang="zh-CN" sz="2400"/>
              <a:t>×</a:t>
            </a:r>
            <a:r>
              <a:rPr lang="zh-CN" altLang="en-US" sz="2400"/>
              <a:t>像素深度</a:t>
            </a:r>
            <a:r>
              <a:rPr lang="en-US" altLang="zh-CN" sz="2400"/>
              <a:t>/8</a:t>
            </a:r>
          </a:p>
        </p:txBody>
      </p:sp>
      <p:graphicFrame>
        <p:nvGraphicFramePr>
          <p:cNvPr id="363558" name="Group 38"/>
          <p:cNvGraphicFramePr>
            <a:graphicFrameLocks noGrp="1"/>
          </p:cNvGraphicFramePr>
          <p:nvPr>
            <p:ph sz="half" idx="2"/>
          </p:nvPr>
        </p:nvGraphicFramePr>
        <p:xfrm>
          <a:off x="901700" y="1776413"/>
          <a:ext cx="7777163" cy="4254501"/>
        </p:xfrm>
        <a:graphic>
          <a:graphicData uri="http://schemas.openxmlformats.org/drawingml/2006/table">
            <a:tbl>
              <a:tblPr/>
              <a:tblGrid>
                <a:gridCol w="1944688">
                  <a:extLst>
                    <a:ext uri="{9D8B030D-6E8A-4147-A177-3AD203B41FA5}">
                      <a16:colId xmlns:a16="http://schemas.microsoft.com/office/drawing/2014/main" val="20000"/>
                    </a:ext>
                  </a:extLst>
                </a:gridCol>
                <a:gridCol w="1944687">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4688">
                  <a:extLst>
                    <a:ext uri="{9D8B030D-6E8A-4147-A177-3AD203B41FA5}">
                      <a16:colId xmlns:a16="http://schemas.microsoft.com/office/drawing/2014/main" val="20003"/>
                    </a:ext>
                  </a:extLst>
                </a:gridCol>
              </a:tblGrid>
              <a:tr h="1063625">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             </a:t>
                      </a:r>
                      <a:r>
                        <a:rPr kumimoji="0" lang="zh-CN" altLang="en-US" sz="1800" b="1" i="0" u="none" strike="noStrike" cap="none" normalizeH="0" baseline="0">
                          <a:ln>
                            <a:noFill/>
                          </a:ln>
                          <a:solidFill>
                            <a:schemeClr val="tx1"/>
                          </a:solidFill>
                          <a:effectLst/>
                          <a:latin typeface="Arial" charset="0"/>
                          <a:ea typeface="宋体" pitchFamily="2" charset="-122"/>
                        </a:rPr>
                        <a:t>像素深度  </a:t>
                      </a:r>
                    </a:p>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宋体" pitchFamily="2" charset="-122"/>
                        </a:rPr>
                        <a:t>图像分辨率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宋体" pitchFamily="2" charset="-122"/>
                        </a:rPr>
                        <a:t>8</a:t>
                      </a:r>
                      <a:r>
                        <a:rPr kumimoji="0" lang="zh-CN" altLang="en-US" sz="2000" b="1" i="0" u="none" strike="noStrike" cap="none" normalizeH="0" baseline="0">
                          <a:ln>
                            <a:noFill/>
                          </a:ln>
                          <a:solidFill>
                            <a:schemeClr val="tx1"/>
                          </a:solidFill>
                          <a:effectLst/>
                          <a:latin typeface="Arial" charset="0"/>
                          <a:ea typeface="宋体" pitchFamily="2" charset="-122"/>
                        </a:rPr>
                        <a:t>位（</a:t>
                      </a:r>
                      <a:r>
                        <a:rPr kumimoji="0" lang="en-US" altLang="zh-CN" sz="2000" b="1" i="0" u="none" strike="noStrike" cap="none" normalizeH="0" baseline="0">
                          <a:ln>
                            <a:noFill/>
                          </a:ln>
                          <a:solidFill>
                            <a:schemeClr val="tx1"/>
                          </a:solidFill>
                          <a:effectLst/>
                          <a:latin typeface="Arial" charset="0"/>
                          <a:ea typeface="宋体" pitchFamily="2" charset="-122"/>
                        </a:rPr>
                        <a:t>256</a:t>
                      </a:r>
                      <a:r>
                        <a:rPr kumimoji="0" lang="zh-CN" altLang="en-US" sz="2000" b="1" i="0" u="none" strike="noStrike" cap="none" normalizeH="0" baseline="0">
                          <a:ln>
                            <a:noFill/>
                          </a:ln>
                          <a:solidFill>
                            <a:schemeClr val="tx1"/>
                          </a:solidFill>
                          <a:effectLst/>
                          <a:latin typeface="Arial" charset="0"/>
                          <a:ea typeface="宋体" pitchFamily="2" charset="-122"/>
                        </a:rPr>
                        <a:t>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宋体" pitchFamily="2" charset="-122"/>
                        </a:rPr>
                        <a:t>16</a:t>
                      </a:r>
                      <a:r>
                        <a:rPr kumimoji="0" lang="zh-CN" altLang="en-US" sz="2000" b="1" i="0" u="none" strike="noStrike" cap="none" normalizeH="0" baseline="0">
                          <a:ln>
                            <a:noFill/>
                          </a:ln>
                          <a:solidFill>
                            <a:schemeClr val="tx1"/>
                          </a:solidFill>
                          <a:effectLst/>
                          <a:latin typeface="Arial" charset="0"/>
                          <a:ea typeface="宋体" pitchFamily="2" charset="-122"/>
                        </a:rPr>
                        <a:t>位（</a:t>
                      </a:r>
                      <a:r>
                        <a:rPr kumimoji="0" lang="en-US" altLang="zh-CN" sz="2000" b="1" i="0" u="none" strike="noStrike" cap="none" normalizeH="0" baseline="0">
                          <a:ln>
                            <a:noFill/>
                          </a:ln>
                          <a:solidFill>
                            <a:schemeClr val="tx1"/>
                          </a:solidFill>
                          <a:effectLst/>
                          <a:latin typeface="Arial" charset="0"/>
                          <a:ea typeface="宋体" pitchFamily="2" charset="-122"/>
                        </a:rPr>
                        <a:t>65535</a:t>
                      </a:r>
                      <a:r>
                        <a:rPr kumimoji="0" lang="zh-CN" altLang="en-US" sz="2000" b="1" i="0" u="none" strike="noStrike" cap="none" normalizeH="0" baseline="0">
                          <a:ln>
                            <a:noFill/>
                          </a:ln>
                          <a:solidFill>
                            <a:schemeClr val="tx1"/>
                          </a:solidFill>
                          <a:effectLst/>
                          <a:latin typeface="Arial" charset="0"/>
                          <a:ea typeface="宋体" pitchFamily="2" charset="-122"/>
                        </a:rPr>
                        <a:t>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宋体" pitchFamily="2" charset="-122"/>
                        </a:rPr>
                        <a:t>24</a:t>
                      </a:r>
                      <a:r>
                        <a:rPr kumimoji="0" lang="zh-CN" altLang="en-US" sz="2000" b="1" i="0" u="none" strike="noStrike" cap="none" normalizeH="0" baseline="0">
                          <a:ln>
                            <a:noFill/>
                          </a:ln>
                          <a:solidFill>
                            <a:schemeClr val="tx1"/>
                          </a:solidFill>
                          <a:effectLst/>
                          <a:latin typeface="Arial" charset="0"/>
                          <a:ea typeface="宋体" pitchFamily="2" charset="-122"/>
                        </a:rPr>
                        <a:t>位（真彩色）</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5213">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640 ×480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300KB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600KB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900KB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2038">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1024 ×768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768KB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2.25MB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3625">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1280 ×1024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1.25MB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99"/>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3.75MB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9902" name="Line 36"/>
          <p:cNvSpPr>
            <a:spLocks noChangeShapeType="1"/>
          </p:cNvSpPr>
          <p:nvPr/>
        </p:nvSpPr>
        <p:spPr bwMode="auto">
          <a:xfrm>
            <a:off x="900113" y="1773238"/>
            <a:ext cx="1943100" cy="100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03" name="Text Box 39"/>
          <p:cNvSpPr txBox="1">
            <a:spLocks noChangeArrowheads="1"/>
          </p:cNvSpPr>
          <p:nvPr/>
        </p:nvSpPr>
        <p:spPr bwMode="auto">
          <a:xfrm>
            <a:off x="2195513" y="6237288"/>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a:t>几种常见图像的数据量</a:t>
            </a:r>
          </a:p>
        </p:txBody>
      </p:sp>
      <p:sp>
        <p:nvSpPr>
          <p:cNvPr id="2" name="日期占位符 1">
            <a:extLst>
              <a:ext uri="{FF2B5EF4-FFF2-40B4-BE49-F238E27FC236}">
                <a16:creationId xmlns:a16="http://schemas.microsoft.com/office/drawing/2014/main" id="{B7BBF6B5-671C-4B80-BB1E-6886F110FCED}"/>
              </a:ext>
            </a:extLst>
          </p:cNvPr>
          <p:cNvSpPr>
            <a:spLocks noGrp="1"/>
          </p:cNvSpPr>
          <p:nvPr>
            <p:ph type="dt" sz="half" idx="10"/>
          </p:nvPr>
        </p:nvSpPr>
        <p:spPr/>
        <p:txBody>
          <a:bodyPr/>
          <a:lstStyle/>
          <a:p>
            <a:pPr>
              <a:defRPr/>
            </a:pPr>
            <a:fld id="{C44ED4E9-F3B1-4F1A-B18F-9E9D3A9C60BB}" type="datetime1">
              <a:rPr lang="zh-CN" altLang="en-US" smtClean="0"/>
              <a:t>2021/9/1</a:t>
            </a:fld>
            <a:endParaRPr lang="en-US" altLang="zh-CN"/>
          </a:p>
        </p:txBody>
      </p:sp>
    </p:spTree>
    <p:extLst>
      <p:ext uri="{BB962C8B-B14F-4D97-AF65-F5344CB8AC3E}">
        <p14:creationId xmlns:p14="http://schemas.microsoft.com/office/powerpoint/2010/main" val="20744841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Rot="1" noChangeArrowheads="1"/>
          </p:cNvSpPr>
          <p:nvPr>
            <p:ph type="body" idx="1"/>
          </p:nvPr>
        </p:nvSpPr>
        <p:spPr>
          <a:xfrm>
            <a:off x="457200" y="476250"/>
            <a:ext cx="8229600" cy="5619750"/>
          </a:xfrm>
        </p:spPr>
        <p:txBody>
          <a:bodyPr/>
          <a:lstStyle/>
          <a:p>
            <a:pPr eaLnBrk="1" hangingPunct="1">
              <a:buFont typeface="Wingdings" pitchFamily="2" charset="2"/>
              <a:buNone/>
            </a:pPr>
            <a:r>
              <a:rPr lang="zh-CN" altLang="en-US"/>
              <a:t>二、图像的压缩编码</a:t>
            </a:r>
          </a:p>
          <a:p>
            <a:pPr eaLnBrk="1" hangingPunct="1">
              <a:buFont typeface="Wingdings" pitchFamily="2" charset="2"/>
              <a:buNone/>
            </a:pPr>
            <a:r>
              <a:rPr lang="zh-CN" altLang="en-US" sz="2800"/>
              <a:t>数据压缩的两种类型：</a:t>
            </a:r>
          </a:p>
          <a:p>
            <a:pPr eaLnBrk="1" hangingPunct="1">
              <a:buFont typeface="Wingdings" pitchFamily="2" charset="2"/>
              <a:buChar char="Ø"/>
            </a:pPr>
            <a:r>
              <a:rPr lang="zh-CN" altLang="en-US" sz="2800"/>
              <a:t>无损压缩：把压缩以后的数据进行还原时，重建的图像与原始图像完全相同，如行程长度编码和哈夫曼编码；</a:t>
            </a:r>
          </a:p>
          <a:p>
            <a:pPr eaLnBrk="1" hangingPunct="1">
              <a:buFont typeface="Wingdings" pitchFamily="2" charset="2"/>
              <a:buChar char="Ø"/>
            </a:pPr>
            <a:r>
              <a:rPr lang="zh-CN" altLang="en-US" sz="2800"/>
              <a:t>有损压缩：对压缩后的数据进行图像重建时，重建的图像与原始图像有一定的误差，但这种误差应不影响人们对图像含义的正确理解，如变换编码和矢量编码。</a:t>
            </a:r>
          </a:p>
          <a:p>
            <a:pPr eaLnBrk="1" hangingPunct="1">
              <a:buFont typeface="Wingdings" pitchFamily="2" charset="2"/>
              <a:buNone/>
            </a:pPr>
            <a:r>
              <a:rPr lang="en-US" altLang="zh-CN" sz="2800" b="0">
                <a:solidFill>
                  <a:schemeClr val="tx2"/>
                </a:solidFill>
              </a:rPr>
              <a:t>JPEG</a:t>
            </a:r>
            <a:r>
              <a:rPr lang="zh-CN" altLang="en-US" sz="2800" b="0">
                <a:solidFill>
                  <a:schemeClr val="tx2"/>
                </a:solidFill>
              </a:rPr>
              <a:t>：一个静止图像数据压缩编码国际标准。</a:t>
            </a:r>
          </a:p>
        </p:txBody>
      </p:sp>
      <p:sp>
        <p:nvSpPr>
          <p:cNvPr id="2" name="日期占位符 1">
            <a:extLst>
              <a:ext uri="{FF2B5EF4-FFF2-40B4-BE49-F238E27FC236}">
                <a16:creationId xmlns:a16="http://schemas.microsoft.com/office/drawing/2014/main" id="{99BAE3F8-4A08-4D45-9ECC-B6A94270A645}"/>
              </a:ext>
            </a:extLst>
          </p:cNvPr>
          <p:cNvSpPr>
            <a:spLocks noGrp="1"/>
          </p:cNvSpPr>
          <p:nvPr>
            <p:ph type="dt" sz="half" idx="10"/>
          </p:nvPr>
        </p:nvSpPr>
        <p:spPr/>
        <p:txBody>
          <a:bodyPr/>
          <a:lstStyle/>
          <a:p>
            <a:pPr>
              <a:defRPr/>
            </a:pPr>
            <a:fld id="{435A27F9-6B5E-4396-A46F-CD2D4AD26711}" type="datetime1">
              <a:rPr lang="zh-CN" altLang="en-US" smtClean="0"/>
              <a:t>2021/9/1</a:t>
            </a:fld>
            <a:endParaRPr lang="en-US" altLang="zh-CN"/>
          </a:p>
        </p:txBody>
      </p:sp>
    </p:spTree>
    <p:extLst>
      <p:ext uri="{BB962C8B-B14F-4D97-AF65-F5344CB8AC3E}">
        <p14:creationId xmlns:p14="http://schemas.microsoft.com/office/powerpoint/2010/main" val="424733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AE4D2F8B-7BA3-4344-915A-F8D92962AE66}" type="datetime1">
              <a:rPr lang="zh-CN" altLang="en-US" smtClean="0"/>
              <a:t>2021/9/1</a:t>
            </a:fld>
            <a:endParaRPr lang="en-US" altLang="zh-CN"/>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838200"/>
            <a:ext cx="898207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0842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r>
              <a:rPr lang="zh-CN" altLang="en-US"/>
              <a:t>图像的文件格式</a:t>
            </a:r>
          </a:p>
        </p:txBody>
      </p:sp>
      <p:sp>
        <p:nvSpPr>
          <p:cNvPr id="81923" name="Rectangle 3"/>
          <p:cNvSpPr>
            <a:spLocks noGrp="1" noRot="1" noChangeArrowheads="1"/>
          </p:cNvSpPr>
          <p:nvPr>
            <p:ph type="body" idx="1"/>
          </p:nvPr>
        </p:nvSpPr>
        <p:spPr/>
        <p:txBody>
          <a:bodyPr/>
          <a:lstStyle/>
          <a:p>
            <a:pPr eaLnBrk="1" hangingPunct="1"/>
            <a:r>
              <a:rPr lang="en-US" altLang="zh-CN"/>
              <a:t>BMP</a:t>
            </a:r>
            <a:r>
              <a:rPr lang="zh-CN" altLang="en-US"/>
              <a:t>格式</a:t>
            </a:r>
            <a:r>
              <a:rPr lang="en-US" altLang="zh-CN"/>
              <a:t>——.bmp</a:t>
            </a:r>
          </a:p>
          <a:p>
            <a:pPr eaLnBrk="1" hangingPunct="1"/>
            <a:r>
              <a:rPr lang="en-US" altLang="zh-CN"/>
              <a:t>GIF</a:t>
            </a:r>
            <a:r>
              <a:rPr lang="zh-CN" altLang="en-US"/>
              <a:t>格式</a:t>
            </a:r>
            <a:r>
              <a:rPr lang="en-US" altLang="zh-CN"/>
              <a:t>——.gif</a:t>
            </a:r>
          </a:p>
          <a:p>
            <a:pPr eaLnBrk="1" hangingPunct="1"/>
            <a:r>
              <a:rPr lang="en-US" altLang="zh-CN"/>
              <a:t>JPEG</a:t>
            </a:r>
            <a:r>
              <a:rPr lang="zh-CN" altLang="en-US"/>
              <a:t>格式</a:t>
            </a:r>
            <a:r>
              <a:rPr lang="en-US" altLang="zh-CN"/>
              <a:t>——.jpg</a:t>
            </a:r>
          </a:p>
          <a:p>
            <a:pPr eaLnBrk="1" hangingPunct="1"/>
            <a:r>
              <a:rPr lang="en-US" altLang="zh-CN"/>
              <a:t>TIFF</a:t>
            </a:r>
            <a:r>
              <a:rPr lang="zh-CN" altLang="en-US"/>
              <a:t>格式</a:t>
            </a:r>
            <a:r>
              <a:rPr lang="en-US" altLang="zh-CN"/>
              <a:t>——.tif</a:t>
            </a:r>
          </a:p>
          <a:p>
            <a:pPr eaLnBrk="1" hangingPunct="1"/>
            <a:r>
              <a:rPr lang="en-US" altLang="zh-CN"/>
              <a:t>PNG</a:t>
            </a:r>
            <a:r>
              <a:rPr lang="zh-CN" altLang="en-US"/>
              <a:t>格式</a:t>
            </a:r>
            <a:r>
              <a:rPr lang="en-US" altLang="zh-CN"/>
              <a:t>——.png</a:t>
            </a:r>
          </a:p>
        </p:txBody>
      </p:sp>
      <p:sp>
        <p:nvSpPr>
          <p:cNvPr id="2" name="日期占位符 1">
            <a:extLst>
              <a:ext uri="{FF2B5EF4-FFF2-40B4-BE49-F238E27FC236}">
                <a16:creationId xmlns:a16="http://schemas.microsoft.com/office/drawing/2014/main" id="{E161B8D5-C234-4E80-AE3C-1F6DBBB10AE8}"/>
              </a:ext>
            </a:extLst>
          </p:cNvPr>
          <p:cNvSpPr>
            <a:spLocks noGrp="1"/>
          </p:cNvSpPr>
          <p:nvPr>
            <p:ph type="dt" sz="half" idx="10"/>
          </p:nvPr>
        </p:nvSpPr>
        <p:spPr/>
        <p:txBody>
          <a:bodyPr/>
          <a:lstStyle/>
          <a:p>
            <a:pPr>
              <a:defRPr/>
            </a:pPr>
            <a:fld id="{7540D132-D9C0-4506-B33E-C00DBDBFD9C5}" type="datetime1">
              <a:rPr lang="zh-CN" altLang="en-US" smtClean="0"/>
              <a:t>2021/9/1</a:t>
            </a:fld>
            <a:endParaRPr lang="en-US" altLang="zh-CN"/>
          </a:p>
        </p:txBody>
      </p:sp>
    </p:spTree>
    <p:extLst>
      <p:ext uri="{BB962C8B-B14F-4D97-AF65-F5344CB8AC3E}">
        <p14:creationId xmlns:p14="http://schemas.microsoft.com/office/powerpoint/2010/main" val="35293223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Rot="1" noChangeArrowheads="1"/>
          </p:cNvSpPr>
          <p:nvPr>
            <p:ph type="body" idx="1"/>
          </p:nvPr>
        </p:nvSpPr>
        <p:spPr>
          <a:xfrm>
            <a:off x="457200" y="188913"/>
            <a:ext cx="8229600" cy="5907087"/>
          </a:xfrm>
        </p:spPr>
        <p:txBody>
          <a:bodyPr/>
          <a:lstStyle/>
          <a:p>
            <a:pPr eaLnBrk="1" hangingPunct="1">
              <a:buFont typeface="Wingdings" pitchFamily="2" charset="2"/>
              <a:buNone/>
            </a:pPr>
            <a:r>
              <a:rPr lang="zh-CN" altLang="en-US" b="0"/>
              <a:t>四、计算机图形</a:t>
            </a:r>
          </a:p>
          <a:p>
            <a:pPr eaLnBrk="1" hangingPunct="1">
              <a:buFont typeface="Wingdings" pitchFamily="2" charset="2"/>
              <a:buChar char="Ø"/>
            </a:pPr>
            <a:r>
              <a:rPr lang="zh-CN" altLang="en-US" sz="2800"/>
              <a:t>景物在计算机内的描述即为该景物的模型，人们进行景物描述的过程称为景物建模。根据景物的模型生成图像的过程称为“绘制”，也叫作图像的合成，所产生的数字图像称为计算机合成图像。</a:t>
            </a:r>
          </a:p>
          <a:p>
            <a:pPr eaLnBrk="1" hangingPunct="1">
              <a:buFont typeface="Wingdings" pitchFamily="2" charset="2"/>
              <a:buChar char="Ø"/>
            </a:pPr>
            <a:endParaRPr lang="zh-CN" altLang="en-US" sz="2800"/>
          </a:p>
          <a:p>
            <a:pPr eaLnBrk="1" hangingPunct="1">
              <a:buFont typeface="Wingdings" pitchFamily="2" charset="2"/>
              <a:buChar char="Ø"/>
            </a:pPr>
            <a:r>
              <a:rPr lang="zh-CN" altLang="en-US" sz="2800"/>
              <a:t>计算机图形学：研究如何使用计算机描述景物并生成其图像的原理、方法和技术。</a:t>
            </a:r>
          </a:p>
        </p:txBody>
      </p:sp>
      <p:sp>
        <p:nvSpPr>
          <p:cNvPr id="2" name="日期占位符 1">
            <a:extLst>
              <a:ext uri="{FF2B5EF4-FFF2-40B4-BE49-F238E27FC236}">
                <a16:creationId xmlns:a16="http://schemas.microsoft.com/office/drawing/2014/main" id="{E8BD0E33-A8E6-4403-953B-FF9AA7C44F6D}"/>
              </a:ext>
            </a:extLst>
          </p:cNvPr>
          <p:cNvSpPr>
            <a:spLocks noGrp="1"/>
          </p:cNvSpPr>
          <p:nvPr>
            <p:ph type="dt" sz="half" idx="10"/>
          </p:nvPr>
        </p:nvSpPr>
        <p:spPr/>
        <p:txBody>
          <a:bodyPr/>
          <a:lstStyle/>
          <a:p>
            <a:pPr>
              <a:defRPr/>
            </a:pPr>
            <a:fld id="{729E9A68-A105-46AF-925A-566E0BEB980B}" type="datetime1">
              <a:rPr lang="zh-CN" altLang="en-US" smtClean="0"/>
              <a:t>2021/9/1</a:t>
            </a:fld>
            <a:endParaRPr lang="en-US" altLang="zh-CN"/>
          </a:p>
        </p:txBody>
      </p:sp>
    </p:spTree>
    <p:extLst>
      <p:ext uri="{BB962C8B-B14F-4D97-AF65-F5344CB8AC3E}">
        <p14:creationId xmlns:p14="http://schemas.microsoft.com/office/powerpoint/2010/main" val="34658929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p:txBody>
          <a:bodyPr/>
          <a:lstStyle/>
          <a:p>
            <a:pPr eaLnBrk="1" hangingPunct="1"/>
            <a:r>
              <a:rPr lang="zh-CN" altLang="en-US"/>
              <a:t>视频信息的采集与数字化</a:t>
            </a:r>
          </a:p>
        </p:txBody>
      </p:sp>
      <p:sp>
        <p:nvSpPr>
          <p:cNvPr id="83971" name="Rectangle 3"/>
          <p:cNvSpPr>
            <a:spLocks noGrp="1" noRot="1" noChangeArrowheads="1"/>
          </p:cNvSpPr>
          <p:nvPr>
            <p:ph type="body" idx="1"/>
          </p:nvPr>
        </p:nvSpPr>
        <p:spPr/>
        <p:txBody>
          <a:bodyPr/>
          <a:lstStyle/>
          <a:p>
            <a:pPr eaLnBrk="1" hangingPunct="1"/>
            <a:r>
              <a:rPr lang="zh-CN" altLang="en-US"/>
              <a:t>视频又称为动态图像，是一组图像按照时间的有序连续表现，每一幅画面成为一帧。</a:t>
            </a:r>
          </a:p>
          <a:p>
            <a:pPr eaLnBrk="1" hangingPunct="1"/>
            <a:r>
              <a:rPr lang="zh-CN" altLang="en-US"/>
              <a:t>视频采集是通过视频采集卡将视频信号输入电脑。</a:t>
            </a:r>
          </a:p>
          <a:p>
            <a:pPr eaLnBrk="1" hangingPunct="1"/>
            <a:r>
              <a:rPr lang="zh-CN" altLang="en-US"/>
              <a:t>视频信息的数字化过程包括采样、量化、编码过程。</a:t>
            </a:r>
          </a:p>
          <a:p>
            <a:pPr eaLnBrk="1" hangingPunct="1"/>
            <a:r>
              <a:rPr lang="zh-CN" altLang="en-US"/>
              <a:t>视频文件的格式：影像视频文件、流媒体文件。</a:t>
            </a:r>
          </a:p>
        </p:txBody>
      </p:sp>
      <p:sp>
        <p:nvSpPr>
          <p:cNvPr id="2" name="日期占位符 1">
            <a:extLst>
              <a:ext uri="{FF2B5EF4-FFF2-40B4-BE49-F238E27FC236}">
                <a16:creationId xmlns:a16="http://schemas.microsoft.com/office/drawing/2014/main" id="{D65994E2-DBDE-4C7D-B0B9-4285A2494B53}"/>
              </a:ext>
            </a:extLst>
          </p:cNvPr>
          <p:cNvSpPr>
            <a:spLocks noGrp="1"/>
          </p:cNvSpPr>
          <p:nvPr>
            <p:ph type="dt" sz="half" idx="10"/>
          </p:nvPr>
        </p:nvSpPr>
        <p:spPr/>
        <p:txBody>
          <a:bodyPr/>
          <a:lstStyle/>
          <a:p>
            <a:pPr>
              <a:defRPr/>
            </a:pPr>
            <a:fld id="{57E7AAD6-897B-425D-91C9-C83247F3F7E8}" type="datetime1">
              <a:rPr lang="zh-CN" altLang="en-US" smtClean="0"/>
              <a:t>2021/9/1</a:t>
            </a:fld>
            <a:endParaRPr lang="en-US" altLang="zh-CN"/>
          </a:p>
        </p:txBody>
      </p:sp>
    </p:spTree>
    <p:extLst>
      <p:ext uri="{BB962C8B-B14F-4D97-AF65-F5344CB8AC3E}">
        <p14:creationId xmlns:p14="http://schemas.microsoft.com/office/powerpoint/2010/main" val="37606649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p:txBody>
          <a:bodyPr/>
          <a:lstStyle/>
          <a:p>
            <a:pPr eaLnBrk="1" hangingPunct="1"/>
            <a:r>
              <a:rPr lang="zh-CN" altLang="en-US"/>
              <a:t>信息的存储与压缩</a:t>
            </a:r>
          </a:p>
        </p:txBody>
      </p:sp>
      <p:sp>
        <p:nvSpPr>
          <p:cNvPr id="84995" name="Rectangle 3"/>
          <p:cNvSpPr>
            <a:spLocks noGrp="1" noRot="1" noChangeArrowheads="1"/>
          </p:cNvSpPr>
          <p:nvPr>
            <p:ph type="body" idx="1"/>
          </p:nvPr>
        </p:nvSpPr>
        <p:spPr/>
        <p:txBody>
          <a:bodyPr/>
          <a:lstStyle/>
          <a:p>
            <a:pPr eaLnBrk="1" hangingPunct="1"/>
            <a:r>
              <a:rPr lang="zh-CN" altLang="en-US"/>
              <a:t>数据存储系统主要包括存储介质和存储设备；</a:t>
            </a:r>
          </a:p>
          <a:p>
            <a:pPr eaLnBrk="1" hangingPunct="1"/>
            <a:r>
              <a:rPr lang="zh-CN" altLang="en-US"/>
              <a:t>个人计算机中普遍使用的存储技术：磁存储、光存储和固态存储；</a:t>
            </a:r>
          </a:p>
          <a:p>
            <a:pPr eaLnBrk="1" hangingPunct="1">
              <a:buFont typeface="Wingdings" pitchFamily="2" charset="2"/>
              <a:buNone/>
            </a:pPr>
            <a:endParaRPr lang="en-US" altLang="zh-CN"/>
          </a:p>
        </p:txBody>
      </p:sp>
      <p:sp>
        <p:nvSpPr>
          <p:cNvPr id="2" name="日期占位符 1">
            <a:extLst>
              <a:ext uri="{FF2B5EF4-FFF2-40B4-BE49-F238E27FC236}">
                <a16:creationId xmlns:a16="http://schemas.microsoft.com/office/drawing/2014/main" id="{653DB0BB-ED31-4974-9098-2B92047D0838}"/>
              </a:ext>
            </a:extLst>
          </p:cNvPr>
          <p:cNvSpPr>
            <a:spLocks noGrp="1"/>
          </p:cNvSpPr>
          <p:nvPr>
            <p:ph type="dt" sz="half" idx="10"/>
          </p:nvPr>
        </p:nvSpPr>
        <p:spPr/>
        <p:txBody>
          <a:bodyPr/>
          <a:lstStyle/>
          <a:p>
            <a:pPr>
              <a:defRPr/>
            </a:pPr>
            <a:fld id="{A61F158A-B01A-479B-BD74-7E5E23540FEF}" type="datetime1">
              <a:rPr lang="zh-CN" altLang="en-US" smtClean="0"/>
              <a:t>2021/9/1</a:t>
            </a:fld>
            <a:endParaRPr lang="en-US" altLang="zh-CN"/>
          </a:p>
        </p:txBody>
      </p:sp>
    </p:spTree>
    <p:extLst>
      <p:ext uri="{BB962C8B-B14F-4D97-AF65-F5344CB8AC3E}">
        <p14:creationId xmlns:p14="http://schemas.microsoft.com/office/powerpoint/2010/main" val="21493371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hangingPunct="1"/>
            <a:r>
              <a:rPr lang="zh-CN" altLang="en-US"/>
              <a:t>信息压缩</a:t>
            </a:r>
          </a:p>
        </p:txBody>
      </p:sp>
      <p:sp>
        <p:nvSpPr>
          <p:cNvPr id="86019" name="Rectangle 3"/>
          <p:cNvSpPr>
            <a:spLocks noGrp="1" noRot="1" noChangeArrowheads="1"/>
          </p:cNvSpPr>
          <p:nvPr>
            <p:ph type="body" idx="1"/>
          </p:nvPr>
        </p:nvSpPr>
        <p:spPr/>
        <p:txBody>
          <a:bodyPr/>
          <a:lstStyle/>
          <a:p>
            <a:pPr eaLnBrk="1" hangingPunct="1"/>
            <a:r>
              <a:rPr lang="zh-CN" altLang="en-US"/>
              <a:t>数据压缩用来描述将数据重新编码使其所需存储空间变小的过程；</a:t>
            </a:r>
          </a:p>
          <a:p>
            <a:pPr eaLnBrk="1" hangingPunct="1"/>
            <a:r>
              <a:rPr lang="zh-CN" altLang="en-US"/>
              <a:t>数据压缩的基础是压缩算法；</a:t>
            </a:r>
          </a:p>
          <a:p>
            <a:pPr eaLnBrk="1" hangingPunct="1"/>
            <a:r>
              <a:rPr lang="zh-CN" altLang="en-US"/>
              <a:t>无损压缩和有损压缩；</a:t>
            </a:r>
          </a:p>
          <a:p>
            <a:pPr eaLnBrk="1" hangingPunct="1"/>
            <a:r>
              <a:rPr lang="zh-CN" altLang="en-US"/>
              <a:t>数据压缩技术的三个主要指标：</a:t>
            </a:r>
          </a:p>
          <a:p>
            <a:pPr eaLnBrk="1" hangingPunct="1">
              <a:buFont typeface="Wingdings" pitchFamily="2" charset="2"/>
              <a:buChar char="Ø"/>
            </a:pPr>
            <a:r>
              <a:rPr lang="zh-CN" altLang="en-US" sz="2400"/>
              <a:t>压缩前后所需的信息存储量之比要大；</a:t>
            </a:r>
          </a:p>
          <a:p>
            <a:pPr eaLnBrk="1" hangingPunct="1">
              <a:buFont typeface="Wingdings" pitchFamily="2" charset="2"/>
              <a:buChar char="Ø"/>
            </a:pPr>
            <a:r>
              <a:rPr lang="zh-CN" altLang="en-US" sz="2400"/>
              <a:t>实现压缩的算法要简单，压缩、解压缩速度要快，尽可能地做到实时压缩和解压缩；</a:t>
            </a:r>
          </a:p>
          <a:p>
            <a:pPr eaLnBrk="1" hangingPunct="1">
              <a:buFont typeface="Wingdings" pitchFamily="2" charset="2"/>
              <a:buChar char="Ø"/>
            </a:pPr>
            <a:r>
              <a:rPr lang="zh-CN" altLang="en-US" sz="2400"/>
              <a:t>恢复效果要好，要尽可能地完全恢复原始数据。</a:t>
            </a:r>
          </a:p>
        </p:txBody>
      </p:sp>
      <p:sp>
        <p:nvSpPr>
          <p:cNvPr id="2" name="日期占位符 1">
            <a:extLst>
              <a:ext uri="{FF2B5EF4-FFF2-40B4-BE49-F238E27FC236}">
                <a16:creationId xmlns:a16="http://schemas.microsoft.com/office/drawing/2014/main" id="{AE58F9DF-4C6E-42BD-BE04-DC513E07A2F8}"/>
              </a:ext>
            </a:extLst>
          </p:cNvPr>
          <p:cNvSpPr>
            <a:spLocks noGrp="1"/>
          </p:cNvSpPr>
          <p:nvPr>
            <p:ph type="dt" sz="half" idx="10"/>
          </p:nvPr>
        </p:nvSpPr>
        <p:spPr/>
        <p:txBody>
          <a:bodyPr/>
          <a:lstStyle/>
          <a:p>
            <a:pPr>
              <a:defRPr/>
            </a:pPr>
            <a:fld id="{33F1DBC4-7987-4A9D-B88B-39548905BB36}" type="datetime1">
              <a:rPr lang="zh-CN" altLang="en-US" smtClean="0"/>
              <a:t>2021/9/1</a:t>
            </a:fld>
            <a:endParaRPr lang="en-US" altLang="zh-CN"/>
          </a:p>
        </p:txBody>
      </p:sp>
    </p:spTree>
    <p:extLst>
      <p:ext uri="{BB962C8B-B14F-4D97-AF65-F5344CB8AC3E}">
        <p14:creationId xmlns:p14="http://schemas.microsoft.com/office/powerpoint/2010/main" val="18592337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课后习题</a:t>
            </a:r>
            <a:endParaRPr lang="en-US" altLang="zh-CN" dirty="0"/>
          </a:p>
          <a:p>
            <a:r>
              <a:rPr lang="zh-CN" altLang="en-US" dirty="0"/>
              <a:t>一、二、三</a:t>
            </a:r>
          </a:p>
        </p:txBody>
      </p:sp>
      <p:sp>
        <p:nvSpPr>
          <p:cNvPr id="4" name="日期占位符 3"/>
          <p:cNvSpPr>
            <a:spLocks noGrp="1"/>
          </p:cNvSpPr>
          <p:nvPr>
            <p:ph type="dt" sz="half" idx="10"/>
          </p:nvPr>
        </p:nvSpPr>
        <p:spPr/>
        <p:txBody>
          <a:bodyPr/>
          <a:lstStyle/>
          <a:p>
            <a:pPr>
              <a:defRPr/>
            </a:pPr>
            <a:fld id="{72FAB293-112D-4C31-9722-29F2A1177AEF}" type="datetime1">
              <a:rPr lang="zh-CN" altLang="en-US" smtClean="0"/>
              <a:t>2021/9/1</a:t>
            </a:fld>
            <a:endParaRPr lang="en-US" altLang="zh-CN"/>
          </a:p>
        </p:txBody>
      </p:sp>
    </p:spTree>
    <p:extLst>
      <p:ext uri="{BB962C8B-B14F-4D97-AF65-F5344CB8AC3E}">
        <p14:creationId xmlns:p14="http://schemas.microsoft.com/office/powerpoint/2010/main" val="270410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04800" y="0"/>
            <a:ext cx="8540750" cy="1143000"/>
          </a:xfrm>
        </p:spPr>
        <p:txBody>
          <a:bodyPr/>
          <a:lstStyle/>
          <a:p>
            <a:r>
              <a:rPr lang="zh-CN" altLang="en-US"/>
              <a:t>新型计算机</a:t>
            </a:r>
          </a:p>
        </p:txBody>
      </p:sp>
      <p:sp>
        <p:nvSpPr>
          <p:cNvPr id="27651" name="内容占位符 2"/>
          <p:cNvSpPr>
            <a:spLocks noGrp="1"/>
          </p:cNvSpPr>
          <p:nvPr>
            <p:ph idx="1"/>
          </p:nvPr>
        </p:nvSpPr>
        <p:spPr>
          <a:xfrm>
            <a:off x="685800" y="914400"/>
            <a:ext cx="8153400" cy="3505199"/>
          </a:xfrm>
        </p:spPr>
        <p:txBody>
          <a:bodyPr/>
          <a:lstStyle/>
          <a:p>
            <a:r>
              <a:rPr lang="zh-CN" altLang="en-US" sz="2400" dirty="0"/>
              <a:t>超导计算机</a:t>
            </a:r>
            <a:endParaRPr lang="en-US" altLang="zh-CN" sz="2400" dirty="0"/>
          </a:p>
          <a:p>
            <a:pPr lvl="1"/>
            <a:r>
              <a:rPr lang="zh-CN" altLang="en-US" sz="2000" b="0" dirty="0"/>
              <a:t>指在接近绝对零度的温度下，电流在某些介质中传输时所受阻力为零的现象。与传统的半导体计算机相比，使用约瑟夫逊器件的超导计算机的耗电量仅为其几千分之一，而执行一条指令所需时间却要快上</a:t>
            </a:r>
            <a:r>
              <a:rPr lang="en-US" altLang="zh-CN" sz="2000" b="0" dirty="0"/>
              <a:t>100</a:t>
            </a:r>
            <a:r>
              <a:rPr lang="zh-CN" altLang="en-US" sz="2000" b="0" dirty="0"/>
              <a:t>倍。</a:t>
            </a:r>
            <a:endParaRPr lang="en-US" altLang="zh-CN" sz="2000" b="0" dirty="0"/>
          </a:p>
          <a:p>
            <a:r>
              <a:rPr lang="zh-CN" altLang="en-US" sz="2800" dirty="0"/>
              <a:t>量子计算机</a:t>
            </a:r>
            <a:endParaRPr lang="en-US" altLang="zh-CN" sz="2800" dirty="0"/>
          </a:p>
          <a:p>
            <a:pPr lvl="1"/>
            <a:r>
              <a:rPr lang="zh-CN" altLang="en-US" sz="2000" b="0" dirty="0"/>
              <a:t>利用原子所具有的量子特性进行信息处理的一种全新概念的计算机。量子理论认为，非相互作用下，原子在任一时刻都处于两种状态，称之为量子超态。原子会旋转，即同时沿上、下两个方向自旋，这正好与电子计算机</a:t>
            </a:r>
            <a:r>
              <a:rPr lang="en-US" altLang="zh-CN" sz="2000" b="0" dirty="0"/>
              <a:t>0</a:t>
            </a:r>
            <a:r>
              <a:rPr lang="zh-CN" altLang="en-US" sz="2000" b="0" dirty="0"/>
              <a:t>与</a:t>
            </a:r>
            <a:r>
              <a:rPr lang="en-US" altLang="zh-CN" sz="2000" b="0" dirty="0"/>
              <a:t>1</a:t>
            </a:r>
            <a:r>
              <a:rPr lang="zh-CN" altLang="en-US" sz="2000" b="0" dirty="0"/>
              <a:t>完全吻合。</a:t>
            </a:r>
            <a:endParaRPr lang="en-US" altLang="zh-CN" sz="2000" b="0" dirty="0"/>
          </a:p>
        </p:txBody>
      </p:sp>
      <p:sp>
        <p:nvSpPr>
          <p:cNvPr id="2765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8447E70-6301-4C1D-860E-BCBAAAECDA75}" type="datetime1">
              <a:rPr lang="zh-CN" altLang="en-US" smtClean="0"/>
              <a:t>2021/9/1</a:t>
            </a:fld>
            <a:endParaRPr lang="en-US" altLang="zh-CN"/>
          </a:p>
        </p:txBody>
      </p:sp>
      <p:pic>
        <p:nvPicPr>
          <p:cNvPr id="27654" name="Picture 2" descr="http://imgsrc.baidu.com/baike/abpic/item/79b1e936de920b600a55a9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91084"/>
            <a:ext cx="1847281" cy="253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810000" y="4572000"/>
            <a:ext cx="4876800" cy="1446550"/>
          </a:xfrm>
          <a:prstGeom prst="rect">
            <a:avLst/>
          </a:prstGeom>
        </p:spPr>
        <p:txBody>
          <a:bodyPr wrap="square">
            <a:spAutoFit/>
          </a:bodyPr>
          <a:lstStyle/>
          <a:p>
            <a:pPr marL="342900" indent="-342900" eaLnBrk="0" hangingPunct="0">
              <a:spcBef>
                <a:spcPct val="20000"/>
              </a:spcBef>
              <a:buClr>
                <a:schemeClr val="hlink"/>
              </a:buClr>
              <a:buFont typeface="Wingdings" pitchFamily="2" charset="2"/>
              <a:buChar char="l"/>
            </a:pPr>
            <a:r>
              <a:rPr lang="zh-CN" altLang="en-US" sz="2400" b="1" dirty="0">
                <a:latin typeface="+mn-lt"/>
                <a:ea typeface="+mn-ea"/>
              </a:rPr>
              <a:t>光子计算机</a:t>
            </a:r>
            <a:endParaRPr lang="en-US" altLang="zh-CN" sz="2400" b="1" dirty="0">
              <a:latin typeface="+mn-lt"/>
              <a:ea typeface="+mn-ea"/>
            </a:endParaRPr>
          </a:p>
          <a:p>
            <a:pPr marL="742950" lvl="1" indent="-285750" eaLnBrk="0" hangingPunct="0">
              <a:spcBef>
                <a:spcPct val="20000"/>
              </a:spcBef>
              <a:buClr>
                <a:schemeClr val="hlink"/>
              </a:buClr>
              <a:buFont typeface="Wingdings" pitchFamily="2" charset="2"/>
              <a:buChar char="l"/>
            </a:pPr>
            <a:r>
              <a:rPr lang="zh-CN" altLang="en-US" sz="2000" dirty="0">
                <a:latin typeface="+mn-lt"/>
                <a:ea typeface="+mn-ea"/>
              </a:rPr>
              <a:t>一种由光信号进行数字运算、逻辑操作、信息存贮和处理的新型计算机。</a:t>
            </a:r>
            <a:endParaRPr lang="en-US" altLang="zh-CN" sz="2000" dirty="0">
              <a:latin typeface="+mn-lt"/>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04800" y="0"/>
            <a:ext cx="8540750" cy="1143000"/>
          </a:xfrm>
        </p:spPr>
        <p:txBody>
          <a:bodyPr/>
          <a:lstStyle/>
          <a:p>
            <a:r>
              <a:rPr lang="zh-CN" altLang="en-US"/>
              <a:t>新型计算机</a:t>
            </a:r>
          </a:p>
        </p:txBody>
      </p:sp>
      <p:sp>
        <p:nvSpPr>
          <p:cNvPr id="28675" name="内容占位符 2"/>
          <p:cNvSpPr>
            <a:spLocks noGrp="1"/>
          </p:cNvSpPr>
          <p:nvPr>
            <p:ph idx="1"/>
          </p:nvPr>
        </p:nvSpPr>
        <p:spPr>
          <a:xfrm>
            <a:off x="609600" y="1219200"/>
            <a:ext cx="8305800" cy="5105400"/>
          </a:xfrm>
        </p:spPr>
        <p:txBody>
          <a:bodyPr/>
          <a:lstStyle/>
          <a:p>
            <a:r>
              <a:rPr lang="zh-CN" altLang="en-US" sz="2400" dirty="0"/>
              <a:t>纳米计算机</a:t>
            </a:r>
            <a:endParaRPr lang="en-US" altLang="zh-CN" sz="2400" dirty="0"/>
          </a:p>
          <a:p>
            <a:pPr lvl="1"/>
            <a:r>
              <a:rPr lang="zh-CN" altLang="en-US" sz="2000" b="0" dirty="0"/>
              <a:t>是用纳米技术研发的新型高性能计算机。纳米管元件尺寸在几到几十纳米范围</a:t>
            </a:r>
            <a:r>
              <a:rPr lang="en-US" altLang="zh-CN" sz="2000" b="0" dirty="0"/>
              <a:t>, </a:t>
            </a:r>
            <a:r>
              <a:rPr lang="zh-CN" altLang="en-US" sz="2000" b="0" dirty="0"/>
              <a:t>质地坚固</a:t>
            </a:r>
            <a:r>
              <a:rPr lang="en-US" altLang="zh-CN" sz="2000" b="0" dirty="0"/>
              <a:t>,</a:t>
            </a:r>
            <a:r>
              <a:rPr lang="zh-CN" altLang="en-US" sz="2000" b="0" dirty="0"/>
              <a:t>有着极强的导电性</a:t>
            </a:r>
            <a:r>
              <a:rPr lang="en-US" altLang="zh-CN" sz="2000" b="0" dirty="0"/>
              <a:t>, </a:t>
            </a:r>
            <a:r>
              <a:rPr lang="zh-CN" altLang="en-US" sz="2000" b="0" dirty="0"/>
              <a:t>能代替硅芯片制造计算机。</a:t>
            </a:r>
            <a:endParaRPr lang="en-US" altLang="zh-CN" sz="2000" b="0" dirty="0"/>
          </a:p>
          <a:p>
            <a:r>
              <a:rPr lang="zh-CN" altLang="en-US" sz="2400" dirty="0"/>
              <a:t>生物计算机</a:t>
            </a:r>
            <a:endParaRPr lang="en-US" altLang="zh-CN" sz="2400" dirty="0"/>
          </a:p>
          <a:p>
            <a:pPr lvl="1"/>
            <a:r>
              <a:rPr lang="zh-CN" altLang="en-US" sz="2000" b="0" dirty="0"/>
              <a:t>用蛋白质制造的电脑芯片，存储量可以达到普通电脑的</a:t>
            </a:r>
            <a:r>
              <a:rPr lang="en-US" altLang="zh-CN" sz="2000" b="0" dirty="0"/>
              <a:t>10</a:t>
            </a:r>
            <a:r>
              <a:rPr lang="zh-CN" altLang="en-US" sz="2000" b="0" dirty="0"/>
              <a:t>亿倍。生物电脑元件的密度比大脑神经元的密度高</a:t>
            </a:r>
            <a:r>
              <a:rPr lang="en-US" altLang="zh-CN" sz="2000" b="0" dirty="0"/>
              <a:t>100</a:t>
            </a:r>
            <a:r>
              <a:rPr lang="zh-CN" altLang="en-US" sz="2000" b="0" dirty="0"/>
              <a:t>万倍，传递信息的速度也比人脑思维的速度快</a:t>
            </a:r>
            <a:r>
              <a:rPr lang="en-US" altLang="zh-CN" sz="2000" b="0" dirty="0"/>
              <a:t>100</a:t>
            </a:r>
            <a:r>
              <a:rPr lang="zh-CN" altLang="en-US" sz="2000" b="0" dirty="0"/>
              <a:t>万倍。</a:t>
            </a:r>
            <a:endParaRPr lang="en-US" altLang="zh-CN" sz="2000" b="0" dirty="0"/>
          </a:p>
          <a:p>
            <a:r>
              <a:rPr lang="zh-CN" altLang="en-US" sz="2400" dirty="0"/>
              <a:t>神经计算机</a:t>
            </a:r>
            <a:endParaRPr lang="en-US" altLang="zh-CN" sz="2400" dirty="0"/>
          </a:p>
          <a:p>
            <a:pPr lvl="1"/>
            <a:r>
              <a:rPr lang="zh-CN" altLang="en-US" sz="2000" b="0" dirty="0"/>
              <a:t>是可以实现分布式联想记忆．并能在一定程度上模拟人和动物的学习功能。它是一种有知识、会学习、能推理的计算机，具有能理解自然语言、声音、文字和图像的能力，并且具有说话的能力，使人机能够用自然语言直接对话，它可以利用已有的和不断学习到的知识，进行思维、联想、推理，并得出结论，能解决复杂问题，具有汇集、记忆、检索有关知识的能力。</a:t>
            </a:r>
          </a:p>
        </p:txBody>
      </p:sp>
      <p:sp>
        <p:nvSpPr>
          <p:cNvPr id="2867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9B977C2-63F3-4BC5-ACEE-E441A4C7C363}" type="datetime1">
              <a:rPr lang="zh-CN" altLang="en-US" smtClean="0"/>
              <a:t>2021/9/1</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教学目标</a:t>
            </a:r>
          </a:p>
        </p:txBody>
      </p:sp>
      <p:sp>
        <p:nvSpPr>
          <p:cNvPr id="3" name="内容占位符 2"/>
          <p:cNvSpPr>
            <a:spLocks noGrp="1"/>
          </p:cNvSpPr>
          <p:nvPr>
            <p:ph idx="1"/>
          </p:nvPr>
        </p:nvSpPr>
        <p:spPr>
          <a:xfrm>
            <a:off x="685800" y="1447800"/>
            <a:ext cx="8382000" cy="4498975"/>
          </a:xfrm>
        </p:spPr>
        <p:txBody>
          <a:bodyPr/>
          <a:lstStyle/>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了解计算机系统的组成与工作原理；</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掌握信息处理技术的基本应用；</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具有熟练使用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操作系统平台的能力；</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能熟练使用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Word</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文本处理、</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Excel</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制表、</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PowerPoint</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文稿演示等</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office</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工具；</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了解计算机网络的基本常识；</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了解网络安全、物联网、大数据、人工智能技术、云计算和区块链等的相关概念及常识。</a:t>
            </a:r>
          </a:p>
        </p:txBody>
      </p:sp>
      <p:sp>
        <p:nvSpPr>
          <p:cNvPr id="4" name="日期占位符 3"/>
          <p:cNvSpPr>
            <a:spLocks noGrp="1"/>
          </p:cNvSpPr>
          <p:nvPr>
            <p:ph type="dt" sz="half" idx="10"/>
          </p:nvPr>
        </p:nvSpPr>
        <p:spPr/>
        <p:txBody>
          <a:bodyPr/>
          <a:lstStyle/>
          <a:p>
            <a:pPr>
              <a:defRPr/>
            </a:pPr>
            <a:fld id="{05B3BCF8-65A4-47D8-BAFA-E13B7F4E450F}" type="datetime1">
              <a:rPr lang="zh-CN" altLang="en-US" smtClean="0"/>
              <a:t>2021/9/1</a:t>
            </a:fld>
            <a:endParaRPr lang="en-US" altLang="zh-CN" dirty="0"/>
          </a:p>
        </p:txBody>
      </p:sp>
    </p:spTree>
    <p:extLst>
      <p:ext uri="{BB962C8B-B14F-4D97-AF65-F5344CB8AC3E}">
        <p14:creationId xmlns:p14="http://schemas.microsoft.com/office/powerpoint/2010/main" val="1490714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3"/>
          <p:cNvSpPr>
            <a:spLocks noGrp="1"/>
          </p:cNvSpPr>
          <p:nvPr>
            <p:ph type="title"/>
          </p:nvPr>
        </p:nvSpPr>
        <p:spPr/>
        <p:txBody>
          <a:bodyPr/>
          <a:lstStyle/>
          <a:p>
            <a:r>
              <a:rPr lang="zh-CN" altLang="en-US"/>
              <a:t>新一代计算机构想</a:t>
            </a:r>
          </a:p>
        </p:txBody>
      </p:sp>
      <p:sp>
        <p:nvSpPr>
          <p:cNvPr id="26627" name="内容占位符 4"/>
          <p:cNvSpPr>
            <a:spLocks noGrp="1"/>
          </p:cNvSpPr>
          <p:nvPr>
            <p:ph idx="1"/>
          </p:nvPr>
        </p:nvSpPr>
        <p:spPr>
          <a:xfrm>
            <a:off x="609600" y="1600201"/>
            <a:ext cx="8153400" cy="2057400"/>
          </a:xfrm>
        </p:spPr>
        <p:txBody>
          <a:bodyPr/>
          <a:lstStyle/>
          <a:p>
            <a:r>
              <a:rPr kumimoji="1" lang="zh-CN" altLang="en-US">
                <a:solidFill>
                  <a:schemeClr val="hlink"/>
                </a:solidFill>
                <a:latin typeface="宋体" pitchFamily="2" charset="-122"/>
              </a:rPr>
              <a:t>一种更接近人的人工智能计算机，它能理解人的语言、文字和图形，还能</a:t>
            </a:r>
            <a:r>
              <a:rPr kumimoji="1" lang="zh-CN" altLang="en-US">
                <a:solidFill>
                  <a:schemeClr val="hlink"/>
                </a:solidFill>
                <a:latin typeface="Times New Roman" pitchFamily="18" charset="0"/>
              </a:rPr>
              <a:t>“</a:t>
            </a:r>
            <a:r>
              <a:rPr kumimoji="1" lang="zh-CN" altLang="en-US">
                <a:solidFill>
                  <a:schemeClr val="hlink"/>
                </a:solidFill>
                <a:latin typeface="宋体" pitchFamily="2" charset="-122"/>
              </a:rPr>
              <a:t>思考</a:t>
            </a:r>
            <a:r>
              <a:rPr kumimoji="1" lang="zh-CN" altLang="en-US">
                <a:solidFill>
                  <a:schemeClr val="hlink"/>
                </a:solidFill>
                <a:latin typeface="Times New Roman" pitchFamily="18" charset="0"/>
              </a:rPr>
              <a:t>”</a:t>
            </a:r>
            <a:r>
              <a:rPr kumimoji="1" lang="zh-CN" altLang="en-US">
                <a:solidFill>
                  <a:schemeClr val="hlink"/>
                </a:solidFill>
                <a:latin typeface="宋体" pitchFamily="2" charset="-122"/>
              </a:rPr>
              <a:t>，人无需编写程序，靠讲话就能对计算机下达命令，驱使它工作。</a:t>
            </a:r>
          </a:p>
          <a:p>
            <a:endParaRPr lang="zh-CN" altLang="en-US"/>
          </a:p>
        </p:txBody>
      </p:sp>
      <p:sp>
        <p:nvSpPr>
          <p:cNvPr id="2662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A549787-7B73-4E65-BAE0-CC163531EF46}" type="datetime1">
              <a:rPr lang="zh-CN" altLang="en-US" smtClean="0"/>
              <a:t>2021/9/1</a:t>
            </a:fld>
            <a:endParaRPr lang="en-US" altLang="zh-CN"/>
          </a:p>
        </p:txBody>
      </p:sp>
      <p:pic>
        <p:nvPicPr>
          <p:cNvPr id="266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038600"/>
            <a:ext cx="27527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AD96EBA-B5B0-4233-81C9-862914C20439}" type="datetime1">
              <a:rPr lang="zh-CN" altLang="en-US" smtClean="0"/>
              <a:t>2021/9/1</a:t>
            </a:fld>
            <a:endParaRPr lang="en-US" altLang="zh-CN"/>
          </a:p>
        </p:txBody>
      </p:sp>
      <p:sp>
        <p:nvSpPr>
          <p:cNvPr id="29700" name="Rectangle 2"/>
          <p:cNvSpPr>
            <a:spLocks noGrp="1" noChangeArrowheads="1"/>
          </p:cNvSpPr>
          <p:nvPr>
            <p:ph type="title"/>
          </p:nvPr>
        </p:nvSpPr>
        <p:spPr>
          <a:xfrm>
            <a:off x="533400" y="152400"/>
            <a:ext cx="8382000" cy="838200"/>
          </a:xfrm>
        </p:spPr>
        <p:txBody>
          <a:bodyPr/>
          <a:lstStyle/>
          <a:p>
            <a:pPr eaLnBrk="1" hangingPunct="1"/>
            <a:r>
              <a:rPr lang="zh-CN" altLang="en-US" dirty="0">
                <a:latin typeface="楷体_GB2312" pitchFamily="49" charset="-122"/>
              </a:rPr>
              <a:t>计算机的工作原理</a:t>
            </a:r>
            <a:endParaRPr lang="en-US" altLang="zh-CN" dirty="0">
              <a:latin typeface="楷体_GB2312" pitchFamily="49" charset="-122"/>
            </a:endParaRPr>
          </a:p>
        </p:txBody>
      </p:sp>
      <p:sp>
        <p:nvSpPr>
          <p:cNvPr id="3" name="内容占位符 2">
            <a:extLst>
              <a:ext uri="{FF2B5EF4-FFF2-40B4-BE49-F238E27FC236}">
                <a16:creationId xmlns:a16="http://schemas.microsoft.com/office/drawing/2014/main" id="{FE6CFA08-9058-4A45-B368-5A82C374DA30}"/>
              </a:ext>
            </a:extLst>
          </p:cNvPr>
          <p:cNvSpPr>
            <a:spLocks noGrp="1"/>
          </p:cNvSpPr>
          <p:nvPr>
            <p:ph idx="1"/>
          </p:nvPr>
        </p:nvSpPr>
        <p:spPr>
          <a:xfrm>
            <a:off x="727364" y="1066800"/>
            <a:ext cx="8264236" cy="2667000"/>
          </a:xfrm>
        </p:spPr>
        <p:txBody>
          <a:bodyPr/>
          <a:lstStyle/>
          <a:p>
            <a:r>
              <a:rPr lang="zh-CN" altLang="en-US" sz="2000" dirty="0"/>
              <a:t>控制器是计算机的控制中心，主要的工作是不断地取指令，分析指令和执行指令。</a:t>
            </a:r>
            <a:endParaRPr lang="en-US" altLang="zh-CN" sz="2000" dirty="0"/>
          </a:p>
          <a:p>
            <a:r>
              <a:rPr lang="zh-CN" altLang="en-US" sz="2000" dirty="0"/>
              <a:t>运算器是计算机中用来实现运算的部件，包括算术运算和逻辑运算。</a:t>
            </a:r>
            <a:endParaRPr lang="en-US" altLang="zh-CN" sz="2000" dirty="0"/>
          </a:p>
          <a:p>
            <a:r>
              <a:rPr lang="zh-CN" altLang="en-US" sz="2000" dirty="0"/>
              <a:t>采用存储程序的方式，程序和数据存放在同一个存储器中。</a:t>
            </a:r>
            <a:endParaRPr lang="en-US" altLang="zh-CN" sz="2000" dirty="0"/>
          </a:p>
          <a:p>
            <a:r>
              <a:rPr lang="zh-CN" altLang="en-US" sz="2000" dirty="0"/>
              <a:t>指令由操作码和地址码组成。</a:t>
            </a:r>
          </a:p>
          <a:p>
            <a:r>
              <a:rPr lang="zh-CN" altLang="en-US" sz="2000" dirty="0"/>
              <a:t>数据和程序以二进制表示。</a:t>
            </a:r>
          </a:p>
          <a:p>
            <a:r>
              <a:rPr lang="zh-CN" altLang="en-US" sz="2000" dirty="0"/>
              <a:t>指令在存储器中按执行顺序存放。</a:t>
            </a:r>
          </a:p>
        </p:txBody>
      </p:sp>
      <p:pic>
        <p:nvPicPr>
          <p:cNvPr id="4" name="图片 3">
            <a:extLst>
              <a:ext uri="{FF2B5EF4-FFF2-40B4-BE49-F238E27FC236}">
                <a16:creationId xmlns:a16="http://schemas.microsoft.com/office/drawing/2014/main" id="{6295C9E5-E490-4161-8831-7D46E28ACFD6}"/>
              </a:ext>
            </a:extLst>
          </p:cNvPr>
          <p:cNvPicPr>
            <a:picLocks noChangeAspect="1"/>
          </p:cNvPicPr>
          <p:nvPr/>
        </p:nvPicPr>
        <p:blipFill>
          <a:blip r:embed="rId2"/>
          <a:stretch>
            <a:fillRect/>
          </a:stretch>
        </p:blipFill>
        <p:spPr>
          <a:xfrm>
            <a:off x="1905000" y="3978205"/>
            <a:ext cx="5030002" cy="2273947"/>
          </a:xfrm>
          <a:prstGeom prst="rect">
            <a:avLst/>
          </a:prstGeom>
        </p:spPr>
      </p:pic>
    </p:spTree>
    <p:extLst>
      <p:ext uri="{BB962C8B-B14F-4D97-AF65-F5344CB8AC3E}">
        <p14:creationId xmlns:p14="http://schemas.microsoft.com/office/powerpoint/2010/main" val="14293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7FF9F00-8729-4348-B9C4-9886C44CDAE0}" type="datetime1">
              <a:rPr lang="zh-CN" altLang="en-US" smtClean="0"/>
              <a:t>2021/9/1</a:t>
            </a:fld>
            <a:endParaRPr lang="en-US" altLang="zh-CN"/>
          </a:p>
        </p:txBody>
      </p:sp>
      <p:sp>
        <p:nvSpPr>
          <p:cNvPr id="29700" name="Rectangle 2"/>
          <p:cNvSpPr>
            <a:spLocks noGrp="1" noChangeArrowheads="1"/>
          </p:cNvSpPr>
          <p:nvPr>
            <p:ph type="title"/>
          </p:nvPr>
        </p:nvSpPr>
        <p:spPr>
          <a:xfrm>
            <a:off x="533400" y="152400"/>
            <a:ext cx="8382000" cy="838200"/>
          </a:xfrm>
        </p:spPr>
        <p:txBody>
          <a:bodyPr/>
          <a:lstStyle/>
          <a:p>
            <a:pPr eaLnBrk="1" hangingPunct="1"/>
            <a:r>
              <a:rPr lang="zh-CN" altLang="en-US">
                <a:latin typeface="楷体_GB2312" pitchFamily="49" charset="-122"/>
              </a:rPr>
              <a:t>计算机的特点</a:t>
            </a:r>
            <a:endParaRPr lang="en-US" altLang="zh-CN">
              <a:latin typeface="楷体_GB2312" pitchFamily="49" charset="-122"/>
            </a:endParaRPr>
          </a:p>
        </p:txBody>
      </p:sp>
      <p:sp>
        <p:nvSpPr>
          <p:cNvPr id="94211" name="Rectangle 3"/>
          <p:cNvSpPr>
            <a:spLocks noGrp="1" noChangeArrowheads="1"/>
          </p:cNvSpPr>
          <p:nvPr>
            <p:ph type="body" idx="1"/>
          </p:nvPr>
        </p:nvSpPr>
        <p:spPr>
          <a:xfrm>
            <a:off x="838200" y="1600200"/>
            <a:ext cx="4114800" cy="3657600"/>
          </a:xfrm>
        </p:spPr>
        <p:txBody>
          <a:bodyPr/>
          <a:lstStyle/>
          <a:p>
            <a:pPr eaLnBrk="1" hangingPunct="1">
              <a:spcBef>
                <a:spcPct val="0"/>
              </a:spcBef>
            </a:pPr>
            <a:r>
              <a:rPr lang="zh-CN" altLang="en-US" dirty="0">
                <a:latin typeface="华文楷体" pitchFamily="2" charset="-122"/>
                <a:ea typeface="华文楷体" pitchFamily="2" charset="-122"/>
              </a:rPr>
              <a:t>运算速度快</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计算精度高</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记忆能力强大</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逻辑判断能力</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自动化程度高</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通用性强</a:t>
            </a:r>
            <a:endParaRPr lang="en-US" altLang="zh-CN" dirty="0">
              <a:latin typeface="华文楷体" pitchFamily="2" charset="-122"/>
              <a:ea typeface="华文楷体" pitchFamily="2" charset="-122"/>
            </a:endParaRPr>
          </a:p>
          <a:p>
            <a:pPr eaLnBrk="1" hangingPunct="1">
              <a:spcBef>
                <a:spcPct val="0"/>
              </a:spcBef>
            </a:pPr>
            <a:r>
              <a:rPr lang="zh-CN" altLang="en-US" dirty="0">
                <a:latin typeface="华文楷体" pitchFamily="2" charset="-122"/>
                <a:ea typeface="华文楷体" pitchFamily="2" charset="-122"/>
              </a:rPr>
              <a:t>人机交互轻松自如</a:t>
            </a:r>
            <a:endParaRPr lang="en-US" altLang="zh-CN" dirty="0">
              <a:latin typeface="华文楷体" pitchFamily="2" charset="-122"/>
              <a:ea typeface="华文楷体" pitchFamily="2" charset="-122"/>
            </a:endParaRPr>
          </a:p>
        </p:txBody>
      </p:sp>
      <p:sp>
        <p:nvSpPr>
          <p:cNvPr id="2" name="TextBox 1"/>
          <p:cNvSpPr txBox="1"/>
          <p:nvPr/>
        </p:nvSpPr>
        <p:spPr>
          <a:xfrm>
            <a:off x="5334000" y="2665392"/>
            <a:ext cx="2971800" cy="954107"/>
          </a:xfrm>
          <a:prstGeom prst="rect">
            <a:avLst/>
          </a:prstGeom>
          <a:noFill/>
        </p:spPr>
        <p:txBody>
          <a:bodyPr wrap="square" rtlCol="0">
            <a:spAutoFit/>
          </a:bodyPr>
          <a:lstStyle/>
          <a:p>
            <a:r>
              <a:rPr lang="zh-CN" altLang="en-US" sz="2800" dirty="0"/>
              <a:t>你认为计算机还有别的特点吗？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42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42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42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4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421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42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98557E-56C4-4776-A68C-495EA08BA46D}" type="datetime1">
              <a:rPr lang="zh-CN" altLang="en-US" smtClean="0"/>
              <a:t>2021/9/1</a:t>
            </a:fld>
            <a:endParaRPr lang="en-US" altLang="zh-CN"/>
          </a:p>
        </p:txBody>
      </p:sp>
      <p:sp>
        <p:nvSpPr>
          <p:cNvPr id="30723" name="Rectangle 2"/>
          <p:cNvSpPr>
            <a:spLocks noGrp="1" noChangeArrowheads="1"/>
          </p:cNvSpPr>
          <p:nvPr>
            <p:ph type="title"/>
          </p:nvPr>
        </p:nvSpPr>
        <p:spPr/>
        <p:txBody>
          <a:bodyPr/>
          <a:lstStyle/>
          <a:p>
            <a:pPr eaLnBrk="1" hangingPunct="1"/>
            <a:r>
              <a:rPr lang="zh-CN" altLang="en-US">
                <a:latin typeface="楷体_GB2312" pitchFamily="49" charset="-122"/>
              </a:rPr>
              <a:t>计算机的分类</a:t>
            </a:r>
          </a:p>
        </p:txBody>
      </p:sp>
      <p:sp>
        <p:nvSpPr>
          <p:cNvPr id="30724" name="Rectangle 3"/>
          <p:cNvSpPr>
            <a:spLocks noGrp="1" noChangeArrowheads="1"/>
          </p:cNvSpPr>
          <p:nvPr>
            <p:ph type="body" idx="1"/>
          </p:nvPr>
        </p:nvSpPr>
        <p:spPr>
          <a:xfrm>
            <a:off x="609600" y="1600200"/>
            <a:ext cx="8153400" cy="4724400"/>
          </a:xfrm>
        </p:spPr>
        <p:txBody>
          <a:bodyPr/>
          <a:lstStyle/>
          <a:p>
            <a:pPr algn="just" eaLnBrk="1" hangingPunct="1">
              <a:buFontTx/>
              <a:buNone/>
            </a:pPr>
            <a:r>
              <a:rPr lang="zh-CN" altLang="en-US" dirty="0">
                <a:latin typeface="Times New Roman" pitchFamily="18" charset="0"/>
              </a:rPr>
              <a:t>根据计算机的体积大小、计算速度、</a:t>
            </a:r>
          </a:p>
          <a:p>
            <a:pPr algn="just" eaLnBrk="1" hangingPunct="1">
              <a:buFontTx/>
              <a:buNone/>
            </a:pPr>
            <a:r>
              <a:rPr lang="zh-CN" altLang="en-US" dirty="0">
                <a:latin typeface="Times New Roman" pitchFamily="18" charset="0"/>
              </a:rPr>
              <a:t>处理能力、价格等分为：</a:t>
            </a:r>
            <a:endParaRPr lang="zh-CN" altLang="en-US" dirty="0"/>
          </a:p>
          <a:p>
            <a:pPr algn="just" eaLnBrk="1" hangingPunct="1"/>
            <a:r>
              <a:rPr lang="zh-CN" altLang="en-US" dirty="0">
                <a:solidFill>
                  <a:srgbClr val="C50601"/>
                </a:solidFill>
                <a:latin typeface="Times New Roman" pitchFamily="18" charset="0"/>
              </a:rPr>
              <a:t>巨型计算机</a:t>
            </a:r>
            <a:endParaRPr lang="en-US" altLang="zh-CN" dirty="0">
              <a:solidFill>
                <a:srgbClr val="C50601"/>
              </a:solidFill>
              <a:latin typeface="Times New Roman" pitchFamily="18" charset="0"/>
            </a:endParaRPr>
          </a:p>
          <a:p>
            <a:pPr algn="just" eaLnBrk="1" hangingPunct="1"/>
            <a:r>
              <a:rPr lang="zh-CN" altLang="en-US" dirty="0">
                <a:solidFill>
                  <a:srgbClr val="C50601"/>
                </a:solidFill>
                <a:latin typeface="Times New Roman" pitchFamily="18" charset="0"/>
              </a:rPr>
              <a:t>大型计算机</a:t>
            </a:r>
            <a:endParaRPr lang="en-US" altLang="zh-CN" dirty="0">
              <a:solidFill>
                <a:srgbClr val="C50601"/>
              </a:solidFill>
              <a:latin typeface="Times New Roman" pitchFamily="18" charset="0"/>
            </a:endParaRPr>
          </a:p>
          <a:p>
            <a:pPr algn="just" eaLnBrk="1" hangingPunct="1"/>
            <a:r>
              <a:rPr lang="zh-CN" altLang="en-US" dirty="0">
                <a:solidFill>
                  <a:srgbClr val="C50601"/>
                </a:solidFill>
                <a:latin typeface="Times New Roman" pitchFamily="18" charset="0"/>
              </a:rPr>
              <a:t>小型计算机</a:t>
            </a:r>
            <a:endParaRPr lang="en-US" altLang="zh-CN" dirty="0">
              <a:solidFill>
                <a:srgbClr val="C50601"/>
              </a:solidFill>
              <a:latin typeface="Times New Roman" pitchFamily="18" charset="0"/>
            </a:endParaRPr>
          </a:p>
          <a:p>
            <a:pPr algn="just" eaLnBrk="1" hangingPunct="1"/>
            <a:r>
              <a:rPr lang="zh-CN" altLang="en-US" dirty="0">
                <a:solidFill>
                  <a:srgbClr val="C50601"/>
                </a:solidFill>
                <a:latin typeface="Times New Roman" pitchFamily="18" charset="0"/>
              </a:rPr>
              <a:t>微型计算机</a:t>
            </a:r>
            <a:endParaRPr lang="en-US" altLang="zh-CN" dirty="0">
              <a:solidFill>
                <a:srgbClr val="C50601"/>
              </a:solidFill>
              <a:latin typeface="Times New Roman" pitchFamily="18" charset="0"/>
            </a:endParaRPr>
          </a:p>
          <a:p>
            <a:pPr algn="just" eaLnBrk="1" hangingPunct="1"/>
            <a:r>
              <a:rPr lang="zh-CN" altLang="en-US" dirty="0">
                <a:solidFill>
                  <a:srgbClr val="C50601"/>
                </a:solidFill>
                <a:latin typeface="Times New Roman" pitchFamily="18" charset="0"/>
              </a:rPr>
              <a:t>工作站</a:t>
            </a:r>
            <a:endParaRPr lang="en-US" altLang="zh-CN" dirty="0">
              <a:solidFill>
                <a:srgbClr val="C50601"/>
              </a:solidFill>
              <a:latin typeface="Times New Roman" pitchFamily="18" charset="0"/>
            </a:endParaRPr>
          </a:p>
          <a:p>
            <a:pPr algn="just" eaLnBrk="1" hangingPunct="1"/>
            <a:r>
              <a:rPr lang="zh-CN" altLang="en-US" dirty="0">
                <a:solidFill>
                  <a:srgbClr val="C50601"/>
                </a:solidFill>
                <a:latin typeface="Times New Roman" pitchFamily="18" charset="0"/>
              </a:rPr>
              <a:t>个人计算机</a:t>
            </a:r>
            <a:endParaRPr lang="zh-CN" altLang="en-US" dirty="0">
              <a:solidFill>
                <a:srgbClr val="C50601"/>
              </a:solidFill>
            </a:endParaRPr>
          </a:p>
        </p:txBody>
      </p:sp>
      <p:pic>
        <p:nvPicPr>
          <p:cNvPr id="2" name="图片 1">
            <a:extLst>
              <a:ext uri="{FF2B5EF4-FFF2-40B4-BE49-F238E27FC236}">
                <a16:creationId xmlns:a16="http://schemas.microsoft.com/office/drawing/2014/main" id="{D3F96EFE-F9FC-46C7-90EB-FE117D1F571E}"/>
              </a:ext>
            </a:extLst>
          </p:cNvPr>
          <p:cNvPicPr>
            <a:picLocks noChangeAspect="1"/>
          </p:cNvPicPr>
          <p:nvPr/>
        </p:nvPicPr>
        <p:blipFill>
          <a:blip r:embed="rId2"/>
          <a:stretch>
            <a:fillRect/>
          </a:stretch>
        </p:blipFill>
        <p:spPr>
          <a:xfrm>
            <a:off x="4191000" y="2895600"/>
            <a:ext cx="4528833" cy="27395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192925A-F31E-4FFF-A32E-CCC4504E95C3}" type="datetime1">
              <a:rPr lang="zh-CN" altLang="en-US" smtClean="0"/>
              <a:t>2021/9/1</a:t>
            </a:fld>
            <a:endParaRPr lang="en-US" altLang="zh-CN"/>
          </a:p>
        </p:txBody>
      </p:sp>
      <p:pic>
        <p:nvPicPr>
          <p:cNvPr id="31747" name="Picture 5" descr="计算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8913"/>
            <a:ext cx="223361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6" descr="计算机-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88913"/>
            <a:ext cx="1439862" cy="19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7" descr="计算机-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549275"/>
            <a:ext cx="208756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8" descr="计算机-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284538"/>
            <a:ext cx="18002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9" descr="计算机-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3068638"/>
            <a:ext cx="1778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0" descr="计算机-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3141663"/>
            <a:ext cx="13335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1" descr="计算机-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229225"/>
            <a:ext cx="15843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 Box 12"/>
          <p:cNvSpPr txBox="1">
            <a:spLocks noChangeArrowheads="1"/>
          </p:cNvSpPr>
          <p:nvPr/>
        </p:nvSpPr>
        <p:spPr bwMode="auto">
          <a:xfrm>
            <a:off x="1116013" y="1989138"/>
            <a:ext cx="1550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dirty="0">
                <a:solidFill>
                  <a:srgbClr val="0000CC"/>
                </a:solidFill>
              </a:rPr>
              <a:t>巨型计算机</a:t>
            </a:r>
          </a:p>
        </p:txBody>
      </p:sp>
      <p:sp>
        <p:nvSpPr>
          <p:cNvPr id="31755" name="Text Box 13"/>
          <p:cNvSpPr txBox="1">
            <a:spLocks noChangeArrowheads="1"/>
          </p:cNvSpPr>
          <p:nvPr/>
        </p:nvSpPr>
        <p:spPr bwMode="auto">
          <a:xfrm>
            <a:off x="4211638" y="2133600"/>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大型机</a:t>
            </a:r>
          </a:p>
        </p:txBody>
      </p:sp>
      <p:sp>
        <p:nvSpPr>
          <p:cNvPr id="31756" name="Text Box 14"/>
          <p:cNvSpPr txBox="1">
            <a:spLocks noChangeArrowheads="1"/>
          </p:cNvSpPr>
          <p:nvPr/>
        </p:nvSpPr>
        <p:spPr bwMode="auto">
          <a:xfrm>
            <a:off x="7308850" y="1989138"/>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小型机</a:t>
            </a:r>
          </a:p>
        </p:txBody>
      </p:sp>
      <p:sp>
        <p:nvSpPr>
          <p:cNvPr id="31757" name="Text Box 15"/>
          <p:cNvSpPr txBox="1">
            <a:spLocks noChangeArrowheads="1"/>
          </p:cNvSpPr>
          <p:nvPr/>
        </p:nvSpPr>
        <p:spPr bwMode="auto">
          <a:xfrm>
            <a:off x="7451725" y="5013325"/>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工作站</a:t>
            </a:r>
          </a:p>
        </p:txBody>
      </p:sp>
      <p:sp>
        <p:nvSpPr>
          <p:cNvPr id="31758" name="Text Box 16"/>
          <p:cNvSpPr txBox="1">
            <a:spLocks noChangeArrowheads="1"/>
          </p:cNvSpPr>
          <p:nvPr/>
        </p:nvSpPr>
        <p:spPr bwMode="auto">
          <a:xfrm>
            <a:off x="4356100" y="5084763"/>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台式机</a:t>
            </a:r>
          </a:p>
        </p:txBody>
      </p:sp>
      <p:sp>
        <p:nvSpPr>
          <p:cNvPr id="31759" name="Text Box 17"/>
          <p:cNvSpPr txBox="1">
            <a:spLocks noChangeArrowheads="1"/>
          </p:cNvSpPr>
          <p:nvPr/>
        </p:nvSpPr>
        <p:spPr bwMode="auto">
          <a:xfrm>
            <a:off x="1042988" y="5013325"/>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便携机</a:t>
            </a:r>
          </a:p>
        </p:txBody>
      </p:sp>
      <p:sp>
        <p:nvSpPr>
          <p:cNvPr id="31760" name="Text Box 18"/>
          <p:cNvSpPr txBox="1">
            <a:spLocks noChangeArrowheads="1"/>
          </p:cNvSpPr>
          <p:nvPr/>
        </p:nvSpPr>
        <p:spPr bwMode="auto">
          <a:xfrm>
            <a:off x="2916238" y="6308725"/>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ctr" hangingPunct="1">
              <a:spcBef>
                <a:spcPct val="50000"/>
              </a:spcBef>
            </a:pPr>
            <a:r>
              <a:rPr lang="zh-CN" altLang="en-US" sz="2000">
                <a:solidFill>
                  <a:srgbClr val="0000CC"/>
                </a:solidFill>
              </a:rPr>
              <a:t>单片机</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051050" y="692150"/>
            <a:ext cx="4835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3600" b="1">
                <a:solidFill>
                  <a:schemeClr val="tx2"/>
                </a:solidFill>
                <a:latin typeface="Times New Roman" pitchFamily="18" charset="0"/>
              </a:rPr>
              <a:t>计算机的用途</a:t>
            </a:r>
          </a:p>
        </p:txBody>
      </p:sp>
      <p:sp>
        <p:nvSpPr>
          <p:cNvPr id="34819" name="Text Box 3"/>
          <p:cNvSpPr txBox="1">
            <a:spLocks noChangeArrowheads="1"/>
          </p:cNvSpPr>
          <p:nvPr/>
        </p:nvSpPr>
        <p:spPr bwMode="auto">
          <a:xfrm>
            <a:off x="457200" y="1447800"/>
            <a:ext cx="350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dirty="0">
                <a:latin typeface="Times New Roman" pitchFamily="18" charset="0"/>
              </a:rPr>
              <a:t>一、科学计算</a:t>
            </a:r>
          </a:p>
        </p:txBody>
      </p:sp>
      <p:sp>
        <p:nvSpPr>
          <p:cNvPr id="3379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44BE23-3496-4CF8-B97B-597B0505E5CD}" type="datetime1">
              <a:rPr lang="zh-CN" altLang="en-US" smtClean="0"/>
              <a:t>2021/9/1</a:t>
            </a:fld>
            <a:endParaRPr lang="en-US" altLang="zh-CN"/>
          </a:p>
        </p:txBody>
      </p:sp>
      <p:sp>
        <p:nvSpPr>
          <p:cNvPr id="33797" name="矩形 6"/>
          <p:cNvSpPr>
            <a:spLocks noChangeArrowheads="1"/>
          </p:cNvSpPr>
          <p:nvPr/>
        </p:nvSpPr>
        <p:spPr bwMode="auto">
          <a:xfrm>
            <a:off x="838200" y="2057400"/>
            <a:ext cx="7620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t>科学计算也称数值计算。计算机最开始是为解决科学研究和工程设计中遇到的大量数学问题的数值计算而研制的计算工具。随着现代科学技术的进一步发展，数值计算在现代科学研究中的地位不断提高，在尖端科学领域中，显得尤为重要。例如，人造卫星轨迹的计算，房屋抗震强度的计算，火箭、宇宙飞船的研究设计都离不开计算机的精确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34819"/>
                                        </p:tgtEl>
                                        <p:attrNameLst>
                                          <p:attrName>style.visibility</p:attrName>
                                        </p:attrNameLst>
                                      </p:cBhvr>
                                      <p:to>
                                        <p:strVal val="visible"/>
                                      </p:to>
                                    </p:set>
                                    <p:animEffect transition="in" filter="barn(inHorizontal)">
                                      <p:cBhvr>
                                        <p:cTn id="13"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92EE4CB-ECC6-4646-B94F-4018A7E466E7}" type="datetime1">
              <a:rPr lang="zh-CN" altLang="en-US" smtClean="0"/>
              <a:t>2021/9/1</a:t>
            </a:fld>
            <a:endParaRPr lang="en-US" altLang="zh-CN"/>
          </a:p>
        </p:txBody>
      </p:sp>
      <p:sp>
        <p:nvSpPr>
          <p:cNvPr id="4" name="Text Box 5"/>
          <p:cNvSpPr txBox="1">
            <a:spLocks noChangeArrowheads="1"/>
          </p:cNvSpPr>
          <p:nvPr/>
        </p:nvSpPr>
        <p:spPr bwMode="auto">
          <a:xfrm>
            <a:off x="457200" y="2895600"/>
            <a:ext cx="84582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三、自动控制</a:t>
            </a:r>
          </a:p>
          <a:p>
            <a:pPr eaLnBrk="1" hangingPunct="1">
              <a:spcBef>
                <a:spcPct val="50000"/>
              </a:spcBef>
            </a:pPr>
            <a:r>
              <a:rPr lang="zh-CN" altLang="en-US" sz="2400"/>
              <a:t>自动控制是指通过计算机对某一过程进行自动操作，它不需人工干预，能按人预定的目标和预定的状态进行过程控制。所谓过程控制是指对操作数据进行实时采集、检测、处理和判断，按最佳值进行调节的过程。目前被广泛用于操作复杂的钢铁企业、石油化工业、医药工业等生产中。使用计算机进行自动控制可大大提高控制的实时性和准确性，提高劳动效率、产品质量，降低成本，缩短生产周期。</a:t>
            </a:r>
            <a:endParaRPr kumimoji="1" lang="zh-CN" altLang="en-US" sz="2400">
              <a:latin typeface="Times New Roman" pitchFamily="18" charset="0"/>
            </a:endParaRPr>
          </a:p>
        </p:txBody>
      </p:sp>
      <p:sp>
        <p:nvSpPr>
          <p:cNvPr id="5" name="Text Box 4"/>
          <p:cNvSpPr txBox="1">
            <a:spLocks noChangeArrowheads="1"/>
          </p:cNvSpPr>
          <p:nvPr/>
        </p:nvSpPr>
        <p:spPr bwMode="auto">
          <a:xfrm>
            <a:off x="381000" y="228600"/>
            <a:ext cx="85344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二、信息处理</a:t>
            </a:r>
          </a:p>
          <a:p>
            <a:pPr eaLnBrk="1" hangingPunct="1">
              <a:spcBef>
                <a:spcPct val="50000"/>
              </a:spcBef>
            </a:pPr>
            <a:r>
              <a:rPr lang="zh-CN" altLang="en-US" sz="2400"/>
              <a:t>在科学研究和工程技术中，会得到大量的原始数据，其中包括大量图片、文字、声音等信息处理就是对数据进行收集、分类、排序、存储、计算、传输、制表等操作。目前计算机的信息处理应用已非常普遍，如人事管理、库存管理、财务管理、图书资料管理、商业数据交流、情报检索、经济管理等。</a:t>
            </a:r>
            <a:endParaRPr kumimoji="1" lang="zh-CN" altLang="en-US"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09600" y="838200"/>
            <a:ext cx="403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四、计算机辅助系统</a:t>
            </a:r>
          </a:p>
        </p:txBody>
      </p:sp>
      <p:sp>
        <p:nvSpPr>
          <p:cNvPr id="35843" name="Text Box 3"/>
          <p:cNvSpPr txBox="1">
            <a:spLocks noChangeArrowheads="1"/>
          </p:cNvSpPr>
          <p:nvPr/>
        </p:nvSpPr>
        <p:spPr bwMode="auto">
          <a:xfrm>
            <a:off x="2590800" y="1751013"/>
            <a:ext cx="32766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a:latin typeface="Times New Roman" pitchFamily="18" charset="0"/>
              </a:rPr>
              <a:t>计算机辅助教学</a:t>
            </a:r>
          </a:p>
          <a:p>
            <a:pPr eaLnBrk="1" hangingPunct="1">
              <a:spcBef>
                <a:spcPct val="50000"/>
              </a:spcBef>
            </a:pPr>
            <a:r>
              <a:rPr kumimoji="1" lang="zh-CN" altLang="en-US" sz="3200">
                <a:latin typeface="Times New Roman" pitchFamily="18" charset="0"/>
              </a:rPr>
              <a:t>计算机辅助设计</a:t>
            </a:r>
          </a:p>
          <a:p>
            <a:pPr eaLnBrk="1" hangingPunct="1">
              <a:spcBef>
                <a:spcPct val="50000"/>
              </a:spcBef>
            </a:pPr>
            <a:r>
              <a:rPr kumimoji="1" lang="zh-CN" altLang="en-US" sz="3200">
                <a:latin typeface="Times New Roman" pitchFamily="18" charset="0"/>
              </a:rPr>
              <a:t>计算机辅助制造</a:t>
            </a:r>
          </a:p>
          <a:p>
            <a:pPr eaLnBrk="1" hangingPunct="1">
              <a:spcBef>
                <a:spcPct val="50000"/>
              </a:spcBef>
            </a:pPr>
            <a:r>
              <a:rPr kumimoji="1" lang="zh-CN" altLang="en-US" sz="3200">
                <a:latin typeface="Times New Roman" pitchFamily="18" charset="0"/>
              </a:rPr>
              <a:t>计算机辅助测试</a:t>
            </a:r>
          </a:p>
          <a:p>
            <a:pPr eaLnBrk="1" hangingPunct="1">
              <a:spcBef>
                <a:spcPct val="50000"/>
              </a:spcBef>
            </a:pPr>
            <a:r>
              <a:rPr kumimoji="1" lang="zh-CN" altLang="en-US" sz="3200">
                <a:latin typeface="Times New Roman" pitchFamily="18" charset="0"/>
              </a:rPr>
              <a:t>计算机集成制造</a:t>
            </a:r>
          </a:p>
        </p:txBody>
      </p:sp>
      <p:sp>
        <p:nvSpPr>
          <p:cNvPr id="35844" name="Text Box 4"/>
          <p:cNvSpPr txBox="1">
            <a:spLocks noChangeArrowheads="1"/>
          </p:cNvSpPr>
          <p:nvPr/>
        </p:nvSpPr>
        <p:spPr bwMode="auto">
          <a:xfrm>
            <a:off x="1371600" y="1752600"/>
            <a:ext cx="152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a:latin typeface="Times New Roman" pitchFamily="18" charset="0"/>
              </a:rPr>
              <a:t>包括：</a:t>
            </a:r>
          </a:p>
        </p:txBody>
      </p:sp>
      <p:sp>
        <p:nvSpPr>
          <p:cNvPr id="3584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137A65-1110-428C-A86C-4498DB4CBFF6}" type="datetime1">
              <a:rPr lang="zh-CN" altLang="en-US" smtClean="0"/>
              <a:t>2021/9/1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0-#ppt_w/2"/>
                                          </p:val>
                                        </p:tav>
                                        <p:tav tm="100000">
                                          <p:val>
                                            <p:strVal val="#ppt_x"/>
                                          </p:val>
                                        </p:tav>
                                      </p:tavLst>
                                    </p:anim>
                                    <p:anim calcmode="lin" valueType="num">
                                      <p:cBhvr additive="base">
                                        <p:cTn id="8" dur="500" fill="hold"/>
                                        <p:tgtEl>
                                          <p:spTgt spid="358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dissolve">
                                      <p:cBhvr>
                                        <p:cTn id="13" dur="500"/>
                                        <p:tgtEl>
                                          <p:spTgt spid="3584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blinds(horizontal)">
                                      <p:cBhvr>
                                        <p:cTn id="18"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utoUpdateAnimBg="0"/>
      <p:bldP spid="3584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381000" y="6096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五、人工智能</a:t>
            </a:r>
          </a:p>
        </p:txBody>
      </p:sp>
      <p:sp>
        <p:nvSpPr>
          <p:cNvPr id="36867" name="Text Box 3"/>
          <p:cNvSpPr txBox="1">
            <a:spLocks noChangeArrowheads="1"/>
          </p:cNvSpPr>
          <p:nvPr/>
        </p:nvSpPr>
        <p:spPr bwMode="auto">
          <a:xfrm>
            <a:off x="381000" y="1371600"/>
            <a:ext cx="8305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a:t>是指计算机模拟人类某些智力行为的理论、技术和应用。人工智能是计算机应用的一个新的领域，这方面的研究和应用正处于发展阶段，在医疗诊断、定理证明、语言翻译、机器人等方面，已有了显著的成效。机器人是计算机人工智能的典型例子。</a:t>
            </a:r>
            <a:endParaRPr kumimoji="1" lang="zh-CN" altLang="en-US" sz="2400">
              <a:latin typeface="Times New Roman" pitchFamily="18" charset="0"/>
            </a:endParaRPr>
          </a:p>
        </p:txBody>
      </p:sp>
      <p:sp>
        <p:nvSpPr>
          <p:cNvPr id="3686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73A6B6B-762A-4EB2-97FA-FD63E0BD0802}" type="datetime1">
              <a:rPr lang="zh-CN" altLang="en-US" smtClean="0"/>
              <a:t>2021/9/1</a:t>
            </a:fld>
            <a:endParaRPr lang="en-US" altLang="zh-CN"/>
          </a:p>
        </p:txBody>
      </p:sp>
      <p:sp>
        <p:nvSpPr>
          <p:cNvPr id="36869" name="矩形 4"/>
          <p:cNvSpPr>
            <a:spLocks noChangeArrowheads="1"/>
          </p:cNvSpPr>
          <p:nvPr/>
        </p:nvSpPr>
        <p:spPr bwMode="auto">
          <a:xfrm>
            <a:off x="457200" y="342900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t>六、多媒体应用</a:t>
            </a:r>
            <a:endParaRPr lang="zh-CN" altLang="en-US" sz="3200"/>
          </a:p>
        </p:txBody>
      </p:sp>
      <p:sp>
        <p:nvSpPr>
          <p:cNvPr id="36870" name="矩形 5"/>
          <p:cNvSpPr>
            <a:spLocks noChangeArrowheads="1"/>
          </p:cNvSpPr>
          <p:nvPr/>
        </p:nvSpPr>
        <p:spPr bwMode="auto">
          <a:xfrm>
            <a:off x="533400" y="4114800"/>
            <a:ext cx="7848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随着电子技术特别是通信和计算机技术的发展，人们已经有能力把文本、音频、视频、动画、图形和图像等各种媒体综合起来，构成一种全新的概念</a:t>
            </a:r>
            <a:r>
              <a:rPr lang="en-US" altLang="zh-CN" sz="2400"/>
              <a:t>—“</a:t>
            </a:r>
            <a:r>
              <a:rPr lang="zh-CN" altLang="en-US" sz="2400"/>
              <a:t>多媒体”</a:t>
            </a:r>
            <a:r>
              <a:rPr lang="en-US" altLang="zh-CN" sz="2400"/>
              <a:t>(Multimedia)</a:t>
            </a:r>
            <a:r>
              <a:rPr lang="zh-CN" altLang="en-US" sz="2400"/>
              <a:t>。在医疗、教育、商业、银行、保险、行政管理、军事、工业、广播和出版等领域中，多媒体的应用发展很快。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ppt_w</p:attrName>
                                        </p:attrNameLst>
                                      </p:cBhvr>
                                      <p:tavLst>
                                        <p:tav tm="0">
                                          <p:val>
                                            <p:fltVal val="0"/>
                                          </p:val>
                                        </p:tav>
                                        <p:tav tm="100000">
                                          <p:val>
                                            <p:strVal val="#ppt_w"/>
                                          </p:val>
                                        </p:tav>
                                      </p:tavLst>
                                    </p:anim>
                                    <p:anim calcmode="lin" valueType="num">
                                      <p:cBhvr>
                                        <p:cTn id="8" dur="500" fill="hold"/>
                                        <p:tgtEl>
                                          <p:spTgt spid="3686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6867"/>
                                        </p:tgtEl>
                                        <p:attrNameLst>
                                          <p:attrName>style.visibility</p:attrName>
                                        </p:attrNameLst>
                                      </p:cBhvr>
                                      <p:to>
                                        <p:strVal val="visible"/>
                                      </p:to>
                                    </p:set>
                                    <p:animEffect transition="in" filter="dissolve">
                                      <p:cBhvr>
                                        <p:cTn id="13"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609600" y="914400"/>
            <a:ext cx="335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七、网络与通信</a:t>
            </a:r>
          </a:p>
        </p:txBody>
      </p:sp>
      <p:sp>
        <p:nvSpPr>
          <p:cNvPr id="37891"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3A1A15B-C551-4E0B-80D1-198A1D2F2772}" type="datetime1">
              <a:rPr lang="zh-CN" altLang="en-US" smtClean="0"/>
              <a:t>2021/9/1</a:t>
            </a:fld>
            <a:endParaRPr lang="en-US" altLang="zh-CN"/>
          </a:p>
        </p:txBody>
      </p:sp>
      <p:sp>
        <p:nvSpPr>
          <p:cNvPr id="37892" name="矩形 7"/>
          <p:cNvSpPr>
            <a:spLocks noChangeArrowheads="1"/>
          </p:cNvSpPr>
          <p:nvPr/>
        </p:nvSpPr>
        <p:spPr bwMode="auto">
          <a:xfrm>
            <a:off x="914400" y="1752600"/>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计算机网络是由一些独立的和具备信息交换能力的计算机互联构成，以实现资源共享的系统。计算机在网络方面的应用使人类之间的交流跨越了时间和空间障碍。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arn(inHorizontal)">
                                      <p:cBhvr>
                                        <p:cTn id="7"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body" idx="1"/>
          </p:nvPr>
        </p:nvSpPr>
        <p:spPr>
          <a:xfrm>
            <a:off x="468313" y="1628775"/>
            <a:ext cx="8280400" cy="4392613"/>
          </a:xfrm>
        </p:spPr>
        <p:txBody>
          <a:bodyPr/>
          <a:lstStyle/>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第一章  计算机系统概述</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第二章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操作系统</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第三章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Word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基础及其应用</a:t>
            </a: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第四章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Excel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基础及其应用</a:t>
            </a: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第五章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PowerPoint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基础及其应用</a:t>
            </a: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第六章  计算机网络与安全</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90000"/>
              </a:lnSpc>
              <a:buClrTx/>
              <a:buFont typeface="Wingdings" pitchFamily="2" charset="2"/>
              <a:buChar char="Ø"/>
            </a:pP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第七章  新技术专辑</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339" name="Text Box 3"/>
          <p:cNvSpPr txBox="1">
            <a:spLocks noChangeArrowheads="1"/>
          </p:cNvSpPr>
          <p:nvPr/>
        </p:nvSpPr>
        <p:spPr bwMode="auto">
          <a:xfrm>
            <a:off x="468313" y="554038"/>
            <a:ext cx="79914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4800" b="1" dirty="0">
                <a:solidFill>
                  <a:srgbClr val="FF3300"/>
                </a:solidFill>
              </a:rPr>
              <a:t>课堂教学主要内容</a:t>
            </a:r>
          </a:p>
        </p:txBody>
      </p:sp>
      <p:sp>
        <p:nvSpPr>
          <p:cNvPr id="1434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30B8E26-242F-4E2C-96B9-B6E6D33D84EA}" type="datetime1">
              <a:rPr lang="zh-CN" altLang="en-US" smtClean="0"/>
              <a:t>2021/9/1</a:t>
            </a:fld>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533400" y="152400"/>
            <a:ext cx="8382000" cy="838200"/>
          </a:xfrm>
        </p:spPr>
        <p:txBody>
          <a:bodyPr/>
          <a:lstStyle/>
          <a:p>
            <a:r>
              <a:rPr lang="zh-CN" altLang="en-US">
                <a:solidFill>
                  <a:schemeClr val="tx1"/>
                </a:solidFill>
              </a:rPr>
              <a:t>计算机的体系结构</a:t>
            </a:r>
          </a:p>
        </p:txBody>
      </p:sp>
      <p:grpSp>
        <p:nvGrpSpPr>
          <p:cNvPr id="2" name="Group 3"/>
          <p:cNvGrpSpPr>
            <a:grpSpLocks/>
          </p:cNvGrpSpPr>
          <p:nvPr/>
        </p:nvGrpSpPr>
        <p:grpSpPr bwMode="auto">
          <a:xfrm>
            <a:off x="533400" y="1295400"/>
            <a:ext cx="8153400" cy="5105400"/>
            <a:chOff x="768" y="1104"/>
            <a:chExt cx="4664" cy="2809"/>
          </a:xfrm>
        </p:grpSpPr>
        <p:sp>
          <p:nvSpPr>
            <p:cNvPr id="38918" name="Rectangle 4"/>
            <p:cNvSpPr>
              <a:spLocks noChangeArrowheads="1"/>
            </p:cNvSpPr>
            <p:nvPr/>
          </p:nvSpPr>
          <p:spPr bwMode="auto">
            <a:xfrm>
              <a:off x="768" y="3600"/>
              <a:ext cx="528"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运算器  </a:t>
              </a:r>
              <a:r>
                <a:rPr lang="zh-CN" altLang="en-US" b="1">
                  <a:solidFill>
                    <a:schemeClr val="bg1"/>
                  </a:solidFill>
                  <a:latin typeface="Times New Roman" pitchFamily="18" charset="0"/>
                </a:rPr>
                <a:t> </a:t>
              </a:r>
            </a:p>
          </p:txBody>
        </p:sp>
        <p:sp>
          <p:nvSpPr>
            <p:cNvPr id="38919" name="Line 5"/>
            <p:cNvSpPr>
              <a:spLocks noChangeShapeType="1"/>
            </p:cNvSpPr>
            <p:nvPr/>
          </p:nvSpPr>
          <p:spPr bwMode="auto">
            <a:xfrm>
              <a:off x="2924" y="1285"/>
              <a:ext cx="0" cy="28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0" name="Line 6"/>
            <p:cNvSpPr>
              <a:spLocks noChangeShapeType="1"/>
            </p:cNvSpPr>
            <p:nvPr/>
          </p:nvSpPr>
          <p:spPr bwMode="auto">
            <a:xfrm>
              <a:off x="2151" y="1571"/>
              <a:ext cx="1545"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1" name="Line 7"/>
            <p:cNvSpPr>
              <a:spLocks noChangeShapeType="1"/>
            </p:cNvSpPr>
            <p:nvPr/>
          </p:nvSpPr>
          <p:spPr bwMode="auto">
            <a:xfrm>
              <a:off x="2151" y="1571"/>
              <a:ext cx="0" cy="19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2" name="Line 8"/>
            <p:cNvSpPr>
              <a:spLocks noChangeShapeType="1"/>
            </p:cNvSpPr>
            <p:nvPr/>
          </p:nvSpPr>
          <p:spPr bwMode="auto">
            <a:xfrm>
              <a:off x="3696" y="1571"/>
              <a:ext cx="0" cy="19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3" name="Rectangle 9"/>
            <p:cNvSpPr>
              <a:spLocks noChangeArrowheads="1"/>
            </p:cNvSpPr>
            <p:nvPr/>
          </p:nvSpPr>
          <p:spPr bwMode="auto">
            <a:xfrm>
              <a:off x="1893" y="1767"/>
              <a:ext cx="651" cy="249"/>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硬件系统</a:t>
              </a:r>
              <a:r>
                <a:rPr lang="zh-CN" altLang="en-US">
                  <a:latin typeface="Times New Roman" pitchFamily="18" charset="0"/>
                </a:rPr>
                <a:t>   </a:t>
              </a:r>
            </a:p>
          </p:txBody>
        </p:sp>
        <p:sp>
          <p:nvSpPr>
            <p:cNvPr id="38924" name="Rectangle 10"/>
            <p:cNvSpPr>
              <a:spLocks noChangeArrowheads="1"/>
            </p:cNvSpPr>
            <p:nvPr/>
          </p:nvSpPr>
          <p:spPr bwMode="auto">
            <a:xfrm>
              <a:off x="3474" y="1767"/>
              <a:ext cx="606" cy="249"/>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软件系统   </a:t>
              </a:r>
            </a:p>
          </p:txBody>
        </p:sp>
        <p:sp>
          <p:nvSpPr>
            <p:cNvPr id="38925" name="Rectangle 11"/>
            <p:cNvSpPr>
              <a:spLocks noChangeArrowheads="1"/>
            </p:cNvSpPr>
            <p:nvPr/>
          </p:nvSpPr>
          <p:spPr bwMode="auto">
            <a:xfrm>
              <a:off x="2635" y="1104"/>
              <a:ext cx="773"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计算机系统</a:t>
              </a:r>
            </a:p>
          </p:txBody>
        </p:sp>
        <p:grpSp>
          <p:nvGrpSpPr>
            <p:cNvPr id="38926" name="Group 12"/>
            <p:cNvGrpSpPr>
              <a:grpSpLocks/>
            </p:cNvGrpSpPr>
            <p:nvPr/>
          </p:nvGrpSpPr>
          <p:grpSpPr bwMode="auto">
            <a:xfrm>
              <a:off x="1709" y="1987"/>
              <a:ext cx="883" cy="382"/>
              <a:chOff x="3094" y="7909"/>
              <a:chExt cx="1474" cy="618"/>
            </a:xfrm>
          </p:grpSpPr>
          <p:sp>
            <p:nvSpPr>
              <p:cNvPr id="38965" name="Line 13"/>
              <p:cNvSpPr>
                <a:spLocks noChangeShapeType="1"/>
              </p:cNvSpPr>
              <p:nvPr/>
            </p:nvSpPr>
            <p:spPr bwMode="auto">
              <a:xfrm>
                <a:off x="3831" y="7909"/>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6" name="Line 14"/>
              <p:cNvSpPr>
                <a:spLocks noChangeShapeType="1"/>
              </p:cNvSpPr>
              <p:nvPr/>
            </p:nvSpPr>
            <p:spPr bwMode="auto">
              <a:xfrm>
                <a:off x="3094" y="8218"/>
                <a:ext cx="1474"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7" name="Line 15"/>
              <p:cNvSpPr>
                <a:spLocks noChangeShapeType="1"/>
              </p:cNvSpPr>
              <p:nvPr/>
            </p:nvSpPr>
            <p:spPr bwMode="auto">
              <a:xfrm>
                <a:off x="3094" y="8218"/>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8" name="Line 16"/>
              <p:cNvSpPr>
                <a:spLocks noChangeShapeType="1"/>
              </p:cNvSpPr>
              <p:nvPr/>
            </p:nvSpPr>
            <p:spPr bwMode="auto">
              <a:xfrm>
                <a:off x="4568" y="8218"/>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927" name="Group 17"/>
            <p:cNvGrpSpPr>
              <a:grpSpLocks/>
            </p:cNvGrpSpPr>
            <p:nvPr/>
          </p:nvGrpSpPr>
          <p:grpSpPr bwMode="auto">
            <a:xfrm>
              <a:off x="3254" y="1987"/>
              <a:ext cx="884" cy="382"/>
              <a:chOff x="5673" y="7909"/>
              <a:chExt cx="1474" cy="618"/>
            </a:xfrm>
          </p:grpSpPr>
          <p:sp>
            <p:nvSpPr>
              <p:cNvPr id="38961" name="Line 18"/>
              <p:cNvSpPr>
                <a:spLocks noChangeShapeType="1"/>
              </p:cNvSpPr>
              <p:nvPr/>
            </p:nvSpPr>
            <p:spPr bwMode="auto">
              <a:xfrm>
                <a:off x="6410" y="7909"/>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2" name="Line 19"/>
              <p:cNvSpPr>
                <a:spLocks noChangeShapeType="1"/>
              </p:cNvSpPr>
              <p:nvPr/>
            </p:nvSpPr>
            <p:spPr bwMode="auto">
              <a:xfrm>
                <a:off x="5673" y="8218"/>
                <a:ext cx="1474"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3" name="Line 20"/>
              <p:cNvSpPr>
                <a:spLocks noChangeShapeType="1"/>
              </p:cNvSpPr>
              <p:nvPr/>
            </p:nvSpPr>
            <p:spPr bwMode="auto">
              <a:xfrm>
                <a:off x="5673" y="8218"/>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4" name="Line 21"/>
              <p:cNvSpPr>
                <a:spLocks noChangeShapeType="1"/>
              </p:cNvSpPr>
              <p:nvPr/>
            </p:nvSpPr>
            <p:spPr bwMode="auto">
              <a:xfrm>
                <a:off x="7147" y="8218"/>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928" name="Rectangle 22"/>
            <p:cNvSpPr>
              <a:spLocks noChangeArrowheads="1"/>
            </p:cNvSpPr>
            <p:nvPr/>
          </p:nvSpPr>
          <p:spPr bwMode="auto">
            <a:xfrm>
              <a:off x="2208" y="2352"/>
              <a:ext cx="672"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外部设备</a:t>
              </a:r>
              <a:r>
                <a:rPr lang="zh-CN" altLang="en-US" sz="900">
                  <a:latin typeface="Times New Roman" pitchFamily="18" charset="0"/>
                </a:rPr>
                <a:t> </a:t>
              </a:r>
              <a:r>
                <a:rPr lang="zh-CN" altLang="en-US" sz="1000">
                  <a:latin typeface="Times New Roman" pitchFamily="18" charset="0"/>
                </a:rPr>
                <a:t>  </a:t>
              </a:r>
            </a:p>
          </p:txBody>
        </p:sp>
        <p:sp>
          <p:nvSpPr>
            <p:cNvPr id="38929" name="Rectangle 23"/>
            <p:cNvSpPr>
              <a:spLocks noChangeArrowheads="1"/>
            </p:cNvSpPr>
            <p:nvPr/>
          </p:nvSpPr>
          <p:spPr bwMode="auto">
            <a:xfrm>
              <a:off x="3017" y="2352"/>
              <a:ext cx="631"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系统软件</a:t>
              </a:r>
              <a:r>
                <a:rPr lang="zh-CN" altLang="en-US" sz="1000">
                  <a:latin typeface="Times New Roman" pitchFamily="18" charset="0"/>
                </a:rPr>
                <a:t>    </a:t>
              </a:r>
            </a:p>
          </p:txBody>
        </p:sp>
        <p:sp>
          <p:nvSpPr>
            <p:cNvPr id="38930" name="Rectangle 24"/>
            <p:cNvSpPr>
              <a:spLocks noChangeArrowheads="1"/>
            </p:cNvSpPr>
            <p:nvPr/>
          </p:nvSpPr>
          <p:spPr bwMode="auto">
            <a:xfrm>
              <a:off x="3921" y="2352"/>
              <a:ext cx="639"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应用软件</a:t>
              </a:r>
              <a:r>
                <a:rPr lang="zh-CN" altLang="en-US">
                  <a:latin typeface="Times New Roman" pitchFamily="18" charset="0"/>
                </a:rPr>
                <a:t>   </a:t>
              </a:r>
            </a:p>
          </p:txBody>
        </p:sp>
        <p:sp>
          <p:nvSpPr>
            <p:cNvPr id="38931" name="Line 25"/>
            <p:cNvSpPr>
              <a:spLocks noChangeShapeType="1"/>
            </p:cNvSpPr>
            <p:nvPr/>
          </p:nvSpPr>
          <p:spPr bwMode="auto">
            <a:xfrm>
              <a:off x="1710" y="2602"/>
              <a:ext cx="0" cy="22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2" name="Line 26"/>
            <p:cNvSpPr>
              <a:spLocks noChangeShapeType="1"/>
            </p:cNvSpPr>
            <p:nvPr/>
          </p:nvSpPr>
          <p:spPr bwMode="auto">
            <a:xfrm>
              <a:off x="1379" y="2818"/>
              <a:ext cx="663"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3" name="Line 27"/>
            <p:cNvSpPr>
              <a:spLocks noChangeShapeType="1"/>
            </p:cNvSpPr>
            <p:nvPr/>
          </p:nvSpPr>
          <p:spPr bwMode="auto">
            <a:xfrm>
              <a:off x="1379" y="2818"/>
              <a:ext cx="0" cy="19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Line 28"/>
            <p:cNvSpPr>
              <a:spLocks noChangeShapeType="1"/>
            </p:cNvSpPr>
            <p:nvPr/>
          </p:nvSpPr>
          <p:spPr bwMode="auto">
            <a:xfrm>
              <a:off x="2042" y="2818"/>
              <a:ext cx="0" cy="19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5" name="Rectangle 29"/>
            <p:cNvSpPr>
              <a:spLocks noChangeArrowheads="1"/>
            </p:cNvSpPr>
            <p:nvPr/>
          </p:nvSpPr>
          <p:spPr bwMode="auto">
            <a:xfrm>
              <a:off x="864" y="2976"/>
              <a:ext cx="816"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中央处理器</a:t>
              </a:r>
              <a:r>
                <a:rPr lang="zh-CN" altLang="en-US" sz="900">
                  <a:latin typeface="Times New Roman" pitchFamily="18" charset="0"/>
                </a:rPr>
                <a:t> </a:t>
              </a:r>
              <a:r>
                <a:rPr lang="zh-CN" altLang="en-US" sz="1000">
                  <a:latin typeface="Times New Roman" pitchFamily="18" charset="0"/>
                </a:rPr>
                <a:t>   </a:t>
              </a:r>
            </a:p>
          </p:txBody>
        </p:sp>
        <p:sp>
          <p:nvSpPr>
            <p:cNvPr id="38936" name="Rectangle 30"/>
            <p:cNvSpPr>
              <a:spLocks noChangeArrowheads="1"/>
            </p:cNvSpPr>
            <p:nvPr/>
          </p:nvSpPr>
          <p:spPr bwMode="auto">
            <a:xfrm>
              <a:off x="1781" y="2976"/>
              <a:ext cx="619"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内存储器 </a:t>
              </a:r>
              <a:r>
                <a:rPr lang="zh-CN" altLang="en-US" sz="1000">
                  <a:latin typeface="Times New Roman" pitchFamily="18" charset="0"/>
                </a:rPr>
                <a:t>  </a:t>
              </a:r>
            </a:p>
          </p:txBody>
        </p:sp>
        <p:grpSp>
          <p:nvGrpSpPr>
            <p:cNvPr id="38937" name="Group 31"/>
            <p:cNvGrpSpPr>
              <a:grpSpLocks/>
            </p:cNvGrpSpPr>
            <p:nvPr/>
          </p:nvGrpSpPr>
          <p:grpSpPr bwMode="auto">
            <a:xfrm>
              <a:off x="3041" y="2613"/>
              <a:ext cx="1877" cy="392"/>
              <a:chOff x="5305" y="8990"/>
              <a:chExt cx="3132" cy="634"/>
            </a:xfrm>
          </p:grpSpPr>
          <p:sp>
            <p:nvSpPr>
              <p:cNvPr id="38956" name="Line 32"/>
              <p:cNvSpPr>
                <a:spLocks noChangeShapeType="1"/>
              </p:cNvSpPr>
              <p:nvPr/>
            </p:nvSpPr>
            <p:spPr bwMode="auto">
              <a:xfrm>
                <a:off x="5673" y="8990"/>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7" name="Line 33"/>
              <p:cNvSpPr>
                <a:spLocks noChangeShapeType="1"/>
              </p:cNvSpPr>
              <p:nvPr/>
            </p:nvSpPr>
            <p:spPr bwMode="auto">
              <a:xfrm>
                <a:off x="5305" y="9315"/>
                <a:ext cx="3132"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8" name="Line 34"/>
              <p:cNvSpPr>
                <a:spLocks noChangeShapeType="1"/>
              </p:cNvSpPr>
              <p:nvPr/>
            </p:nvSpPr>
            <p:spPr bwMode="auto">
              <a:xfrm>
                <a:off x="5305" y="9315"/>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9" name="Line 35"/>
              <p:cNvSpPr>
                <a:spLocks noChangeShapeType="1"/>
              </p:cNvSpPr>
              <p:nvPr/>
            </p:nvSpPr>
            <p:spPr bwMode="auto">
              <a:xfrm>
                <a:off x="6963" y="9315"/>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0" name="Line 36"/>
              <p:cNvSpPr>
                <a:spLocks noChangeShapeType="1"/>
              </p:cNvSpPr>
              <p:nvPr/>
            </p:nvSpPr>
            <p:spPr bwMode="auto">
              <a:xfrm>
                <a:off x="8437" y="9315"/>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938" name="Rectangle 37"/>
            <p:cNvSpPr>
              <a:spLocks noChangeArrowheads="1"/>
            </p:cNvSpPr>
            <p:nvPr/>
          </p:nvSpPr>
          <p:spPr bwMode="auto">
            <a:xfrm>
              <a:off x="2804" y="2976"/>
              <a:ext cx="604"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操作系统  </a:t>
              </a:r>
              <a:r>
                <a:rPr lang="zh-CN" altLang="en-US" sz="1000">
                  <a:latin typeface="Times New Roman" pitchFamily="18" charset="0"/>
                </a:rPr>
                <a:t> </a:t>
              </a:r>
            </a:p>
          </p:txBody>
        </p:sp>
        <p:sp>
          <p:nvSpPr>
            <p:cNvPr id="38939" name="Rectangle 38"/>
            <p:cNvSpPr>
              <a:spLocks noChangeArrowheads="1"/>
            </p:cNvSpPr>
            <p:nvPr/>
          </p:nvSpPr>
          <p:spPr bwMode="auto">
            <a:xfrm>
              <a:off x="3648" y="2976"/>
              <a:ext cx="912" cy="240"/>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语言处理软件</a:t>
              </a:r>
              <a:r>
                <a:rPr lang="zh-CN" altLang="en-US" sz="900">
                  <a:latin typeface="Times New Roman" pitchFamily="18" charset="0"/>
                </a:rPr>
                <a:t>  </a:t>
              </a:r>
              <a:r>
                <a:rPr lang="zh-CN" altLang="en-US" sz="1000">
                  <a:latin typeface="Times New Roman" pitchFamily="18" charset="0"/>
                </a:rPr>
                <a:t> </a:t>
              </a:r>
            </a:p>
          </p:txBody>
        </p:sp>
        <p:sp>
          <p:nvSpPr>
            <p:cNvPr id="38940" name="Rectangle 39"/>
            <p:cNvSpPr>
              <a:spLocks noChangeArrowheads="1"/>
            </p:cNvSpPr>
            <p:nvPr/>
          </p:nvSpPr>
          <p:spPr bwMode="auto">
            <a:xfrm>
              <a:off x="4704" y="2976"/>
              <a:ext cx="728" cy="251"/>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工具软件</a:t>
              </a:r>
              <a:r>
                <a:rPr lang="zh-CN" altLang="en-US" sz="1000">
                  <a:latin typeface="Times New Roman" pitchFamily="18" charset="0"/>
                </a:rPr>
                <a:t>   </a:t>
              </a:r>
            </a:p>
          </p:txBody>
        </p:sp>
        <p:grpSp>
          <p:nvGrpSpPr>
            <p:cNvPr id="38941" name="Group 40"/>
            <p:cNvGrpSpPr>
              <a:grpSpLocks/>
            </p:cNvGrpSpPr>
            <p:nvPr/>
          </p:nvGrpSpPr>
          <p:grpSpPr bwMode="auto">
            <a:xfrm>
              <a:off x="1047" y="3219"/>
              <a:ext cx="662" cy="381"/>
              <a:chOff x="1989" y="10047"/>
              <a:chExt cx="1105" cy="618"/>
            </a:xfrm>
          </p:grpSpPr>
          <p:sp>
            <p:nvSpPr>
              <p:cNvPr id="38953" name="Line 41"/>
              <p:cNvSpPr>
                <a:spLocks noChangeShapeType="1"/>
              </p:cNvSpPr>
              <p:nvPr/>
            </p:nvSpPr>
            <p:spPr bwMode="auto">
              <a:xfrm>
                <a:off x="2542" y="10047"/>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4" name="Line 42"/>
              <p:cNvSpPr>
                <a:spLocks noChangeShapeType="1"/>
              </p:cNvSpPr>
              <p:nvPr/>
            </p:nvSpPr>
            <p:spPr bwMode="auto">
              <a:xfrm>
                <a:off x="1989" y="10356"/>
                <a:ext cx="1105"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5" name="Line 43"/>
              <p:cNvSpPr>
                <a:spLocks noChangeShapeType="1"/>
              </p:cNvSpPr>
              <p:nvPr/>
            </p:nvSpPr>
            <p:spPr bwMode="auto">
              <a:xfrm>
                <a:off x="1989" y="10356"/>
                <a:ext cx="0" cy="309"/>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942" name="Line 44"/>
            <p:cNvSpPr>
              <a:spLocks noChangeShapeType="1"/>
            </p:cNvSpPr>
            <p:nvPr/>
          </p:nvSpPr>
          <p:spPr bwMode="auto">
            <a:xfrm>
              <a:off x="1702" y="3415"/>
              <a:ext cx="0" cy="196"/>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3" name="Line 45"/>
            <p:cNvSpPr>
              <a:spLocks noChangeShapeType="1"/>
            </p:cNvSpPr>
            <p:nvPr/>
          </p:nvSpPr>
          <p:spPr bwMode="auto">
            <a:xfrm>
              <a:off x="2593" y="2595"/>
              <a:ext cx="0" cy="858"/>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4" name="Line 46"/>
            <p:cNvSpPr>
              <a:spLocks noChangeShapeType="1"/>
            </p:cNvSpPr>
            <p:nvPr/>
          </p:nvSpPr>
          <p:spPr bwMode="auto">
            <a:xfrm>
              <a:off x="2262" y="3446"/>
              <a:ext cx="1546"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5" name="Line 47"/>
            <p:cNvSpPr>
              <a:spLocks noChangeShapeType="1"/>
            </p:cNvSpPr>
            <p:nvPr/>
          </p:nvSpPr>
          <p:spPr bwMode="auto">
            <a:xfrm>
              <a:off x="2262" y="3446"/>
              <a:ext cx="0" cy="191"/>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6" name="Line 48"/>
            <p:cNvSpPr>
              <a:spLocks noChangeShapeType="1"/>
            </p:cNvSpPr>
            <p:nvPr/>
          </p:nvSpPr>
          <p:spPr bwMode="auto">
            <a:xfrm>
              <a:off x="3034" y="3446"/>
              <a:ext cx="0" cy="191"/>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7" name="Line 49"/>
            <p:cNvSpPr>
              <a:spLocks noChangeShapeType="1"/>
            </p:cNvSpPr>
            <p:nvPr/>
          </p:nvSpPr>
          <p:spPr bwMode="auto">
            <a:xfrm>
              <a:off x="3808" y="3446"/>
              <a:ext cx="0" cy="191"/>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8" name="Rectangle 50"/>
            <p:cNvSpPr>
              <a:spLocks noChangeArrowheads="1"/>
            </p:cNvSpPr>
            <p:nvPr/>
          </p:nvSpPr>
          <p:spPr bwMode="auto">
            <a:xfrm>
              <a:off x="1440" y="3619"/>
              <a:ext cx="442" cy="221"/>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控制器</a:t>
              </a:r>
              <a:r>
                <a:rPr lang="zh-CN" altLang="en-US" b="1">
                  <a:solidFill>
                    <a:schemeClr val="bg1"/>
                  </a:solidFill>
                  <a:latin typeface="Times New Roman" pitchFamily="18" charset="0"/>
                </a:rPr>
                <a:t>  </a:t>
              </a:r>
            </a:p>
          </p:txBody>
        </p:sp>
        <p:sp>
          <p:nvSpPr>
            <p:cNvPr id="38949" name="Rectangle 51"/>
            <p:cNvSpPr>
              <a:spLocks noChangeArrowheads="1"/>
            </p:cNvSpPr>
            <p:nvPr/>
          </p:nvSpPr>
          <p:spPr bwMode="auto">
            <a:xfrm>
              <a:off x="2033" y="3634"/>
              <a:ext cx="607" cy="254"/>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输入设备</a:t>
              </a:r>
              <a:r>
                <a:rPr lang="zh-CN" altLang="en-US" sz="1000">
                  <a:latin typeface="Times New Roman" pitchFamily="18" charset="0"/>
                </a:rPr>
                <a:t>    </a:t>
              </a:r>
            </a:p>
          </p:txBody>
        </p:sp>
        <p:sp>
          <p:nvSpPr>
            <p:cNvPr id="38950" name="Rectangle 52"/>
            <p:cNvSpPr>
              <a:spLocks noChangeArrowheads="1"/>
            </p:cNvSpPr>
            <p:nvPr/>
          </p:nvSpPr>
          <p:spPr bwMode="auto">
            <a:xfrm>
              <a:off x="2797" y="3656"/>
              <a:ext cx="611" cy="232"/>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输出设备</a:t>
              </a:r>
              <a:r>
                <a:rPr lang="zh-CN" altLang="en-US" sz="900">
                  <a:latin typeface="Times New Roman" pitchFamily="18" charset="0"/>
                </a:rPr>
                <a:t> </a:t>
              </a:r>
              <a:r>
                <a:rPr lang="zh-CN" altLang="en-US" sz="1000">
                  <a:latin typeface="Times New Roman" pitchFamily="18" charset="0"/>
                </a:rPr>
                <a:t>  </a:t>
              </a:r>
            </a:p>
          </p:txBody>
        </p:sp>
        <p:sp>
          <p:nvSpPr>
            <p:cNvPr id="38951" name="Rectangle 53"/>
            <p:cNvSpPr>
              <a:spLocks noChangeArrowheads="1"/>
            </p:cNvSpPr>
            <p:nvPr/>
          </p:nvSpPr>
          <p:spPr bwMode="auto">
            <a:xfrm>
              <a:off x="3552" y="3648"/>
              <a:ext cx="768" cy="265"/>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辅助存储器</a:t>
              </a:r>
              <a:r>
                <a:rPr lang="zh-CN" altLang="en-US" sz="1000">
                  <a:latin typeface="Times New Roman" pitchFamily="18" charset="0"/>
                </a:rPr>
                <a:t>   </a:t>
              </a:r>
            </a:p>
          </p:txBody>
        </p:sp>
        <p:sp>
          <p:nvSpPr>
            <p:cNvPr id="38952" name="Rectangle 54"/>
            <p:cNvSpPr>
              <a:spLocks noChangeArrowheads="1"/>
            </p:cNvSpPr>
            <p:nvPr/>
          </p:nvSpPr>
          <p:spPr bwMode="auto">
            <a:xfrm>
              <a:off x="1518" y="2366"/>
              <a:ext cx="498" cy="226"/>
            </a:xfrm>
            <a:prstGeom prst="rect">
              <a:avLst/>
            </a:prstGeom>
            <a:solidFill>
              <a:schemeClr val="accent2"/>
            </a:solidFill>
            <a:ln w="9525">
              <a:miter lim="800000"/>
              <a:headEnd/>
              <a:tailEnd/>
            </a:ln>
            <a:scene3d>
              <a:camera prst="legacyObliqueTopRight"/>
              <a:lightRig rig="legacyFlat3" dir="b"/>
            </a:scene3d>
            <a:sp3d extrusionH="49200" prstMaterial="legacyMatte">
              <a:bevelT w="13500" h="13500" prst="angle"/>
              <a:bevelB w="13500" h="13500" prst="angle"/>
              <a:extrusionClr>
                <a:schemeClr val="accent2"/>
              </a:extrusionClr>
            </a:sp3d>
          </p:spPr>
          <p:txBody>
            <a:bodyPr lIns="0" tIns="0" rIns="0" bIns="0">
              <a:flatTx/>
            </a:bodyPr>
            <a:lstStyle/>
            <a:p>
              <a:pPr algn="ctr" eaLnBrk="0" hangingPunct="0"/>
              <a:r>
                <a:rPr lang="zh-CN" altLang="en-US" b="1">
                  <a:latin typeface="Times New Roman" pitchFamily="18" charset="0"/>
                </a:rPr>
                <a:t>主  机</a:t>
              </a:r>
            </a:p>
          </p:txBody>
        </p:sp>
      </p:grpSp>
      <p:sp>
        <p:nvSpPr>
          <p:cNvPr id="38916" name="日期占位符 5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28C34B6-8717-4E5C-AF5E-C3738983D46C}" type="datetime1">
              <a:rPr lang="zh-CN" altLang="en-US" smtClean="0"/>
              <a:t>2021/9/1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B70B338-5DA1-4067-B5CF-A212261620FF}" type="datetime1">
              <a:rPr lang="zh-CN" altLang="en-US" smtClean="0"/>
              <a:t>2021/9/1</a:t>
            </a:fld>
            <a:endParaRPr lang="en-US" altLang="zh-CN"/>
          </a:p>
        </p:txBody>
      </p:sp>
      <p:sp>
        <p:nvSpPr>
          <p:cNvPr id="39939" name="Rectangle 2"/>
          <p:cNvSpPr>
            <a:spLocks noGrp="1" noChangeArrowheads="1"/>
          </p:cNvSpPr>
          <p:nvPr>
            <p:ph type="title"/>
          </p:nvPr>
        </p:nvSpPr>
        <p:spPr>
          <a:xfrm>
            <a:off x="533400" y="152400"/>
            <a:ext cx="8382000" cy="838200"/>
          </a:xfrm>
        </p:spPr>
        <p:txBody>
          <a:bodyPr/>
          <a:lstStyle/>
          <a:p>
            <a:r>
              <a:rPr lang="zh-CN" altLang="en-US">
                <a:latin typeface="楷体_GB2312" pitchFamily="49" charset="-122"/>
              </a:rPr>
              <a:t>计算机硬件的组成</a:t>
            </a:r>
          </a:p>
        </p:txBody>
      </p:sp>
      <p:grpSp>
        <p:nvGrpSpPr>
          <p:cNvPr id="39940" name="Group 17"/>
          <p:cNvGrpSpPr>
            <a:grpSpLocks/>
          </p:cNvGrpSpPr>
          <p:nvPr/>
        </p:nvGrpSpPr>
        <p:grpSpPr bwMode="auto">
          <a:xfrm>
            <a:off x="1828800" y="1749425"/>
            <a:ext cx="5983288" cy="4416425"/>
            <a:chOff x="1488" y="864"/>
            <a:chExt cx="2987" cy="2594"/>
          </a:xfrm>
        </p:grpSpPr>
        <p:sp>
          <p:nvSpPr>
            <p:cNvPr id="39942" name="Rectangle 5"/>
            <p:cNvSpPr>
              <a:spLocks noChangeArrowheads="1"/>
            </p:cNvSpPr>
            <p:nvPr/>
          </p:nvSpPr>
          <p:spPr bwMode="auto">
            <a:xfrm>
              <a:off x="1510" y="864"/>
              <a:ext cx="1082" cy="384"/>
            </a:xfrm>
            <a:prstGeom prst="rect">
              <a:avLst/>
            </a:prstGeom>
            <a:solidFill>
              <a:srgbClr val="F9F373"/>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9F373"/>
              </a:extrusionClr>
            </a:sp3d>
          </p:spPr>
          <p:txBody>
            <a:bodyPr lIns="0" tIns="0" rIns="0" bIns="0">
              <a:flatTx/>
            </a:bodyPr>
            <a:lstStyle/>
            <a:p>
              <a:pPr algn="ctr" eaLnBrk="0" hangingPunct="0"/>
              <a:r>
                <a:rPr lang="en-US" altLang="zh-CN" sz="2800" b="1">
                  <a:solidFill>
                    <a:srgbClr val="0000CC"/>
                  </a:solidFill>
                  <a:latin typeface="宋体" pitchFamily="2" charset="-122"/>
                </a:rPr>
                <a:t>CPU</a:t>
              </a:r>
            </a:p>
          </p:txBody>
        </p:sp>
        <p:sp>
          <p:nvSpPr>
            <p:cNvPr id="39943" name="Rectangle 6"/>
            <p:cNvSpPr>
              <a:spLocks noChangeArrowheads="1"/>
            </p:cNvSpPr>
            <p:nvPr/>
          </p:nvSpPr>
          <p:spPr bwMode="auto">
            <a:xfrm>
              <a:off x="1488" y="1965"/>
              <a:ext cx="2987" cy="387"/>
            </a:xfrm>
            <a:prstGeom prst="rect">
              <a:avLst/>
            </a:prstGeom>
            <a:solidFill>
              <a:srgbClr val="F9F373"/>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9F373"/>
              </a:extrusionClr>
            </a:sp3d>
          </p:spPr>
          <p:txBody>
            <a:bodyPr lIns="0" tIns="0" rIns="0" bIns="0">
              <a:flatTx/>
            </a:bodyPr>
            <a:lstStyle/>
            <a:p>
              <a:pPr algn="ctr" eaLnBrk="0" hangingPunct="0"/>
              <a:r>
                <a:rPr lang="zh-CN" altLang="en-US" sz="2800" b="1">
                  <a:solidFill>
                    <a:srgbClr val="0000CC"/>
                  </a:solidFill>
                  <a:latin typeface="宋体" pitchFamily="2" charset="-122"/>
                </a:rPr>
                <a:t>总线（</a:t>
              </a:r>
              <a:r>
                <a:rPr lang="en-US" altLang="zh-CN" sz="2800" b="1">
                  <a:solidFill>
                    <a:srgbClr val="0000CC"/>
                  </a:solidFill>
                  <a:latin typeface="宋体" pitchFamily="2" charset="-122"/>
                </a:rPr>
                <a:t>BUS）</a:t>
              </a:r>
            </a:p>
          </p:txBody>
        </p:sp>
        <p:sp>
          <p:nvSpPr>
            <p:cNvPr id="39944" name="Rectangle 10"/>
            <p:cNvSpPr>
              <a:spLocks noChangeArrowheads="1"/>
            </p:cNvSpPr>
            <p:nvPr/>
          </p:nvSpPr>
          <p:spPr bwMode="auto">
            <a:xfrm>
              <a:off x="3347" y="864"/>
              <a:ext cx="1069" cy="384"/>
            </a:xfrm>
            <a:prstGeom prst="rect">
              <a:avLst/>
            </a:prstGeom>
            <a:solidFill>
              <a:srgbClr val="F9F373"/>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9F373"/>
              </a:extrusionClr>
            </a:sp3d>
          </p:spPr>
          <p:txBody>
            <a:bodyPr lIns="0" tIns="0" rIns="0" bIns="0">
              <a:flatTx/>
            </a:bodyPr>
            <a:lstStyle/>
            <a:p>
              <a:pPr algn="ctr" eaLnBrk="0" hangingPunct="0"/>
              <a:r>
                <a:rPr lang="zh-CN" altLang="en-US" sz="2800" b="1">
                  <a:solidFill>
                    <a:srgbClr val="0000CC"/>
                  </a:solidFill>
                </a:rPr>
                <a:t>主存储器</a:t>
              </a:r>
            </a:p>
          </p:txBody>
        </p:sp>
        <p:sp>
          <p:nvSpPr>
            <p:cNvPr id="39945" name="Rectangle 11"/>
            <p:cNvSpPr>
              <a:spLocks noChangeArrowheads="1"/>
            </p:cNvSpPr>
            <p:nvPr/>
          </p:nvSpPr>
          <p:spPr bwMode="auto">
            <a:xfrm>
              <a:off x="1498" y="3072"/>
              <a:ext cx="1094" cy="350"/>
            </a:xfrm>
            <a:prstGeom prst="rect">
              <a:avLst/>
            </a:prstGeom>
            <a:solidFill>
              <a:srgbClr val="F9F373"/>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9F373"/>
              </a:extrusionClr>
            </a:sp3d>
          </p:spPr>
          <p:txBody>
            <a:bodyPr lIns="0" tIns="0" rIns="0" bIns="0">
              <a:flatTx/>
            </a:bodyPr>
            <a:lstStyle/>
            <a:p>
              <a:pPr algn="ctr" eaLnBrk="0" hangingPunct="0"/>
              <a:r>
                <a:rPr lang="en-US" altLang="zh-CN" sz="2800" b="1">
                  <a:solidFill>
                    <a:srgbClr val="0000CC"/>
                  </a:solidFill>
                  <a:latin typeface="宋体" pitchFamily="2" charset="-122"/>
                </a:rPr>
                <a:t>I/O</a:t>
              </a:r>
              <a:r>
                <a:rPr lang="zh-CN" altLang="en-US" sz="2800" b="1">
                  <a:solidFill>
                    <a:srgbClr val="0000CC"/>
                  </a:solidFill>
                  <a:latin typeface="宋体" pitchFamily="2" charset="-122"/>
                </a:rPr>
                <a:t>设备</a:t>
              </a:r>
            </a:p>
          </p:txBody>
        </p:sp>
        <p:sp>
          <p:nvSpPr>
            <p:cNvPr id="39946" name="Rectangle 12"/>
            <p:cNvSpPr>
              <a:spLocks noChangeArrowheads="1"/>
            </p:cNvSpPr>
            <p:nvPr/>
          </p:nvSpPr>
          <p:spPr bwMode="auto">
            <a:xfrm>
              <a:off x="3216" y="3072"/>
              <a:ext cx="1245" cy="386"/>
            </a:xfrm>
            <a:prstGeom prst="rect">
              <a:avLst/>
            </a:prstGeom>
            <a:solidFill>
              <a:srgbClr val="F9F373"/>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9F373"/>
              </a:extrusionClr>
            </a:sp3d>
          </p:spPr>
          <p:txBody>
            <a:bodyPr lIns="0" tIns="0" rIns="0" bIns="0">
              <a:flatTx/>
            </a:bodyPr>
            <a:lstStyle/>
            <a:p>
              <a:pPr algn="ctr" eaLnBrk="0" hangingPunct="0"/>
              <a:r>
                <a:rPr lang="zh-CN" altLang="en-US" sz="2800" b="1">
                  <a:solidFill>
                    <a:srgbClr val="0000CC"/>
                  </a:solidFill>
                </a:rPr>
                <a:t>辅助存储器</a:t>
              </a:r>
            </a:p>
          </p:txBody>
        </p:sp>
        <p:sp>
          <p:nvSpPr>
            <p:cNvPr id="39947" name="AutoShape 13"/>
            <p:cNvSpPr>
              <a:spLocks noChangeArrowheads="1"/>
            </p:cNvSpPr>
            <p:nvPr/>
          </p:nvSpPr>
          <p:spPr bwMode="auto">
            <a:xfrm>
              <a:off x="1920" y="1248"/>
              <a:ext cx="192" cy="672"/>
            </a:xfrm>
            <a:prstGeom prst="upDownArrow">
              <a:avLst>
                <a:gd name="adj1" fmla="val 50000"/>
                <a:gd name="adj2" fmla="val 70000"/>
              </a:avLst>
            </a:prstGeom>
            <a:solidFill>
              <a:schemeClr val="accent1"/>
            </a:solidFill>
            <a:ln w="9525">
              <a:solidFill>
                <a:schemeClr val="tx1"/>
              </a:solidFill>
              <a:miter lim="800000"/>
              <a:headEnd/>
              <a:tailEnd/>
            </a:ln>
          </p:spPr>
          <p:txBody>
            <a:bodyPr wrap="none" anchor="ctr"/>
            <a:lstStyle/>
            <a:p>
              <a:endParaRPr lang="zh-CN" altLang="en-US"/>
            </a:p>
          </p:txBody>
        </p:sp>
        <p:sp>
          <p:nvSpPr>
            <p:cNvPr id="39948" name="AutoShape 14"/>
            <p:cNvSpPr>
              <a:spLocks noChangeArrowheads="1"/>
            </p:cNvSpPr>
            <p:nvPr/>
          </p:nvSpPr>
          <p:spPr bwMode="auto">
            <a:xfrm>
              <a:off x="3744" y="2352"/>
              <a:ext cx="192" cy="672"/>
            </a:xfrm>
            <a:prstGeom prst="upDownArrow">
              <a:avLst>
                <a:gd name="adj1" fmla="val 50000"/>
                <a:gd name="adj2" fmla="val 70000"/>
              </a:avLst>
            </a:prstGeom>
            <a:solidFill>
              <a:schemeClr val="accent1"/>
            </a:solidFill>
            <a:ln w="9525">
              <a:solidFill>
                <a:schemeClr val="tx1"/>
              </a:solidFill>
              <a:miter lim="800000"/>
              <a:headEnd/>
              <a:tailEnd/>
            </a:ln>
          </p:spPr>
          <p:txBody>
            <a:bodyPr wrap="none" anchor="ctr"/>
            <a:lstStyle/>
            <a:p>
              <a:endParaRPr lang="zh-CN" altLang="en-US"/>
            </a:p>
          </p:txBody>
        </p:sp>
        <p:sp>
          <p:nvSpPr>
            <p:cNvPr id="39949" name="AutoShape 15"/>
            <p:cNvSpPr>
              <a:spLocks noChangeArrowheads="1"/>
            </p:cNvSpPr>
            <p:nvPr/>
          </p:nvSpPr>
          <p:spPr bwMode="auto">
            <a:xfrm>
              <a:off x="1920" y="2352"/>
              <a:ext cx="192" cy="672"/>
            </a:xfrm>
            <a:prstGeom prst="upDownArrow">
              <a:avLst>
                <a:gd name="adj1" fmla="val 50000"/>
                <a:gd name="adj2" fmla="val 70000"/>
              </a:avLst>
            </a:prstGeom>
            <a:solidFill>
              <a:schemeClr val="accent1"/>
            </a:solidFill>
            <a:ln w="9525">
              <a:solidFill>
                <a:schemeClr val="tx1"/>
              </a:solidFill>
              <a:miter lim="800000"/>
              <a:headEnd/>
              <a:tailEnd/>
            </a:ln>
          </p:spPr>
          <p:txBody>
            <a:bodyPr wrap="none" anchor="ctr"/>
            <a:lstStyle/>
            <a:p>
              <a:endParaRPr lang="zh-CN" altLang="en-US"/>
            </a:p>
          </p:txBody>
        </p:sp>
        <p:sp>
          <p:nvSpPr>
            <p:cNvPr id="39950" name="AutoShape 16"/>
            <p:cNvSpPr>
              <a:spLocks noChangeArrowheads="1"/>
            </p:cNvSpPr>
            <p:nvPr/>
          </p:nvSpPr>
          <p:spPr bwMode="auto">
            <a:xfrm>
              <a:off x="3744" y="1248"/>
              <a:ext cx="192" cy="672"/>
            </a:xfrm>
            <a:prstGeom prst="upDownArrow">
              <a:avLst>
                <a:gd name="adj1" fmla="val 50000"/>
                <a:gd name="adj2" fmla="val 70000"/>
              </a:avLst>
            </a:prstGeom>
            <a:solidFill>
              <a:schemeClr val="accent1"/>
            </a:solidFill>
            <a:ln w="9525">
              <a:solidFill>
                <a:schemeClr val="tx1"/>
              </a:solidFill>
              <a:miter lim="800000"/>
              <a:headEnd/>
              <a:tailEnd/>
            </a:ln>
          </p:spPr>
          <p:txBody>
            <a:bodyPr wrap="none" anchor="ct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31F009C-A5F1-4FA2-B3BD-791FE381E305}" type="datetime1">
              <a:rPr lang="zh-CN" altLang="en-US" smtClean="0"/>
              <a:t>2021/9/1</a:t>
            </a:fld>
            <a:endParaRPr lang="en-US" altLang="zh-CN"/>
          </a:p>
        </p:txBody>
      </p:sp>
      <p:sp>
        <p:nvSpPr>
          <p:cNvPr id="40963" name="Rectangle 2"/>
          <p:cNvSpPr>
            <a:spLocks noGrp="1" noChangeArrowheads="1"/>
          </p:cNvSpPr>
          <p:nvPr>
            <p:ph type="title"/>
          </p:nvPr>
        </p:nvSpPr>
        <p:spPr>
          <a:xfrm>
            <a:off x="533400" y="152400"/>
            <a:ext cx="8382000" cy="838200"/>
          </a:xfrm>
        </p:spPr>
        <p:txBody>
          <a:bodyPr/>
          <a:lstStyle/>
          <a:p>
            <a:r>
              <a:rPr lang="zh-CN" altLang="en-US">
                <a:latin typeface="楷体_GB2312" pitchFamily="49" charset="-122"/>
              </a:rPr>
              <a:t>中央处理机（</a:t>
            </a:r>
            <a:r>
              <a:rPr lang="en-US" altLang="zh-CN">
                <a:latin typeface="楷体_GB2312" pitchFamily="49" charset="-122"/>
              </a:rPr>
              <a:t>CPU）</a:t>
            </a:r>
          </a:p>
        </p:txBody>
      </p:sp>
      <p:sp>
        <p:nvSpPr>
          <p:cNvPr id="98307" name="Rectangle 3"/>
          <p:cNvSpPr>
            <a:spLocks noGrp="1" noChangeArrowheads="1"/>
          </p:cNvSpPr>
          <p:nvPr>
            <p:ph type="body" idx="1"/>
          </p:nvPr>
        </p:nvSpPr>
        <p:spPr>
          <a:xfrm>
            <a:off x="533400" y="1524000"/>
            <a:ext cx="8229600" cy="3717925"/>
          </a:xfrm>
        </p:spPr>
        <p:txBody>
          <a:bodyPr/>
          <a:lstStyle/>
          <a:p>
            <a:pPr algn="just">
              <a:spcBef>
                <a:spcPct val="50000"/>
              </a:spcBef>
              <a:buClr>
                <a:schemeClr val="accent2"/>
              </a:buClr>
              <a:buFont typeface="Wingdings" pitchFamily="2" charset="2"/>
              <a:buChar char="q"/>
            </a:pPr>
            <a:r>
              <a:rPr lang="zh-CN" altLang="en-US" sz="2800" b="0">
                <a:latin typeface="Times New Roman" pitchFamily="18" charset="0"/>
              </a:rPr>
              <a:t> </a:t>
            </a:r>
            <a:r>
              <a:rPr lang="en-US" altLang="zh-CN" sz="2800">
                <a:solidFill>
                  <a:srgbClr val="0000CC"/>
                </a:solidFill>
                <a:latin typeface="Times New Roman" pitchFamily="18" charset="0"/>
              </a:rPr>
              <a:t>CPU：Central Processor Unit</a:t>
            </a:r>
          </a:p>
          <a:p>
            <a:pPr algn="just">
              <a:spcBef>
                <a:spcPct val="50000"/>
              </a:spcBef>
              <a:buClr>
                <a:schemeClr val="accent2"/>
              </a:buClr>
              <a:buFont typeface="Wingdings" pitchFamily="2" charset="2"/>
              <a:buChar char="q"/>
            </a:pPr>
            <a:r>
              <a:rPr lang="zh-CN" altLang="en-US" sz="2800">
                <a:solidFill>
                  <a:srgbClr val="0000CC"/>
                </a:solidFill>
                <a:latin typeface="Times New Roman" pitchFamily="18" charset="0"/>
              </a:rPr>
              <a:t>中央处理器</a:t>
            </a:r>
            <a:r>
              <a:rPr lang="zh-CN" altLang="en-US" sz="2800">
                <a:latin typeface="Times New Roman" pitchFamily="18" charset="0"/>
              </a:rPr>
              <a:t>由</a:t>
            </a:r>
            <a:r>
              <a:rPr lang="zh-CN" altLang="en-US" sz="2800">
                <a:solidFill>
                  <a:srgbClr val="0000CC"/>
                </a:solidFill>
                <a:latin typeface="Times New Roman" pitchFamily="18" charset="0"/>
              </a:rPr>
              <a:t>控制器</a:t>
            </a:r>
            <a:r>
              <a:rPr lang="zh-CN" altLang="en-US" sz="2800">
                <a:latin typeface="Times New Roman" pitchFamily="18" charset="0"/>
              </a:rPr>
              <a:t>和</a:t>
            </a:r>
            <a:r>
              <a:rPr lang="zh-CN" altLang="en-US" sz="2800">
                <a:solidFill>
                  <a:srgbClr val="0000CC"/>
                </a:solidFill>
                <a:latin typeface="Times New Roman" pitchFamily="18" charset="0"/>
              </a:rPr>
              <a:t>运算器</a:t>
            </a:r>
            <a:r>
              <a:rPr lang="zh-CN" altLang="en-US" sz="2800">
                <a:latin typeface="Times New Roman" pitchFamily="18" charset="0"/>
              </a:rPr>
              <a:t>组成，是任何计算机系统中必备的核心部件。</a:t>
            </a:r>
          </a:p>
          <a:p>
            <a:pPr algn="just">
              <a:spcBef>
                <a:spcPct val="50000"/>
              </a:spcBef>
              <a:buClr>
                <a:schemeClr val="accent2"/>
              </a:buClr>
              <a:buFont typeface="Wingdings" pitchFamily="2" charset="2"/>
              <a:buChar char="q"/>
            </a:pPr>
            <a:r>
              <a:rPr lang="zh-CN" altLang="en-US" sz="2800">
                <a:latin typeface="Times New Roman" pitchFamily="18" charset="0"/>
              </a:rPr>
              <a:t> </a:t>
            </a:r>
            <a:r>
              <a:rPr lang="zh-CN" altLang="en-US" sz="2800">
                <a:solidFill>
                  <a:srgbClr val="0000CC"/>
                </a:solidFill>
                <a:latin typeface="Times New Roman" pitchFamily="18" charset="0"/>
              </a:rPr>
              <a:t>控制器</a:t>
            </a:r>
            <a:r>
              <a:rPr lang="zh-CN" altLang="en-US" sz="2800">
                <a:latin typeface="Times New Roman" pitchFamily="18" charset="0"/>
              </a:rPr>
              <a:t>用来控制和管理计算机各部分协调动作。它是计算机的指挥中心。</a:t>
            </a:r>
          </a:p>
          <a:p>
            <a:pPr algn="just">
              <a:spcBef>
                <a:spcPct val="50000"/>
              </a:spcBef>
              <a:buClr>
                <a:schemeClr val="accent2"/>
              </a:buClr>
              <a:buFont typeface="Wingdings" pitchFamily="2" charset="2"/>
              <a:buChar char="q"/>
            </a:pPr>
            <a:r>
              <a:rPr lang="zh-CN" altLang="en-US" sz="2800">
                <a:latin typeface="Times New Roman" pitchFamily="18" charset="0"/>
              </a:rPr>
              <a:t> </a:t>
            </a:r>
            <a:r>
              <a:rPr lang="zh-CN" altLang="en-US" sz="2800">
                <a:solidFill>
                  <a:srgbClr val="0000CC"/>
                </a:solidFill>
                <a:latin typeface="Times New Roman" pitchFamily="18" charset="0"/>
              </a:rPr>
              <a:t>运算器</a:t>
            </a:r>
            <a:r>
              <a:rPr lang="zh-CN" altLang="en-US" sz="2800">
                <a:latin typeface="Times New Roman" pitchFamily="18" charset="0"/>
              </a:rPr>
              <a:t>是计算机进行信息加工的场所，所有算术运算，逻辑运算等都在这里进行。</a:t>
            </a:r>
            <a:endParaRPr lang="en-US" altLang="zh-CN" sz="28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a:t>CPU</a:t>
            </a:r>
            <a:r>
              <a:rPr lang="zh-CN" altLang="en-US"/>
              <a:t>的发展历史</a:t>
            </a:r>
          </a:p>
        </p:txBody>
      </p:sp>
      <p:sp>
        <p:nvSpPr>
          <p:cNvPr id="41987" name="内容占位符 2"/>
          <p:cNvSpPr>
            <a:spLocks noGrp="1"/>
          </p:cNvSpPr>
          <p:nvPr>
            <p:ph idx="1"/>
          </p:nvPr>
        </p:nvSpPr>
        <p:spPr/>
        <p:txBody>
          <a:bodyPr/>
          <a:lstStyle/>
          <a:p>
            <a:r>
              <a:rPr lang="en-US" altLang="zh-CN"/>
              <a:t>1971</a:t>
            </a:r>
            <a:r>
              <a:rPr lang="zh-CN" altLang="en-US"/>
              <a:t>年，</a:t>
            </a:r>
            <a:r>
              <a:rPr lang="en-US" altLang="zh-CN"/>
              <a:t>Intel</a:t>
            </a:r>
            <a:r>
              <a:rPr lang="zh-CN" altLang="en-US"/>
              <a:t>公司首次引入</a:t>
            </a:r>
            <a:r>
              <a:rPr lang="en-US" altLang="zh-CN"/>
              <a:t>CPU</a:t>
            </a:r>
            <a:r>
              <a:rPr lang="zh-CN" altLang="en-US"/>
              <a:t>的概念，把传统的运算器和控制器集成在一块大规模集成电路芯片上，发布了第一款微处理器（</a:t>
            </a:r>
            <a:r>
              <a:rPr lang="en-US" altLang="zh-CN"/>
              <a:t>Micro Processor Unit</a:t>
            </a:r>
            <a:r>
              <a:rPr lang="zh-CN" altLang="en-US"/>
              <a:t>）芯片。</a:t>
            </a:r>
          </a:p>
          <a:p>
            <a:r>
              <a:rPr lang="en-US" altLang="zh-CN"/>
              <a:t>1971</a:t>
            </a:r>
            <a:r>
              <a:rPr lang="zh-CN" altLang="en-US"/>
              <a:t>年</a:t>
            </a:r>
            <a:r>
              <a:rPr lang="en-US" altLang="zh-CN"/>
              <a:t>: 4004 </a:t>
            </a:r>
            <a:r>
              <a:rPr lang="zh-CN" altLang="en-US"/>
              <a:t>微处理器</a:t>
            </a:r>
          </a:p>
          <a:p>
            <a:endParaRPr lang="zh-CN" altLang="en-US"/>
          </a:p>
        </p:txBody>
      </p:sp>
      <p:sp>
        <p:nvSpPr>
          <p:cNvPr id="4198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FCE3610-B3B2-4BD7-8303-10BA3EF232BE}" type="datetime1">
              <a:rPr lang="zh-CN" altLang="en-US" smtClean="0"/>
              <a:t>2021/9/1</a:t>
            </a:fld>
            <a:endParaRPr lang="en-US" altLang="zh-CN"/>
          </a:p>
        </p:txBody>
      </p:sp>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657600"/>
            <a:ext cx="27178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9"/>
          <p:cNvSpPr>
            <a:spLocks noGrp="1"/>
          </p:cNvSpPr>
          <p:nvPr>
            <p:ph idx="1"/>
          </p:nvPr>
        </p:nvSpPr>
        <p:spPr>
          <a:xfrm>
            <a:off x="609600" y="228600"/>
            <a:ext cx="8153400" cy="5870575"/>
          </a:xfrm>
        </p:spPr>
        <p:txBody>
          <a:bodyPr/>
          <a:lstStyle/>
          <a:p>
            <a:r>
              <a:rPr lang="en-US" altLang="zh-CN"/>
              <a:t>1972</a:t>
            </a:r>
            <a:r>
              <a:rPr lang="zh-CN" altLang="en-US"/>
              <a:t>年</a:t>
            </a:r>
            <a:r>
              <a:rPr lang="en-US" altLang="zh-CN"/>
              <a:t>: 8008 </a:t>
            </a:r>
            <a:r>
              <a:rPr lang="zh-CN" altLang="en-US"/>
              <a:t>微处理器</a:t>
            </a:r>
          </a:p>
          <a:p>
            <a:r>
              <a:rPr lang="en-US" altLang="zh-CN"/>
              <a:t>1974</a:t>
            </a:r>
            <a:r>
              <a:rPr lang="zh-CN" altLang="en-US"/>
              <a:t>年</a:t>
            </a:r>
            <a:r>
              <a:rPr lang="en-US" altLang="zh-CN"/>
              <a:t>: 8080 </a:t>
            </a:r>
            <a:r>
              <a:rPr lang="zh-CN" altLang="en-US"/>
              <a:t>微处理器</a:t>
            </a:r>
          </a:p>
          <a:p>
            <a:r>
              <a:rPr lang="en-US" altLang="zh-CN"/>
              <a:t>1978</a:t>
            </a:r>
            <a:r>
              <a:rPr lang="zh-CN" altLang="en-US"/>
              <a:t>年</a:t>
            </a:r>
            <a:r>
              <a:rPr lang="en-US" altLang="zh-CN"/>
              <a:t>: 8086</a:t>
            </a:r>
            <a:r>
              <a:rPr lang="zh-CN" altLang="en-US"/>
              <a:t>、</a:t>
            </a:r>
            <a:r>
              <a:rPr lang="en-US" altLang="zh-CN"/>
              <a:t>8088 </a:t>
            </a:r>
            <a:r>
              <a:rPr lang="zh-CN" altLang="en-US"/>
              <a:t>微处理器</a:t>
            </a:r>
          </a:p>
          <a:p>
            <a:r>
              <a:rPr lang="en-US" altLang="zh-CN"/>
              <a:t>1982</a:t>
            </a:r>
            <a:r>
              <a:rPr lang="zh-CN" altLang="en-US"/>
              <a:t>年</a:t>
            </a:r>
            <a:r>
              <a:rPr lang="en-US" altLang="zh-CN"/>
              <a:t>: 80286 </a:t>
            </a:r>
            <a:r>
              <a:rPr lang="zh-CN" altLang="en-US"/>
              <a:t>微处理器</a:t>
            </a:r>
          </a:p>
          <a:p>
            <a:r>
              <a:rPr lang="en-US" altLang="zh-CN"/>
              <a:t>1985</a:t>
            </a:r>
            <a:r>
              <a:rPr lang="zh-CN" altLang="en-US"/>
              <a:t>年</a:t>
            </a:r>
            <a:r>
              <a:rPr lang="en-US" altLang="zh-CN"/>
              <a:t>: 80386 </a:t>
            </a:r>
            <a:r>
              <a:rPr lang="zh-CN" altLang="en-US"/>
              <a:t>微处理器</a:t>
            </a:r>
          </a:p>
          <a:p>
            <a:r>
              <a:rPr lang="en-US" altLang="zh-CN"/>
              <a:t>1989</a:t>
            </a:r>
            <a:r>
              <a:rPr lang="zh-CN" altLang="en-US"/>
              <a:t>年</a:t>
            </a:r>
            <a:r>
              <a:rPr lang="en-US" altLang="zh-CN"/>
              <a:t>: Intel 80486</a:t>
            </a:r>
            <a:r>
              <a:rPr lang="zh-CN" altLang="en-US"/>
              <a:t>微处理器</a:t>
            </a:r>
          </a:p>
          <a:p>
            <a:r>
              <a:rPr lang="en-US" altLang="zh-CN"/>
              <a:t>1993</a:t>
            </a:r>
            <a:r>
              <a:rPr lang="zh-CN" altLang="en-US"/>
              <a:t>年</a:t>
            </a:r>
            <a:r>
              <a:rPr lang="en-US" altLang="zh-CN"/>
              <a:t>: Intel Pentium </a:t>
            </a:r>
            <a:r>
              <a:rPr lang="zh-CN" altLang="en-US"/>
              <a:t>处理器</a:t>
            </a:r>
          </a:p>
          <a:p>
            <a:r>
              <a:rPr lang="en-US" altLang="zh-CN"/>
              <a:t>1997</a:t>
            </a:r>
            <a:r>
              <a:rPr lang="zh-CN" altLang="en-US"/>
              <a:t>年</a:t>
            </a:r>
            <a:r>
              <a:rPr lang="en-US" altLang="zh-CN"/>
              <a:t>: Intel Pentium II </a:t>
            </a:r>
            <a:r>
              <a:rPr lang="zh-CN" altLang="en-US"/>
              <a:t>处理器</a:t>
            </a:r>
          </a:p>
          <a:p>
            <a:r>
              <a:rPr lang="en-US" altLang="zh-CN"/>
              <a:t>1998</a:t>
            </a:r>
            <a:r>
              <a:rPr lang="zh-CN" altLang="en-US"/>
              <a:t>年：</a:t>
            </a:r>
            <a:r>
              <a:rPr lang="en-US" altLang="zh-CN"/>
              <a:t>Intel Celeron </a:t>
            </a:r>
            <a:r>
              <a:rPr lang="zh-CN" altLang="en-US"/>
              <a:t>处理器</a:t>
            </a:r>
          </a:p>
          <a:p>
            <a:r>
              <a:rPr lang="en-US" altLang="zh-CN"/>
              <a:t>1999</a:t>
            </a:r>
            <a:r>
              <a:rPr lang="zh-CN" altLang="en-US"/>
              <a:t>年</a:t>
            </a:r>
            <a:r>
              <a:rPr lang="en-US" altLang="zh-CN"/>
              <a:t>: Intel Pentium III </a:t>
            </a:r>
            <a:r>
              <a:rPr lang="zh-CN" altLang="en-US"/>
              <a:t>处理器</a:t>
            </a:r>
          </a:p>
          <a:p>
            <a:endParaRPr lang="zh-CN" altLang="en-US"/>
          </a:p>
        </p:txBody>
      </p:sp>
      <p:sp>
        <p:nvSpPr>
          <p:cNvPr id="4301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3F9F0FF-4209-404A-8E8D-23567A8BFEC3}" type="datetime1">
              <a:rPr lang="zh-CN" altLang="en-US" smtClean="0"/>
              <a:t>2021/9/1</a:t>
            </a:fld>
            <a:endParaRPr lang="en-US" altLang="zh-CN"/>
          </a:p>
        </p:txBody>
      </p:sp>
      <p:pic>
        <p:nvPicPr>
          <p:cNvPr id="430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1857375"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057400"/>
            <a:ext cx="2162175"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525" y="4724400"/>
            <a:ext cx="24034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609600" y="152400"/>
            <a:ext cx="8153400" cy="5946775"/>
          </a:xfrm>
        </p:spPr>
        <p:txBody>
          <a:bodyPr/>
          <a:lstStyle/>
          <a:p>
            <a:r>
              <a:rPr lang="en-US" altLang="zh-CN" sz="2400"/>
              <a:t>2000</a:t>
            </a:r>
            <a:r>
              <a:rPr lang="zh-CN" altLang="en-US" sz="2400"/>
              <a:t>年</a:t>
            </a:r>
            <a:r>
              <a:rPr lang="en-US" altLang="zh-CN" sz="2400"/>
              <a:t>: Intel Pentium 4 </a:t>
            </a:r>
            <a:r>
              <a:rPr lang="zh-CN" altLang="en-US" sz="2400"/>
              <a:t>处理器</a:t>
            </a:r>
          </a:p>
          <a:p>
            <a:r>
              <a:rPr lang="en-US" altLang="zh-CN" sz="2400"/>
              <a:t>2003</a:t>
            </a:r>
            <a:r>
              <a:rPr lang="zh-CN" altLang="en-US" sz="2400"/>
              <a:t>年</a:t>
            </a:r>
            <a:r>
              <a:rPr lang="en-US" altLang="zh-CN" sz="2400"/>
              <a:t>:Intel Pentium M</a:t>
            </a:r>
            <a:r>
              <a:rPr lang="zh-CN" altLang="en-US" sz="2400"/>
              <a:t>处理器</a:t>
            </a:r>
          </a:p>
          <a:p>
            <a:r>
              <a:rPr lang="en-US" altLang="zh-CN" sz="2400"/>
              <a:t>2005</a:t>
            </a:r>
            <a:r>
              <a:rPr lang="zh-CN" altLang="en-US" sz="2400"/>
              <a:t>年</a:t>
            </a:r>
            <a:r>
              <a:rPr lang="en-US" altLang="zh-CN" sz="2400"/>
              <a:t>: Intel Pentium D </a:t>
            </a:r>
            <a:r>
              <a:rPr lang="zh-CN" altLang="en-US" sz="2400"/>
              <a:t>处理器</a:t>
            </a:r>
          </a:p>
          <a:p>
            <a:r>
              <a:rPr lang="en-US" altLang="zh-CN" sz="2400"/>
              <a:t>2006</a:t>
            </a:r>
            <a:r>
              <a:rPr lang="zh-CN" altLang="en-US" sz="2400"/>
              <a:t>年</a:t>
            </a:r>
            <a:r>
              <a:rPr lang="en-US" altLang="zh-CN" sz="2400"/>
              <a:t>: Intel Core 2 Duo</a:t>
            </a:r>
            <a:r>
              <a:rPr lang="zh-CN" altLang="en-US" sz="2400"/>
              <a:t>处理器</a:t>
            </a:r>
          </a:p>
          <a:p>
            <a:r>
              <a:rPr lang="en-US" altLang="zh-CN" sz="2400"/>
              <a:t>2008</a:t>
            </a:r>
            <a:r>
              <a:rPr lang="zh-CN" altLang="en-US" sz="2400"/>
              <a:t>年：</a:t>
            </a:r>
            <a:r>
              <a:rPr lang="en-US" altLang="zh-CN" sz="2400"/>
              <a:t>Intel Core i7</a:t>
            </a:r>
            <a:r>
              <a:rPr lang="zh-CN" altLang="en-US" sz="2400"/>
              <a:t>处理器</a:t>
            </a:r>
          </a:p>
          <a:p>
            <a:pPr lvl="1"/>
            <a:r>
              <a:rPr lang="en-US" altLang="zh-CN" sz="2000" b="0"/>
              <a:t>64</a:t>
            </a:r>
            <a:r>
              <a:rPr lang="zh-CN" altLang="en-US" sz="2000" b="0"/>
              <a:t>位四核心</a:t>
            </a:r>
            <a:r>
              <a:rPr lang="en-US" altLang="zh-CN" sz="2000" b="0"/>
              <a:t>CPU</a:t>
            </a:r>
            <a:r>
              <a:rPr lang="zh-CN" altLang="en-US" sz="2000" b="0"/>
              <a:t>，沿用</a:t>
            </a:r>
            <a:r>
              <a:rPr lang="en-US" altLang="zh-CN" sz="2000" b="0"/>
              <a:t>x86-64</a:t>
            </a:r>
            <a:r>
              <a:rPr lang="zh-CN" altLang="en-US" sz="2000" b="0"/>
              <a:t>指令集，并以</a:t>
            </a:r>
            <a:r>
              <a:rPr lang="en-US" altLang="zh-CN" sz="2000" b="0"/>
              <a:t>Intel Nehalem</a:t>
            </a:r>
            <a:r>
              <a:rPr lang="zh-CN" altLang="en-US" sz="2000" b="0"/>
              <a:t>微架构为基础，取代</a:t>
            </a:r>
            <a:r>
              <a:rPr lang="en-US" altLang="zh-CN" sz="2000" b="0"/>
              <a:t>Intel Core 2</a:t>
            </a:r>
            <a:r>
              <a:rPr lang="zh-CN" altLang="en-US" sz="2000" b="0"/>
              <a:t>系列处理器。</a:t>
            </a:r>
            <a:endParaRPr lang="en-US" altLang="zh-CN" sz="2000" b="0"/>
          </a:p>
          <a:p>
            <a:r>
              <a:rPr lang="en-US" altLang="zh-CN" sz="2400"/>
              <a:t>2009</a:t>
            </a:r>
            <a:r>
              <a:rPr lang="zh-CN" altLang="en-US" sz="2400"/>
              <a:t>年：</a:t>
            </a:r>
            <a:r>
              <a:rPr lang="en-US" altLang="zh-CN" sz="2400"/>
              <a:t>Intel Core i5</a:t>
            </a:r>
            <a:r>
              <a:rPr lang="zh-CN" altLang="en-US" sz="2400"/>
              <a:t>处理器</a:t>
            </a:r>
            <a:endParaRPr lang="en-US" altLang="zh-CN" sz="2400"/>
          </a:p>
          <a:p>
            <a:pPr lvl="1"/>
            <a:r>
              <a:rPr lang="zh-CN" altLang="en-US" sz="2000" b="0"/>
              <a:t>与</a:t>
            </a:r>
            <a:r>
              <a:rPr lang="en-US" altLang="zh-CN" sz="2000" b="0"/>
              <a:t>Core i7</a:t>
            </a:r>
            <a:r>
              <a:rPr lang="zh-CN" altLang="en-US" sz="2000" b="0"/>
              <a:t>支持三通道存储器不同，</a:t>
            </a:r>
            <a:r>
              <a:rPr lang="en-US" altLang="zh-CN" sz="2000" b="0"/>
              <a:t>Core i5</a:t>
            </a:r>
            <a:r>
              <a:rPr lang="zh-CN" altLang="en-US" sz="2000" b="0"/>
              <a:t>只会集成双通道</a:t>
            </a:r>
            <a:r>
              <a:rPr lang="en-US" altLang="zh-CN" sz="2000" b="0"/>
              <a:t>DDR3</a:t>
            </a:r>
            <a:r>
              <a:rPr lang="zh-CN" altLang="en-US" sz="2000" b="0"/>
              <a:t>存储器控制器。采用</a:t>
            </a:r>
            <a:r>
              <a:rPr lang="en-US" altLang="zh-CN" sz="2000" b="0"/>
              <a:t>45</a:t>
            </a:r>
            <a:r>
              <a:rPr lang="zh-CN" altLang="en-US" sz="2000" b="0"/>
              <a:t>纳米制程的</a:t>
            </a:r>
            <a:r>
              <a:rPr lang="en-US" altLang="zh-CN" sz="2000" b="0"/>
              <a:t>Core i5</a:t>
            </a:r>
            <a:r>
              <a:rPr lang="zh-CN" altLang="en-US" sz="2000" b="0"/>
              <a:t>会有四个核心，不支持超线程技术，总共仅提供</a:t>
            </a:r>
            <a:r>
              <a:rPr lang="en-US" altLang="zh-CN" sz="2000" b="0"/>
              <a:t>4</a:t>
            </a:r>
            <a:r>
              <a:rPr lang="zh-CN" altLang="en-US" sz="2000" b="0"/>
              <a:t>个线程。</a:t>
            </a:r>
          </a:p>
          <a:p>
            <a:r>
              <a:rPr lang="en-US" altLang="zh-CN" sz="2400"/>
              <a:t>2010</a:t>
            </a:r>
            <a:r>
              <a:rPr lang="zh-CN" altLang="en-US" sz="2400"/>
              <a:t>年：</a:t>
            </a:r>
            <a:r>
              <a:rPr lang="en-US" altLang="zh-CN" sz="2400"/>
              <a:t>Intel Core i3</a:t>
            </a:r>
            <a:r>
              <a:rPr lang="zh-CN" altLang="en-US" sz="2400"/>
              <a:t>处理器</a:t>
            </a:r>
            <a:endParaRPr lang="en-US" altLang="zh-CN" sz="2400"/>
          </a:p>
          <a:p>
            <a:pPr lvl="1"/>
            <a:r>
              <a:rPr lang="en-US" altLang="zh-CN" sz="2000" b="0"/>
              <a:t>i3</a:t>
            </a:r>
            <a:r>
              <a:rPr lang="zh-CN" altLang="en-US" sz="2000" b="0"/>
              <a:t>作为</a:t>
            </a:r>
            <a:r>
              <a:rPr lang="en-US" altLang="zh-CN" sz="2000" b="0"/>
              <a:t>i5</a:t>
            </a:r>
            <a:r>
              <a:rPr lang="zh-CN" altLang="en-US" sz="2000" b="0"/>
              <a:t>的进一步精简版，是面向主流用户的</a:t>
            </a:r>
            <a:r>
              <a:rPr lang="en-US" altLang="zh-CN" sz="2000" b="0"/>
              <a:t>CPU</a:t>
            </a:r>
            <a:r>
              <a:rPr lang="zh-CN" altLang="en-US" sz="2000" b="0"/>
              <a:t>家族标识。</a:t>
            </a:r>
          </a:p>
          <a:p>
            <a:r>
              <a:rPr lang="en-US" altLang="zh-CN" sz="2400"/>
              <a:t>2011</a:t>
            </a:r>
            <a:r>
              <a:rPr lang="zh-CN" altLang="en-US" sz="2400"/>
              <a:t>年：</a:t>
            </a:r>
            <a:r>
              <a:rPr lang="en-US" altLang="zh-CN" sz="2400"/>
              <a:t>Intel Sandy Bridge</a:t>
            </a:r>
            <a:r>
              <a:rPr lang="zh-CN" altLang="en-US" sz="2400"/>
              <a:t>处理器</a:t>
            </a:r>
            <a:endParaRPr lang="en-US" altLang="zh-CN" sz="2400"/>
          </a:p>
          <a:p>
            <a:pPr lvl="1"/>
            <a:r>
              <a:rPr lang="zh-CN" altLang="en-US" sz="2000" b="0"/>
              <a:t>重新定义了“整合平台”的概念，与处理器“无缝融合”的“核芯显卡”终结了“集成显卡”的时代。 这一创举得益于全新的</a:t>
            </a:r>
            <a:r>
              <a:rPr lang="en-US" altLang="zh-CN" sz="2000" b="0"/>
              <a:t>32nm</a:t>
            </a:r>
            <a:r>
              <a:rPr lang="zh-CN" altLang="en-US" sz="2000" b="0"/>
              <a:t>制造工艺。</a:t>
            </a:r>
          </a:p>
        </p:txBody>
      </p:sp>
      <p:sp>
        <p:nvSpPr>
          <p:cNvPr id="4403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1230748-4317-4E43-AE13-12CACCF40A96}" type="datetime1">
              <a:rPr lang="zh-CN" altLang="en-US" smtClean="0"/>
              <a:t>2021/9/1</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0C3F07-8CA9-4E55-8F73-13A63FEFED7E}"/>
              </a:ext>
            </a:extLst>
          </p:cNvPr>
          <p:cNvSpPr>
            <a:spLocks noGrp="1"/>
          </p:cNvSpPr>
          <p:nvPr>
            <p:ph idx="1"/>
          </p:nvPr>
        </p:nvSpPr>
        <p:spPr>
          <a:xfrm>
            <a:off x="609600" y="457201"/>
            <a:ext cx="8305800" cy="2666999"/>
          </a:xfrm>
        </p:spPr>
        <p:txBody>
          <a:bodyPr/>
          <a:lstStyle/>
          <a:p>
            <a:r>
              <a:rPr lang="en-US" altLang="zh-CN" sz="2400" b="0" dirty="0"/>
              <a:t>2018</a:t>
            </a:r>
            <a:r>
              <a:rPr lang="zh-CN" altLang="en-US" sz="2400" b="0" dirty="0"/>
              <a:t>年， </a:t>
            </a:r>
            <a:r>
              <a:rPr lang="en-US" altLang="zh-CN" sz="2400" b="0" dirty="0"/>
              <a:t>Intel</a:t>
            </a:r>
            <a:r>
              <a:rPr lang="zh-CN" altLang="en-US" sz="2400" b="0" dirty="0"/>
              <a:t>推出了</a:t>
            </a:r>
            <a:r>
              <a:rPr lang="en-US" altLang="zh-CN" sz="2400" b="0" dirty="0"/>
              <a:t>14nm</a:t>
            </a:r>
            <a:r>
              <a:rPr lang="zh-CN" altLang="en-US" sz="2400" b="0" dirty="0"/>
              <a:t>工艺的第九代</a:t>
            </a:r>
            <a:r>
              <a:rPr lang="en-US" altLang="zh-CN" sz="2400" b="0" dirty="0"/>
              <a:t>Core </a:t>
            </a:r>
            <a:r>
              <a:rPr lang="en-US" altLang="zh-CN" sz="2400" b="0" dirty="0" err="1"/>
              <a:t>i</a:t>
            </a:r>
            <a:r>
              <a:rPr lang="zh-CN" altLang="en-US" sz="2400" b="0" dirty="0"/>
              <a:t>系列处理器，是历史上首次支持高达</a:t>
            </a:r>
            <a:r>
              <a:rPr lang="en-US" altLang="zh-CN" sz="2400" b="0" dirty="0"/>
              <a:t>128GB </a:t>
            </a:r>
            <a:r>
              <a:rPr lang="zh-CN" altLang="en-US" sz="2400" b="0" dirty="0"/>
              <a:t>内存的处理器。</a:t>
            </a:r>
            <a:endParaRPr lang="en-US" altLang="zh-CN" sz="2400" b="0" dirty="0"/>
          </a:p>
          <a:p>
            <a:r>
              <a:rPr lang="en-US" altLang="zh-CN" sz="2400" b="0" dirty="0"/>
              <a:t>2020</a:t>
            </a:r>
            <a:r>
              <a:rPr lang="zh-CN" altLang="en-US" sz="2400" b="0" dirty="0"/>
              <a:t>年</a:t>
            </a:r>
            <a:r>
              <a:rPr lang="en-US" altLang="zh-CN" sz="2400" b="0" dirty="0"/>
              <a:t>9</a:t>
            </a:r>
            <a:r>
              <a:rPr lang="zh-CN" altLang="en-US" sz="2400" b="0" dirty="0"/>
              <a:t>月，</a:t>
            </a:r>
            <a:r>
              <a:rPr lang="en-US" altLang="zh-CN" sz="2400" b="0" dirty="0"/>
              <a:t>Intel</a:t>
            </a:r>
            <a:r>
              <a:rPr lang="zh-CN" altLang="en-US" sz="2400" b="0" dirty="0"/>
              <a:t>发布了代号</a:t>
            </a:r>
            <a:r>
              <a:rPr lang="en-US" altLang="zh-CN" sz="2400" b="0" dirty="0"/>
              <a:t>Tiger Lake</a:t>
            </a:r>
            <a:r>
              <a:rPr lang="zh-CN" altLang="en-US" sz="2400" b="0" dirty="0"/>
              <a:t>的第十一代</a:t>
            </a:r>
            <a:r>
              <a:rPr lang="en-US" altLang="zh-CN" sz="2400" b="0" dirty="0"/>
              <a:t>Core</a:t>
            </a:r>
            <a:r>
              <a:rPr lang="zh-CN" altLang="en-US" sz="2400" b="0" dirty="0"/>
              <a:t>系列微处理器，如图</a:t>
            </a:r>
            <a:r>
              <a:rPr lang="en-US" altLang="zh-CN" sz="2400" b="0" dirty="0"/>
              <a:t>1-4</a:t>
            </a:r>
            <a:r>
              <a:rPr lang="zh-CN" altLang="en-US" sz="2400" b="0" dirty="0"/>
              <a:t>，从工艺到架构都有极大变化，</a:t>
            </a:r>
            <a:r>
              <a:rPr lang="en-US" altLang="zh-CN" sz="2400" b="0" dirty="0"/>
              <a:t>Tiger Lake</a:t>
            </a:r>
            <a:r>
              <a:rPr lang="zh-CN" altLang="en-US" sz="2400" b="0" dirty="0"/>
              <a:t>采用</a:t>
            </a:r>
            <a:r>
              <a:rPr lang="en-US" altLang="zh-CN" sz="2400" b="0" dirty="0"/>
              <a:t>10nm+</a:t>
            </a:r>
            <a:r>
              <a:rPr lang="zh-CN" altLang="en-US" sz="2400" b="0" dirty="0"/>
              <a:t>工艺，从上代的</a:t>
            </a:r>
            <a:r>
              <a:rPr lang="en-US" altLang="zh-CN" sz="2400" b="0" dirty="0"/>
              <a:t>3.9GHz</a:t>
            </a:r>
            <a:r>
              <a:rPr lang="zh-CN" altLang="en-US" sz="2400" b="0" dirty="0"/>
              <a:t>一下子提升到</a:t>
            </a:r>
            <a:r>
              <a:rPr lang="en-US" altLang="zh-CN" sz="2400" b="0" dirty="0"/>
              <a:t>4.8GHz</a:t>
            </a:r>
            <a:r>
              <a:rPr lang="zh-CN" altLang="en-US" sz="2400" b="0" dirty="0"/>
              <a:t>，保持功耗不变的情况下提升了</a:t>
            </a:r>
            <a:r>
              <a:rPr lang="en-US" altLang="zh-CN" sz="2400" b="0" dirty="0"/>
              <a:t>20%</a:t>
            </a:r>
            <a:r>
              <a:rPr lang="zh-CN" altLang="en-US" sz="2400" b="0" dirty="0"/>
              <a:t>的性能。</a:t>
            </a:r>
          </a:p>
        </p:txBody>
      </p:sp>
      <p:sp>
        <p:nvSpPr>
          <p:cNvPr id="4" name="日期占位符 3">
            <a:extLst>
              <a:ext uri="{FF2B5EF4-FFF2-40B4-BE49-F238E27FC236}">
                <a16:creationId xmlns:a16="http://schemas.microsoft.com/office/drawing/2014/main" id="{5950EF75-2E61-49AF-8518-4A5F046E5BD2}"/>
              </a:ext>
            </a:extLst>
          </p:cNvPr>
          <p:cNvSpPr>
            <a:spLocks noGrp="1"/>
          </p:cNvSpPr>
          <p:nvPr>
            <p:ph type="dt" sz="half" idx="10"/>
          </p:nvPr>
        </p:nvSpPr>
        <p:spPr/>
        <p:txBody>
          <a:bodyPr/>
          <a:lstStyle/>
          <a:p>
            <a:pPr>
              <a:defRPr/>
            </a:pPr>
            <a:fld id="{2D79FD56-5E3A-423A-8E7C-5651B52763E6}" type="datetime1">
              <a:rPr lang="zh-CN" altLang="en-US" smtClean="0"/>
              <a:t>2021/9/1</a:t>
            </a:fld>
            <a:endParaRPr lang="en-US" altLang="zh-CN"/>
          </a:p>
        </p:txBody>
      </p:sp>
      <p:pic>
        <p:nvPicPr>
          <p:cNvPr id="5" name="图片 4">
            <a:extLst>
              <a:ext uri="{FF2B5EF4-FFF2-40B4-BE49-F238E27FC236}">
                <a16:creationId xmlns:a16="http://schemas.microsoft.com/office/drawing/2014/main" id="{C5355779-0EEC-4029-8999-AF682710E15B}"/>
              </a:ext>
            </a:extLst>
          </p:cNvPr>
          <p:cNvPicPr>
            <a:picLocks noChangeAspect="1"/>
          </p:cNvPicPr>
          <p:nvPr/>
        </p:nvPicPr>
        <p:blipFill>
          <a:blip r:embed="rId2"/>
          <a:stretch>
            <a:fillRect/>
          </a:stretch>
        </p:blipFill>
        <p:spPr>
          <a:xfrm>
            <a:off x="3505200" y="3306897"/>
            <a:ext cx="2206943" cy="1377815"/>
          </a:xfrm>
          <a:prstGeom prst="rect">
            <a:avLst/>
          </a:prstGeom>
        </p:spPr>
      </p:pic>
      <p:sp>
        <p:nvSpPr>
          <p:cNvPr id="7" name="文本框 6">
            <a:extLst>
              <a:ext uri="{FF2B5EF4-FFF2-40B4-BE49-F238E27FC236}">
                <a16:creationId xmlns:a16="http://schemas.microsoft.com/office/drawing/2014/main" id="{904B61D8-4C51-495A-A4E2-FC23665EB804}"/>
              </a:ext>
            </a:extLst>
          </p:cNvPr>
          <p:cNvSpPr txBox="1"/>
          <p:nvPr/>
        </p:nvSpPr>
        <p:spPr>
          <a:xfrm>
            <a:off x="3048000" y="4832773"/>
            <a:ext cx="4575462" cy="369332"/>
          </a:xfrm>
          <a:prstGeom prst="rect">
            <a:avLst/>
          </a:prstGeom>
          <a:noFill/>
        </p:spPr>
        <p:txBody>
          <a:bodyPr wrap="square">
            <a:spAutoFit/>
          </a:bodyPr>
          <a:lstStyle/>
          <a:p>
            <a:r>
              <a:rPr lang="en-US" altLang="zh-CN" dirty="0"/>
              <a:t>Tiger Lake Core</a:t>
            </a:r>
            <a:r>
              <a:rPr lang="zh-CN" altLang="en-US" dirty="0"/>
              <a:t>系列微处理器</a:t>
            </a:r>
          </a:p>
        </p:txBody>
      </p:sp>
    </p:spTree>
    <p:extLst>
      <p:ext uri="{BB962C8B-B14F-4D97-AF65-F5344CB8AC3E}">
        <p14:creationId xmlns:p14="http://schemas.microsoft.com/office/powerpoint/2010/main" val="22535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4A24DF6-546D-4871-B8E4-5401272D627D}" type="datetime1">
              <a:rPr lang="zh-CN" altLang="en-US" smtClean="0"/>
              <a:t>2021/9/1</a:t>
            </a:fld>
            <a:endParaRPr lang="en-US" altLang="zh-CN"/>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0"/>
            <a:ext cx="35782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0"/>
            <a:ext cx="230505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52625"/>
            <a:ext cx="64770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733800"/>
            <a:ext cx="24384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668713"/>
            <a:ext cx="31242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3581400"/>
            <a:ext cx="14509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367338"/>
            <a:ext cx="4938713"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208588"/>
            <a:ext cx="4419600"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311DBF4-1679-4BB6-B321-0B90F5DEF080}" type="datetime1">
              <a:rPr lang="zh-CN" altLang="en-US" smtClean="0"/>
              <a:t>2021/9/1</a:t>
            </a:fld>
            <a:endParaRPr lang="en-US" altLang="zh-CN"/>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8376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3"/>
          <p:cNvSpPr>
            <a:spLocks noGrp="1"/>
          </p:cNvSpPr>
          <p:nvPr>
            <p:ph type="title"/>
          </p:nvPr>
        </p:nvSpPr>
        <p:spPr/>
        <p:txBody>
          <a:bodyPr/>
          <a:lstStyle/>
          <a:p>
            <a:r>
              <a:rPr lang="en-US" altLang="zh-CN"/>
              <a:t>CPU</a:t>
            </a:r>
            <a:r>
              <a:rPr lang="zh-CN" altLang="en-US"/>
              <a:t>的性能指标</a:t>
            </a:r>
          </a:p>
        </p:txBody>
      </p:sp>
      <p:sp>
        <p:nvSpPr>
          <p:cNvPr id="47107" name="内容占位符 4"/>
          <p:cNvSpPr>
            <a:spLocks noGrp="1"/>
          </p:cNvSpPr>
          <p:nvPr>
            <p:ph idx="1"/>
          </p:nvPr>
        </p:nvSpPr>
        <p:spPr/>
        <p:txBody>
          <a:bodyPr/>
          <a:lstStyle/>
          <a:p>
            <a:r>
              <a:rPr lang="zh-CN" altLang="en-US" sz="2400"/>
              <a:t>主频</a:t>
            </a:r>
            <a:endParaRPr lang="en-US" altLang="zh-CN" sz="2400"/>
          </a:p>
          <a:p>
            <a:pPr lvl="1"/>
            <a:r>
              <a:rPr lang="en-US" altLang="zh-CN" sz="2000" b="0"/>
              <a:t>CPU</a:t>
            </a:r>
            <a:r>
              <a:rPr lang="zh-CN" altLang="en-US" sz="2000" b="0"/>
              <a:t>的主频也叫</a:t>
            </a:r>
            <a:r>
              <a:rPr lang="en-US" altLang="zh-CN" sz="2000" b="0"/>
              <a:t>CPU</a:t>
            </a:r>
            <a:r>
              <a:rPr lang="zh-CN" altLang="en-US" sz="2000" b="0"/>
              <a:t>核心工作的时钟频率（</a:t>
            </a:r>
            <a:r>
              <a:rPr lang="en-US" altLang="zh-CN" sz="2000" b="0"/>
              <a:t>CPU Clock Speed</a:t>
            </a:r>
            <a:r>
              <a:rPr lang="zh-CN" altLang="en-US" sz="2000" b="0"/>
              <a:t>），单位为</a:t>
            </a:r>
            <a:r>
              <a:rPr lang="en-US" altLang="zh-CN" sz="2000" b="0"/>
              <a:t>MHz</a:t>
            </a:r>
            <a:r>
              <a:rPr lang="zh-CN" altLang="en-US" sz="2000" b="0"/>
              <a:t>或</a:t>
            </a:r>
            <a:r>
              <a:rPr lang="en-US" altLang="zh-CN" sz="2000" b="0"/>
              <a:t>GHz</a:t>
            </a:r>
            <a:r>
              <a:rPr lang="zh-CN" altLang="en-US" sz="2000" b="0"/>
              <a:t>。</a:t>
            </a:r>
            <a:r>
              <a:rPr lang="en-US" altLang="zh-CN" sz="2000" b="0"/>
              <a:t>CPU</a:t>
            </a:r>
            <a:r>
              <a:rPr lang="zh-CN" altLang="en-US" sz="2000" b="0"/>
              <a:t>的主频并不是其运算的速度，</a:t>
            </a:r>
            <a:r>
              <a:rPr lang="en-US" altLang="zh-CN" sz="2000" b="0"/>
              <a:t>CPU</a:t>
            </a:r>
            <a:r>
              <a:rPr lang="zh-CN" altLang="en-US" sz="2000" b="0"/>
              <a:t>的主频表示在</a:t>
            </a:r>
            <a:r>
              <a:rPr lang="en-US" altLang="zh-CN" sz="2000" b="0"/>
              <a:t>CPU</a:t>
            </a:r>
            <a:r>
              <a:rPr lang="zh-CN" altLang="en-US" sz="2000" b="0"/>
              <a:t>内数字脉冲信号振荡的频率，与</a:t>
            </a:r>
            <a:r>
              <a:rPr lang="en-US" altLang="zh-CN" sz="2000" b="0"/>
              <a:t>CPU</a:t>
            </a:r>
            <a:r>
              <a:rPr lang="zh-CN" altLang="en-US" sz="2000" b="0"/>
              <a:t>实际的运算能力并没有直接关系。</a:t>
            </a:r>
            <a:endParaRPr lang="en-US" altLang="zh-CN" sz="2000" b="0"/>
          </a:p>
          <a:p>
            <a:r>
              <a:rPr lang="zh-CN" altLang="en-US" sz="2400"/>
              <a:t>外频</a:t>
            </a:r>
            <a:endParaRPr lang="en-US" altLang="zh-CN" sz="2400"/>
          </a:p>
          <a:p>
            <a:pPr lvl="1"/>
            <a:r>
              <a:rPr lang="zh-CN" altLang="en-US" sz="2000" b="0"/>
              <a:t>外频又称外部时钟频率，单位为</a:t>
            </a:r>
            <a:r>
              <a:rPr lang="en-US" altLang="zh-CN" sz="2000" b="0"/>
              <a:t>MHz</a:t>
            </a:r>
            <a:r>
              <a:rPr lang="zh-CN" altLang="en-US" sz="2000" b="0"/>
              <a:t>，是由主板提供的系统总线的工作频率，是</a:t>
            </a:r>
            <a:r>
              <a:rPr lang="en-US" altLang="zh-CN" sz="2000" b="0"/>
              <a:t>CPU</a:t>
            </a:r>
            <a:r>
              <a:rPr lang="zh-CN" altLang="en-US" sz="2000" b="0"/>
              <a:t>与主板之间同步运行的时钟频率。</a:t>
            </a:r>
          </a:p>
          <a:p>
            <a:r>
              <a:rPr lang="zh-CN" altLang="en-US" sz="2400"/>
              <a:t>倍频系数</a:t>
            </a:r>
            <a:endParaRPr lang="en-US" altLang="zh-CN" sz="2400"/>
          </a:p>
          <a:p>
            <a:pPr lvl="1"/>
            <a:r>
              <a:rPr lang="zh-CN" altLang="en-US" sz="2000" b="0"/>
              <a:t>倍频系数（简称倍频）就是</a:t>
            </a:r>
            <a:r>
              <a:rPr lang="en-US" altLang="zh-CN" sz="2000" b="0"/>
              <a:t>CPU</a:t>
            </a:r>
            <a:r>
              <a:rPr lang="zh-CN" altLang="en-US" sz="2000" b="0"/>
              <a:t>的运行频率与系统外频之间的倍数，也就是降低</a:t>
            </a:r>
            <a:r>
              <a:rPr lang="en-US" altLang="zh-CN" sz="2000" b="0"/>
              <a:t>CPU</a:t>
            </a:r>
            <a:r>
              <a:rPr lang="zh-CN" altLang="en-US" sz="2000" b="0"/>
              <a:t>主频的倍数。三者的关系为：</a:t>
            </a:r>
            <a:r>
              <a:rPr lang="en-US" altLang="zh-CN" sz="2000" b="0"/>
              <a:t>CPU</a:t>
            </a:r>
            <a:r>
              <a:rPr lang="zh-CN" altLang="en-US" sz="2000" b="0"/>
              <a:t>的主频（内部运行的频率）</a:t>
            </a:r>
            <a:r>
              <a:rPr lang="en-US" altLang="zh-CN" sz="2000" b="0"/>
              <a:t>= </a:t>
            </a:r>
            <a:r>
              <a:rPr lang="zh-CN" altLang="en-US" sz="2000" b="0"/>
              <a:t>外频</a:t>
            </a:r>
            <a:r>
              <a:rPr lang="en-US" altLang="zh-CN" sz="2000" b="0">
                <a:sym typeface="Symbol" pitchFamily="18" charset="2"/>
              </a:rPr>
              <a:t></a:t>
            </a:r>
            <a:r>
              <a:rPr lang="zh-CN" altLang="en-US" sz="2000" b="0"/>
              <a:t>倍频系数。</a:t>
            </a:r>
          </a:p>
        </p:txBody>
      </p:sp>
      <p:sp>
        <p:nvSpPr>
          <p:cNvPr id="471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A58802-1924-4789-90DE-1AC784846005}" type="datetime1">
              <a:rPr lang="zh-CN" altLang="en-US" smtClean="0"/>
              <a:t>2021/9/1</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304800" y="9525"/>
            <a:ext cx="8540750" cy="1143000"/>
          </a:xfrm>
        </p:spPr>
        <p:txBody>
          <a:bodyPr/>
          <a:lstStyle/>
          <a:p>
            <a:pPr eaLnBrk="1" hangingPunct="1"/>
            <a:r>
              <a:rPr lang="zh-CN" altLang="en-US" sz="4800"/>
              <a:t>课程说明</a:t>
            </a:r>
          </a:p>
        </p:txBody>
      </p:sp>
      <p:sp>
        <p:nvSpPr>
          <p:cNvPr id="15363" name="Rectangle 3"/>
          <p:cNvSpPr>
            <a:spLocks noGrp="1" noRot="1" noChangeArrowheads="1"/>
          </p:cNvSpPr>
          <p:nvPr>
            <p:ph type="body" idx="1"/>
          </p:nvPr>
        </p:nvSpPr>
        <p:spPr>
          <a:xfrm>
            <a:off x="685800" y="914400"/>
            <a:ext cx="8153400" cy="2895600"/>
          </a:xfrm>
        </p:spPr>
        <p:txBody>
          <a:bodyPr/>
          <a:lstStyle/>
          <a:p>
            <a:pPr eaLnBrk="1" hangingPunct="1">
              <a:buFont typeface="Wingdings" pitchFamily="2" charset="2"/>
              <a:buChar char="Ø"/>
            </a:pPr>
            <a:r>
              <a:rPr lang="zh-CN" altLang="en-US" sz="3600" dirty="0">
                <a:solidFill>
                  <a:schemeClr val="tx2"/>
                </a:solidFill>
              </a:rPr>
              <a:t>课时安排</a:t>
            </a:r>
            <a:endParaRPr lang="en-US" altLang="zh-CN" sz="3600" dirty="0">
              <a:solidFill>
                <a:schemeClr val="tx2"/>
              </a:solidFill>
            </a:endParaRPr>
          </a:p>
          <a:p>
            <a:pPr lvl="1" eaLnBrk="1" hangingPunct="1">
              <a:buFont typeface="Wingdings" pitchFamily="2" charset="2"/>
              <a:buChar char="Ø"/>
            </a:pPr>
            <a:r>
              <a:rPr lang="zh-CN" altLang="en-US" dirty="0"/>
              <a:t>上课  </a:t>
            </a:r>
            <a:r>
              <a:rPr lang="en-US" altLang="zh-CN" dirty="0"/>
              <a:t>32</a:t>
            </a:r>
            <a:r>
              <a:rPr lang="zh-CN" altLang="en-US" dirty="0"/>
              <a:t>学时  基本安排在周二</a:t>
            </a:r>
            <a:endParaRPr lang="en-US" altLang="zh-CN" dirty="0"/>
          </a:p>
          <a:p>
            <a:pPr lvl="1" eaLnBrk="1" hangingPunct="1">
              <a:buFont typeface="Wingdings" pitchFamily="2" charset="2"/>
              <a:buChar char="Ø"/>
            </a:pPr>
            <a:r>
              <a:rPr lang="zh-CN" altLang="en-US" dirty="0"/>
              <a:t>上机  </a:t>
            </a:r>
            <a:r>
              <a:rPr lang="en-US" altLang="zh-CN" dirty="0"/>
              <a:t>32</a:t>
            </a:r>
            <a:r>
              <a:rPr lang="zh-CN" altLang="en-US" dirty="0"/>
              <a:t>学时  基本安排在周五  </a:t>
            </a:r>
            <a:endParaRPr lang="en-US" altLang="zh-CN" dirty="0"/>
          </a:p>
          <a:p>
            <a:pPr lvl="1" eaLnBrk="1" hangingPunct="1">
              <a:buFont typeface="Wingdings" pitchFamily="2" charset="2"/>
              <a:buChar char="Ø"/>
            </a:pPr>
            <a:r>
              <a:rPr lang="zh-CN" altLang="en-US" dirty="0"/>
              <a:t>上机地点：师生活动中心四楼</a:t>
            </a:r>
            <a:r>
              <a:rPr lang="en-US" altLang="zh-CN" dirty="0"/>
              <a:t>414</a:t>
            </a:r>
            <a:r>
              <a:rPr lang="zh-CN" altLang="en-US" dirty="0"/>
              <a:t>机房</a:t>
            </a:r>
            <a:endParaRPr lang="en-US" altLang="zh-CN" dirty="0"/>
          </a:p>
          <a:p>
            <a:pPr eaLnBrk="1" hangingPunct="1">
              <a:buFont typeface="Wingdings" pitchFamily="2" charset="2"/>
              <a:buChar char="Ø"/>
            </a:pPr>
            <a:r>
              <a:rPr lang="zh-CN" altLang="en-US" sz="3600" dirty="0">
                <a:solidFill>
                  <a:schemeClr val="tx2"/>
                </a:solidFill>
              </a:rPr>
              <a:t>教材</a:t>
            </a:r>
            <a:endParaRPr lang="en-US" altLang="zh-CN" dirty="0"/>
          </a:p>
        </p:txBody>
      </p:sp>
      <p:sp>
        <p:nvSpPr>
          <p:cNvPr id="1536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C03D31-2828-4DD3-B4AE-53A35196870D}" type="datetime1">
              <a:rPr lang="zh-CN" altLang="en-US" smtClean="0"/>
              <a:t>2021/9/1</a:t>
            </a:fld>
            <a:endParaRPr lang="en-US" altLang="zh-CN"/>
          </a:p>
        </p:txBody>
      </p:sp>
      <p:pic>
        <p:nvPicPr>
          <p:cNvPr id="3" name="图片 2">
            <a:extLst>
              <a:ext uri="{FF2B5EF4-FFF2-40B4-BE49-F238E27FC236}">
                <a16:creationId xmlns:a16="http://schemas.microsoft.com/office/drawing/2014/main" id="{EFBFC770-29AF-44AB-94D5-E1C00B86C922}"/>
              </a:ext>
            </a:extLst>
          </p:cNvPr>
          <p:cNvPicPr>
            <a:picLocks noChangeAspect="1"/>
          </p:cNvPicPr>
          <p:nvPr/>
        </p:nvPicPr>
        <p:blipFill>
          <a:blip r:embed="rId3"/>
          <a:stretch>
            <a:fillRect/>
          </a:stretch>
        </p:blipFill>
        <p:spPr>
          <a:xfrm>
            <a:off x="2057400" y="3657600"/>
            <a:ext cx="2133601" cy="2900504"/>
          </a:xfrm>
          <a:prstGeom prst="rect">
            <a:avLst/>
          </a:prstGeom>
        </p:spPr>
      </p:pic>
      <p:pic>
        <p:nvPicPr>
          <p:cNvPr id="5" name="图片 4">
            <a:extLst>
              <a:ext uri="{FF2B5EF4-FFF2-40B4-BE49-F238E27FC236}">
                <a16:creationId xmlns:a16="http://schemas.microsoft.com/office/drawing/2014/main" id="{5EA5E833-4F21-4BDD-9EAD-DF2D87754A18}"/>
              </a:ext>
            </a:extLst>
          </p:cNvPr>
          <p:cNvPicPr>
            <a:picLocks noChangeAspect="1"/>
          </p:cNvPicPr>
          <p:nvPr/>
        </p:nvPicPr>
        <p:blipFill>
          <a:blip r:embed="rId4"/>
          <a:stretch>
            <a:fillRect/>
          </a:stretch>
        </p:blipFill>
        <p:spPr>
          <a:xfrm>
            <a:off x="4999735" y="3886200"/>
            <a:ext cx="2011468" cy="267190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609600" y="228600"/>
            <a:ext cx="8153400" cy="5870575"/>
          </a:xfrm>
        </p:spPr>
        <p:txBody>
          <a:bodyPr/>
          <a:lstStyle/>
          <a:p>
            <a:r>
              <a:rPr lang="zh-CN" altLang="en-US" sz="2400"/>
              <a:t>前端总线</a:t>
            </a:r>
            <a:r>
              <a:rPr lang="en-US" altLang="zh-CN" sz="2400"/>
              <a:t>(FSB)</a:t>
            </a:r>
            <a:r>
              <a:rPr lang="zh-CN" altLang="en-US" sz="2400"/>
              <a:t>频率</a:t>
            </a:r>
            <a:endParaRPr lang="en-US" altLang="zh-CN" sz="2400"/>
          </a:p>
          <a:p>
            <a:pPr lvl="1"/>
            <a:r>
              <a:rPr lang="zh-CN" altLang="en-US" sz="2000" b="0"/>
              <a:t>总线是将数据从一个部件传输到另一个或多个部件的一组传输线，有多种总线类型。前端总线也称为</a:t>
            </a:r>
            <a:r>
              <a:rPr lang="en-US" altLang="zh-CN" sz="2000" b="0"/>
              <a:t>CPU</a:t>
            </a:r>
            <a:r>
              <a:rPr lang="zh-CN" altLang="en-US" sz="2000" b="0"/>
              <a:t>总线，是</a:t>
            </a:r>
            <a:r>
              <a:rPr lang="en-US" altLang="zh-CN" sz="2000" b="0"/>
              <a:t>PC</a:t>
            </a:r>
            <a:r>
              <a:rPr lang="zh-CN" altLang="en-US" sz="2000" b="0"/>
              <a:t>系统中最快的总线，也是芯片组与主板的核心。这条总线主要由</a:t>
            </a:r>
            <a:r>
              <a:rPr lang="en-US" altLang="zh-CN" sz="2000" b="0"/>
              <a:t>CPU</a:t>
            </a:r>
            <a:r>
              <a:rPr lang="zh-CN" altLang="en-US" sz="2000" b="0"/>
              <a:t>使用，用来与高速缓存、主存和北桥之间传送信息。</a:t>
            </a:r>
            <a:endParaRPr lang="en-US" altLang="zh-CN" sz="2000" b="0"/>
          </a:p>
          <a:p>
            <a:r>
              <a:rPr lang="zh-CN" altLang="en-US" sz="2400"/>
              <a:t>高速缓存（</a:t>
            </a:r>
            <a:r>
              <a:rPr lang="en-US" altLang="zh-CN" sz="2400"/>
              <a:t>Cache</a:t>
            </a:r>
            <a:r>
              <a:rPr lang="zh-CN" altLang="en-US" sz="2400"/>
              <a:t>）</a:t>
            </a:r>
            <a:endParaRPr lang="en-US" altLang="zh-CN" sz="2400"/>
          </a:p>
          <a:p>
            <a:pPr lvl="1"/>
            <a:r>
              <a:rPr lang="zh-CN" altLang="en-US" sz="2000" b="0"/>
              <a:t>高速缓存在</a:t>
            </a:r>
            <a:r>
              <a:rPr lang="en-US" altLang="zh-CN" sz="2000" b="0"/>
              <a:t>CPU</a:t>
            </a:r>
            <a:r>
              <a:rPr lang="zh-CN" altLang="en-US" sz="2000" b="0"/>
              <a:t>和主存之间起缓冲作用。当</a:t>
            </a:r>
            <a:r>
              <a:rPr lang="en-US" altLang="zh-CN" sz="2000" b="0"/>
              <a:t>CPU</a:t>
            </a:r>
            <a:r>
              <a:rPr lang="zh-CN" altLang="en-US" sz="2000" b="0"/>
              <a:t>处理数据时，高速缓存就用来存储一些常用或即将用到的数据或指令，当</a:t>
            </a:r>
            <a:r>
              <a:rPr lang="en-US" altLang="zh-CN" sz="2000" b="0"/>
              <a:t>CPU</a:t>
            </a:r>
            <a:r>
              <a:rPr lang="zh-CN" altLang="en-US" sz="2000" b="0"/>
              <a:t>需要这些数据或指令时，直接从高速缓存中读取，而不用再到内存甚至硬盘中去读取，这样可以大幅度提升</a:t>
            </a:r>
            <a:r>
              <a:rPr lang="en-US" altLang="zh-CN" sz="2000" b="0"/>
              <a:t>CPU</a:t>
            </a:r>
            <a:r>
              <a:rPr lang="zh-CN" altLang="en-US" sz="2000" b="0"/>
              <a:t>的处理速度。缓存分为以下几个级别。</a:t>
            </a:r>
            <a:endParaRPr lang="en-US" altLang="zh-CN" sz="2000" b="0"/>
          </a:p>
          <a:p>
            <a:pPr lvl="1"/>
            <a:r>
              <a:rPr lang="en-US" altLang="zh-CN" sz="2000" b="0"/>
              <a:t>L1 Cache</a:t>
            </a:r>
            <a:r>
              <a:rPr lang="zh-CN" altLang="en-US" sz="2000" b="0"/>
              <a:t>（一级缓存）</a:t>
            </a:r>
            <a:endParaRPr lang="en-US" altLang="zh-CN" sz="2000" b="0"/>
          </a:p>
          <a:p>
            <a:pPr lvl="1"/>
            <a:r>
              <a:rPr lang="en-US" altLang="zh-CN" sz="2000" b="0"/>
              <a:t>L2 Cache</a:t>
            </a:r>
            <a:r>
              <a:rPr lang="zh-CN" altLang="en-US" sz="2000" b="0"/>
              <a:t>（二级缓存）</a:t>
            </a:r>
            <a:endParaRPr lang="en-US" altLang="zh-CN" sz="2000" b="0"/>
          </a:p>
          <a:p>
            <a:pPr lvl="1"/>
            <a:r>
              <a:rPr lang="en-US" altLang="zh-CN" sz="2000" b="0"/>
              <a:t>L3 Cache</a:t>
            </a:r>
            <a:r>
              <a:rPr lang="zh-CN" altLang="en-US" sz="2000" b="0"/>
              <a:t>（三级缓存）</a:t>
            </a:r>
            <a:endParaRPr lang="en-US" altLang="zh-CN" sz="2000" b="0"/>
          </a:p>
          <a:p>
            <a:pPr lvl="1"/>
            <a:r>
              <a:rPr lang="en-US" altLang="zh-CN" sz="2000" b="0"/>
              <a:t>CPU</a:t>
            </a:r>
            <a:r>
              <a:rPr lang="zh-CN" altLang="en-US" sz="2000" b="0"/>
              <a:t>在读取数据时，寻找顺序依次是</a:t>
            </a:r>
            <a:r>
              <a:rPr lang="en-US" altLang="zh-CN" sz="2000" b="0"/>
              <a:t>L1 Cache</a:t>
            </a:r>
            <a:r>
              <a:rPr lang="zh-CN" altLang="en-US" sz="2000" b="0"/>
              <a:t>→</a:t>
            </a:r>
            <a:r>
              <a:rPr lang="en-US" altLang="zh-CN" sz="2000" b="0"/>
              <a:t>L2 Cache</a:t>
            </a:r>
            <a:r>
              <a:rPr lang="zh-CN" altLang="en-US" sz="2000" b="0"/>
              <a:t>→</a:t>
            </a:r>
            <a:r>
              <a:rPr lang="en-US" altLang="zh-CN" sz="2000" b="0"/>
              <a:t>L3 Cache</a:t>
            </a:r>
            <a:r>
              <a:rPr lang="zh-CN" altLang="en-US" sz="2000" b="0"/>
              <a:t>→内存→外存储器。</a:t>
            </a:r>
          </a:p>
          <a:p>
            <a:pPr lvl="1"/>
            <a:endParaRPr lang="zh-CN" altLang="en-US"/>
          </a:p>
          <a:p>
            <a:endParaRPr lang="zh-CN" altLang="en-US"/>
          </a:p>
        </p:txBody>
      </p:sp>
      <p:sp>
        <p:nvSpPr>
          <p:cNvPr id="4813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140A1C8-4883-4011-B82D-FF1A316FD090}" type="datetime1">
              <a:rPr lang="zh-CN" altLang="en-US" smtClean="0"/>
              <a:t>2021/9/1</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609600" y="381000"/>
            <a:ext cx="8153400" cy="5718175"/>
          </a:xfrm>
        </p:spPr>
        <p:txBody>
          <a:bodyPr/>
          <a:lstStyle/>
          <a:p>
            <a:r>
              <a:rPr lang="zh-CN" altLang="en-US"/>
              <a:t>指令集</a:t>
            </a:r>
            <a:endParaRPr lang="en-US" altLang="zh-CN"/>
          </a:p>
          <a:p>
            <a:pPr lvl="1"/>
            <a:r>
              <a:rPr lang="zh-CN" altLang="en-US" sz="2000" b="0"/>
              <a:t>指令系统决定了一个</a:t>
            </a:r>
            <a:r>
              <a:rPr lang="en-US" altLang="zh-CN" sz="2000" b="0"/>
              <a:t>CPU</a:t>
            </a:r>
            <a:r>
              <a:rPr lang="zh-CN" altLang="en-US" sz="2000" b="0"/>
              <a:t>能够运行什么样的程序，一般来说，指令越多，</a:t>
            </a:r>
            <a:r>
              <a:rPr lang="en-US" altLang="zh-CN" sz="2000" b="0"/>
              <a:t>CPU</a:t>
            </a:r>
            <a:r>
              <a:rPr lang="zh-CN" altLang="en-US" sz="2000" b="0"/>
              <a:t>功能越强大。在新推出的</a:t>
            </a:r>
            <a:r>
              <a:rPr lang="en-US" altLang="zh-CN" sz="2000" b="0"/>
              <a:t>CPU</a:t>
            </a:r>
            <a:r>
              <a:rPr lang="zh-CN" altLang="en-US" sz="2000" b="0"/>
              <a:t>产品中，都会增加新指令，以增强</a:t>
            </a:r>
            <a:r>
              <a:rPr lang="en-US" altLang="zh-CN" sz="2000" b="0"/>
              <a:t>CPU</a:t>
            </a:r>
            <a:r>
              <a:rPr lang="zh-CN" altLang="en-US" sz="2000" b="0"/>
              <a:t>系统功能。</a:t>
            </a:r>
            <a:endParaRPr lang="en-US" altLang="zh-CN" sz="2000" b="0"/>
          </a:p>
          <a:p>
            <a:r>
              <a:rPr lang="en-US" altLang="zh-CN"/>
              <a:t>CPU</a:t>
            </a:r>
            <a:r>
              <a:rPr lang="zh-CN" altLang="en-US"/>
              <a:t>扩展指令集</a:t>
            </a:r>
            <a:endParaRPr lang="en-US" altLang="zh-CN"/>
          </a:p>
          <a:p>
            <a:pPr lvl="1"/>
            <a:r>
              <a:rPr lang="en-US" altLang="zh-CN" sz="2000" b="0"/>
              <a:t>CPU</a:t>
            </a:r>
            <a:r>
              <a:rPr lang="zh-CN" altLang="en-US" sz="2000" b="0"/>
              <a:t>扩展指令集指的是</a:t>
            </a:r>
            <a:r>
              <a:rPr lang="en-US" altLang="zh-CN" sz="2000" b="0"/>
              <a:t>CPU</a:t>
            </a:r>
            <a:r>
              <a:rPr lang="zh-CN" altLang="en-US" sz="2000" b="0"/>
              <a:t>增加的多媒体或者</a:t>
            </a:r>
            <a:r>
              <a:rPr lang="en-US" altLang="zh-CN" sz="2000" b="0"/>
              <a:t>3D</a:t>
            </a:r>
            <a:r>
              <a:rPr lang="zh-CN" altLang="en-US" sz="2000" b="0"/>
              <a:t>处理指令。这些扩展指令可以提高</a:t>
            </a:r>
            <a:r>
              <a:rPr lang="en-US" altLang="zh-CN" sz="2000" b="0"/>
              <a:t>CPU</a:t>
            </a:r>
            <a:r>
              <a:rPr lang="zh-CN" altLang="en-US" sz="2000" b="0"/>
              <a:t>处理多媒体和</a:t>
            </a:r>
            <a:r>
              <a:rPr lang="en-US" altLang="zh-CN" sz="2000" b="0"/>
              <a:t>3D</a:t>
            </a:r>
            <a:r>
              <a:rPr lang="zh-CN" altLang="en-US" sz="2000" b="0"/>
              <a:t>图形的能力。</a:t>
            </a:r>
            <a:endParaRPr lang="en-US" altLang="zh-CN" sz="2000" b="0"/>
          </a:p>
          <a:p>
            <a:r>
              <a:rPr lang="zh-CN" altLang="en-US"/>
              <a:t>字长及</a:t>
            </a:r>
            <a:r>
              <a:rPr lang="en-US" altLang="zh-CN"/>
              <a:t>64</a:t>
            </a:r>
            <a:r>
              <a:rPr lang="zh-CN" altLang="en-US"/>
              <a:t>位技术</a:t>
            </a:r>
            <a:endParaRPr lang="en-US" altLang="zh-CN"/>
          </a:p>
          <a:p>
            <a:pPr lvl="1"/>
            <a:r>
              <a:rPr lang="en-US" altLang="zh-CN" sz="2000" b="0"/>
              <a:t>CPU</a:t>
            </a:r>
            <a:r>
              <a:rPr lang="zh-CN" altLang="en-US" sz="2000" b="0"/>
              <a:t>在单位时间内能一次同时处理的二进制数的位数叫做字长或位宽。所以</a:t>
            </a:r>
            <a:r>
              <a:rPr lang="en-US" altLang="zh-CN" sz="2000" b="0"/>
              <a:t>32</a:t>
            </a:r>
            <a:r>
              <a:rPr lang="zh-CN" altLang="en-US" sz="2000" b="0"/>
              <a:t>位字长的</a:t>
            </a:r>
            <a:r>
              <a:rPr lang="en-US" altLang="zh-CN" sz="2000" b="0"/>
              <a:t>CPU</a:t>
            </a:r>
            <a:r>
              <a:rPr lang="zh-CN" altLang="en-US" sz="2000" b="0"/>
              <a:t>能在单位时间内处理字长为</a:t>
            </a:r>
            <a:r>
              <a:rPr lang="en-US" altLang="zh-CN" sz="2000" b="0"/>
              <a:t>32</a:t>
            </a:r>
            <a:r>
              <a:rPr lang="zh-CN" altLang="en-US" sz="2000" b="0"/>
              <a:t>位的二进制数据。</a:t>
            </a:r>
            <a:r>
              <a:rPr lang="en-US" altLang="zh-CN" sz="2000" b="0"/>
              <a:t>Pentium 4</a:t>
            </a:r>
            <a:r>
              <a:rPr lang="zh-CN" altLang="en-US" sz="2000" b="0"/>
              <a:t>和</a:t>
            </a:r>
            <a:r>
              <a:rPr lang="en-US" altLang="zh-CN" sz="2000" b="0"/>
              <a:t>Athlon XP</a:t>
            </a:r>
            <a:r>
              <a:rPr lang="zh-CN" altLang="en-US" sz="2000" b="0"/>
              <a:t>都是</a:t>
            </a:r>
            <a:r>
              <a:rPr lang="en-US" altLang="zh-CN" sz="2000" b="0"/>
              <a:t>32</a:t>
            </a:r>
            <a:r>
              <a:rPr lang="zh-CN" altLang="en-US" sz="2000" b="0"/>
              <a:t>位的。</a:t>
            </a:r>
            <a:endParaRPr lang="en-US" altLang="zh-CN" sz="2000" b="0"/>
          </a:p>
          <a:p>
            <a:pPr lvl="1"/>
            <a:r>
              <a:rPr lang="en-US" altLang="zh-CN" sz="2000" b="0"/>
              <a:t>64</a:t>
            </a:r>
            <a:r>
              <a:rPr lang="zh-CN" altLang="en-US" sz="2000" b="0"/>
              <a:t>位（</a:t>
            </a:r>
            <a:r>
              <a:rPr lang="en-US" altLang="zh-CN" sz="2000" b="0"/>
              <a:t>bit</a:t>
            </a:r>
            <a:r>
              <a:rPr lang="zh-CN" altLang="en-US" sz="2000" b="0"/>
              <a:t>）技术是指</a:t>
            </a:r>
            <a:r>
              <a:rPr lang="en-US" altLang="zh-CN" sz="2000" b="0"/>
              <a:t>CPU</a:t>
            </a:r>
            <a:r>
              <a:rPr lang="zh-CN" altLang="en-US" sz="2000" b="0"/>
              <a:t>中通用寄存器的数据宽度为</a:t>
            </a:r>
            <a:r>
              <a:rPr lang="en-US" altLang="zh-CN" sz="2000" b="0"/>
              <a:t>64</a:t>
            </a:r>
            <a:r>
              <a:rPr lang="zh-CN" altLang="en-US" sz="2000" b="0"/>
              <a:t>位，采用</a:t>
            </a:r>
            <a:r>
              <a:rPr lang="en-US" altLang="zh-CN" sz="2000" b="0"/>
              <a:t>64</a:t>
            </a:r>
            <a:r>
              <a:rPr lang="zh-CN" altLang="en-US" sz="2000" b="0"/>
              <a:t>位指令集可以一次传输、运算</a:t>
            </a:r>
            <a:r>
              <a:rPr lang="en-US" altLang="zh-CN" sz="2000" b="0"/>
              <a:t>64</a:t>
            </a:r>
            <a:r>
              <a:rPr lang="zh-CN" altLang="en-US" sz="2000" b="0"/>
              <a:t>位的数据。</a:t>
            </a:r>
          </a:p>
          <a:p>
            <a:pPr lvl="1"/>
            <a:endParaRPr lang="zh-CN" altLang="en-US"/>
          </a:p>
        </p:txBody>
      </p:sp>
      <p:sp>
        <p:nvSpPr>
          <p:cNvPr id="491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FE5CF38-DC52-427E-B7C7-1AEA8E597DBE}" type="datetime1">
              <a:rPr lang="zh-CN" altLang="en-US" smtClean="0"/>
              <a:t>2021/9/1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FBA14D8-9D53-4642-A624-7929FFDD96F6}" type="datetime1">
              <a:rPr lang="zh-CN" altLang="en-US" smtClean="0"/>
              <a:t>2021/9/1</a:t>
            </a:fld>
            <a:endParaRPr lang="en-US" altLang="zh-CN"/>
          </a:p>
        </p:txBody>
      </p:sp>
      <p:sp>
        <p:nvSpPr>
          <p:cNvPr id="50179" name="Rectangle 2"/>
          <p:cNvSpPr>
            <a:spLocks noGrp="1" noChangeArrowheads="1"/>
          </p:cNvSpPr>
          <p:nvPr>
            <p:ph type="title"/>
          </p:nvPr>
        </p:nvSpPr>
        <p:spPr/>
        <p:txBody>
          <a:bodyPr/>
          <a:lstStyle/>
          <a:p>
            <a:r>
              <a:rPr lang="zh-CN" altLang="en-US">
                <a:latin typeface="楷体_GB2312" pitchFamily="49" charset="-122"/>
              </a:rPr>
              <a:t>输入/输出设备（</a:t>
            </a:r>
            <a:r>
              <a:rPr lang="en-US" altLang="zh-CN">
                <a:latin typeface="楷体_GB2312" pitchFamily="49" charset="-122"/>
              </a:rPr>
              <a:t>I/O）</a:t>
            </a:r>
            <a:endParaRPr lang="zh-CN" altLang="en-US">
              <a:latin typeface="楷体_GB2312" pitchFamily="49" charset="-122"/>
            </a:endParaRPr>
          </a:p>
        </p:txBody>
      </p:sp>
      <p:sp>
        <p:nvSpPr>
          <p:cNvPr id="84995" name="Rectangle 3"/>
          <p:cNvSpPr>
            <a:spLocks noGrp="1" noChangeArrowheads="1"/>
          </p:cNvSpPr>
          <p:nvPr>
            <p:ph type="body" idx="1"/>
          </p:nvPr>
        </p:nvSpPr>
        <p:spPr>
          <a:xfrm>
            <a:off x="685800" y="1295400"/>
            <a:ext cx="8077200" cy="3560763"/>
          </a:xfrm>
        </p:spPr>
        <p:txBody>
          <a:bodyPr/>
          <a:lstStyle/>
          <a:p>
            <a:pPr marL="533400" indent="-533400" algn="just">
              <a:spcBef>
                <a:spcPct val="60000"/>
              </a:spcBef>
              <a:buFont typeface="Wingdings" pitchFamily="2" charset="2"/>
              <a:buNone/>
            </a:pPr>
            <a:r>
              <a:rPr lang="zh-CN" altLang="en-US">
                <a:solidFill>
                  <a:srgbClr val="0000CC"/>
                </a:solidFill>
                <a:latin typeface="Times New Roman" pitchFamily="18" charset="0"/>
              </a:rPr>
              <a:t>输入</a:t>
            </a:r>
            <a:r>
              <a:rPr lang="zh-CN" altLang="en-US">
                <a:solidFill>
                  <a:srgbClr val="0000CC"/>
                </a:solidFill>
                <a:latin typeface="楷体_GB2312" pitchFamily="49" charset="-122"/>
              </a:rPr>
              <a:t>/</a:t>
            </a:r>
            <a:r>
              <a:rPr lang="zh-CN" altLang="en-US">
                <a:solidFill>
                  <a:srgbClr val="0000CC"/>
                </a:solidFill>
                <a:latin typeface="Times New Roman" pitchFamily="18" charset="0"/>
              </a:rPr>
              <a:t>输出设备</a:t>
            </a:r>
            <a:r>
              <a:rPr lang="zh-CN" altLang="en-US">
                <a:latin typeface="Times New Roman" pitchFamily="18" charset="0"/>
              </a:rPr>
              <a:t>是计算机系统与外界联系和沟通的桥梁。</a:t>
            </a:r>
          </a:p>
          <a:p>
            <a:pPr marL="533400" indent="-533400" algn="just">
              <a:spcBef>
                <a:spcPct val="60000"/>
              </a:spcBef>
              <a:buFont typeface="Wingdings" pitchFamily="2" charset="2"/>
              <a:buNone/>
            </a:pPr>
            <a:r>
              <a:rPr lang="zh-CN" altLang="en-US">
                <a:solidFill>
                  <a:srgbClr val="0000CC"/>
                </a:solidFill>
                <a:latin typeface="Times New Roman" pitchFamily="18" charset="0"/>
              </a:rPr>
              <a:t>输入设备</a:t>
            </a:r>
            <a:r>
              <a:rPr lang="zh-CN" altLang="en-US">
                <a:latin typeface="Times New Roman" pitchFamily="18" charset="0"/>
              </a:rPr>
              <a:t>是把信息送入计算机系统的设备。如：键盘、鼠标和扫描仪等。</a:t>
            </a:r>
          </a:p>
          <a:p>
            <a:pPr marL="533400" indent="-533400" algn="just">
              <a:spcBef>
                <a:spcPct val="60000"/>
              </a:spcBef>
              <a:buFont typeface="Wingdings" pitchFamily="2" charset="2"/>
              <a:buNone/>
            </a:pPr>
            <a:r>
              <a:rPr lang="zh-CN" altLang="en-US">
                <a:solidFill>
                  <a:srgbClr val="0000CC"/>
                </a:solidFill>
                <a:latin typeface="Times New Roman" pitchFamily="18" charset="0"/>
              </a:rPr>
              <a:t>输出设备</a:t>
            </a:r>
            <a:r>
              <a:rPr lang="zh-CN" altLang="en-US">
                <a:latin typeface="Times New Roman" pitchFamily="18" charset="0"/>
              </a:rPr>
              <a:t>是把计算机系统中信息送出的设备。如：显示器、打印机、绘图仪和音箱等。</a:t>
            </a:r>
            <a:endParaRPr lang="zh-CN" altLang="en-US">
              <a:latin typeface="楷体_GB2312" pitchFamily="49" charset="-122"/>
              <a:ea typeface="楷体_GB2312" pitchFamily="49" charset="-122"/>
            </a:endParaRPr>
          </a:p>
        </p:txBody>
      </p:sp>
      <p:grpSp>
        <p:nvGrpSpPr>
          <p:cNvPr id="50181" name="Group 8"/>
          <p:cNvGrpSpPr>
            <a:grpSpLocks/>
          </p:cNvGrpSpPr>
          <p:nvPr/>
        </p:nvGrpSpPr>
        <p:grpSpPr bwMode="auto">
          <a:xfrm>
            <a:off x="1042988" y="5084763"/>
            <a:ext cx="7454900" cy="1589087"/>
            <a:chOff x="385" y="3206"/>
            <a:chExt cx="4696" cy="1001"/>
          </a:xfrm>
        </p:grpSpPr>
        <p:pic>
          <p:nvPicPr>
            <p:cNvPr id="50183" name="Picture 4" descr="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3206"/>
              <a:ext cx="1633"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5" descr="Mon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3475"/>
              <a:ext cx="840"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6" descr="Pri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3385"/>
              <a:ext cx="712"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7" descr="Spe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9" y="3249"/>
              <a:ext cx="1112"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3698D80-9799-4727-BF05-D67D777B0512}" type="datetime1">
              <a:rPr lang="zh-CN" altLang="en-US" smtClean="0"/>
              <a:t>2021/9/1</a:t>
            </a:fld>
            <a:endParaRPr lang="en-US" altLang="zh-CN"/>
          </a:p>
        </p:txBody>
      </p:sp>
      <p:sp>
        <p:nvSpPr>
          <p:cNvPr id="51203" name="Rectangle 2"/>
          <p:cNvSpPr>
            <a:spLocks noGrp="1" noChangeArrowheads="1"/>
          </p:cNvSpPr>
          <p:nvPr>
            <p:ph type="title"/>
          </p:nvPr>
        </p:nvSpPr>
        <p:spPr/>
        <p:txBody>
          <a:bodyPr/>
          <a:lstStyle/>
          <a:p>
            <a:r>
              <a:rPr lang="zh-CN" altLang="en-US">
                <a:latin typeface="楷体_GB2312" pitchFamily="49" charset="-122"/>
              </a:rPr>
              <a:t>主存储器（内存）</a:t>
            </a:r>
          </a:p>
        </p:txBody>
      </p:sp>
      <p:sp>
        <p:nvSpPr>
          <p:cNvPr id="86019" name="Rectangle 3"/>
          <p:cNvSpPr>
            <a:spLocks noGrp="1" noChangeArrowheads="1"/>
          </p:cNvSpPr>
          <p:nvPr>
            <p:ph type="body" idx="1"/>
          </p:nvPr>
        </p:nvSpPr>
        <p:spPr>
          <a:xfrm>
            <a:off x="685800" y="1295400"/>
            <a:ext cx="8077200" cy="3630613"/>
          </a:xfrm>
        </p:spPr>
        <p:txBody>
          <a:bodyPr/>
          <a:lstStyle/>
          <a:p>
            <a:pPr marL="533400" indent="-533400" algn="just">
              <a:lnSpc>
                <a:spcPct val="90000"/>
              </a:lnSpc>
              <a:spcBef>
                <a:spcPct val="60000"/>
              </a:spcBef>
              <a:buFont typeface="Wingdings" pitchFamily="2" charset="2"/>
              <a:buNone/>
            </a:pPr>
            <a:r>
              <a:rPr lang="zh-CN" altLang="en-US">
                <a:solidFill>
                  <a:srgbClr val="0000CC"/>
                </a:solidFill>
                <a:latin typeface="Times New Roman" pitchFamily="18" charset="0"/>
              </a:rPr>
              <a:t>主存储器</a:t>
            </a:r>
            <a:r>
              <a:rPr lang="zh-CN" altLang="en-US">
                <a:latin typeface="Times New Roman" pitchFamily="18" charset="0"/>
              </a:rPr>
              <a:t>（内存）：主存储器用来存放计算机的系统程序、即将处理的用户程序、数据和计算结果等。</a:t>
            </a:r>
          </a:p>
          <a:p>
            <a:pPr marL="533400" indent="-533400" algn="just">
              <a:lnSpc>
                <a:spcPct val="90000"/>
              </a:lnSpc>
              <a:spcBef>
                <a:spcPct val="60000"/>
              </a:spcBef>
              <a:buFont typeface="Wingdings" pitchFamily="2" charset="2"/>
              <a:buNone/>
            </a:pPr>
            <a:r>
              <a:rPr lang="zh-CN" altLang="en-US">
                <a:latin typeface="Times New Roman" pitchFamily="18" charset="0"/>
              </a:rPr>
              <a:t>主存储器主要有：</a:t>
            </a:r>
            <a:r>
              <a:rPr lang="en-US" altLang="zh-CN">
                <a:latin typeface="楷体_GB2312" pitchFamily="49" charset="-122"/>
              </a:rPr>
              <a:t>RAM </a:t>
            </a:r>
            <a:r>
              <a:rPr lang="zh-CN" altLang="en-US">
                <a:latin typeface="Times New Roman" pitchFamily="18" charset="0"/>
              </a:rPr>
              <a:t>和 </a:t>
            </a:r>
            <a:r>
              <a:rPr lang="en-US" altLang="zh-CN">
                <a:latin typeface="楷体_GB2312" pitchFamily="49" charset="-122"/>
              </a:rPr>
              <a:t>ROM。</a:t>
            </a:r>
          </a:p>
          <a:p>
            <a:pPr marL="533400" indent="-533400" algn="just">
              <a:lnSpc>
                <a:spcPct val="90000"/>
              </a:lnSpc>
              <a:spcBef>
                <a:spcPct val="60000"/>
              </a:spcBef>
              <a:buFont typeface="Wingdings" pitchFamily="2" charset="2"/>
              <a:buNone/>
            </a:pPr>
            <a:r>
              <a:rPr lang="en-US" altLang="zh-CN">
                <a:latin typeface="楷体_GB2312" pitchFamily="49" charset="-122"/>
              </a:rPr>
              <a:t>  RAM </a:t>
            </a:r>
            <a:r>
              <a:rPr lang="en-US" altLang="zh-CN">
                <a:latin typeface="Times New Roman" pitchFamily="18" charset="0"/>
              </a:rPr>
              <a:t>–</a:t>
            </a:r>
            <a:r>
              <a:rPr lang="en-US" altLang="zh-CN">
                <a:latin typeface="楷体_GB2312" pitchFamily="49" charset="-122"/>
              </a:rPr>
              <a:t> Random Access Memory</a:t>
            </a:r>
          </a:p>
          <a:p>
            <a:pPr marL="533400" indent="-533400" algn="just">
              <a:lnSpc>
                <a:spcPct val="90000"/>
              </a:lnSpc>
              <a:spcBef>
                <a:spcPct val="60000"/>
              </a:spcBef>
              <a:buFont typeface="Wingdings" pitchFamily="2" charset="2"/>
              <a:buNone/>
            </a:pPr>
            <a:r>
              <a:rPr lang="en-US" altLang="zh-CN">
                <a:latin typeface="楷体_GB2312" pitchFamily="49" charset="-122"/>
              </a:rPr>
              <a:t>  ROM </a:t>
            </a:r>
            <a:r>
              <a:rPr lang="en-US" altLang="zh-CN">
                <a:latin typeface="Times New Roman" pitchFamily="18" charset="0"/>
              </a:rPr>
              <a:t>–</a:t>
            </a:r>
            <a:r>
              <a:rPr lang="en-US" altLang="zh-CN">
                <a:latin typeface="楷体_GB2312" pitchFamily="49" charset="-122"/>
              </a:rPr>
              <a:t> Read-Only Memory</a:t>
            </a:r>
            <a:endParaRPr lang="zh-CN" altLang="en-US">
              <a:latin typeface="楷体_GB2312" pitchFamily="49" charset="-122"/>
              <a:ea typeface="楷体_GB2312" pitchFamily="49" charset="-122"/>
            </a:endParaRPr>
          </a:p>
        </p:txBody>
      </p:sp>
      <p:grpSp>
        <p:nvGrpSpPr>
          <p:cNvPr id="51205" name="Group 8"/>
          <p:cNvGrpSpPr>
            <a:grpSpLocks/>
          </p:cNvGrpSpPr>
          <p:nvPr/>
        </p:nvGrpSpPr>
        <p:grpSpPr bwMode="auto">
          <a:xfrm>
            <a:off x="539750" y="5084763"/>
            <a:ext cx="8208963" cy="1344612"/>
            <a:chOff x="340" y="3113"/>
            <a:chExt cx="5420" cy="1028"/>
          </a:xfrm>
        </p:grpSpPr>
        <p:pic>
          <p:nvPicPr>
            <p:cNvPr id="51207" name="Picture 4" descr="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3158"/>
              <a:ext cx="1315"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5" descr="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 y="3158"/>
              <a:ext cx="1315"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6" descr="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 y="3158"/>
              <a:ext cx="1315"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7" descr="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 y="3113"/>
              <a:ext cx="1315"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0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6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p:cNvSpPr>
            <a:spLocks noGrp="1"/>
          </p:cNvSpPr>
          <p:nvPr>
            <p:ph idx="1"/>
          </p:nvPr>
        </p:nvSpPr>
        <p:spPr>
          <a:xfrm>
            <a:off x="609600" y="457200"/>
            <a:ext cx="8153400" cy="5641975"/>
          </a:xfrm>
        </p:spPr>
        <p:txBody>
          <a:bodyPr/>
          <a:lstStyle/>
          <a:p>
            <a:pPr>
              <a:lnSpc>
                <a:spcPct val="80000"/>
              </a:lnSpc>
            </a:pPr>
            <a:r>
              <a:rPr lang="zh-CN" altLang="en-US"/>
              <a:t>主存储器做成内存条的形式，以方便安装。使用价格低的</a:t>
            </a:r>
            <a:r>
              <a:rPr lang="en-US" altLang="zh-CN"/>
              <a:t>DRAM</a:t>
            </a:r>
            <a:r>
              <a:rPr lang="zh-CN" altLang="en-US"/>
              <a:t>。</a:t>
            </a:r>
          </a:p>
          <a:p>
            <a:pPr>
              <a:lnSpc>
                <a:spcPct val="80000"/>
              </a:lnSpc>
            </a:pPr>
            <a:r>
              <a:rPr lang="zh-CN" altLang="en-US"/>
              <a:t>除主机的主存储器外，显示卡也使用容量较大的存储器，显示卡也使用</a:t>
            </a:r>
            <a:r>
              <a:rPr lang="en-US" altLang="zh-CN"/>
              <a:t>DRAM</a:t>
            </a:r>
            <a:r>
              <a:rPr lang="zh-CN" altLang="en-US"/>
              <a:t>。</a:t>
            </a:r>
          </a:p>
          <a:p>
            <a:pPr>
              <a:lnSpc>
                <a:spcPct val="80000"/>
              </a:lnSpc>
            </a:pPr>
            <a:r>
              <a:rPr lang="zh-CN" altLang="en-US"/>
              <a:t>其他部件通常也有存储器，如硬盘、光驱、接口卡、打印机、扫描仪等，也都使用</a:t>
            </a:r>
            <a:r>
              <a:rPr lang="en-US" altLang="zh-CN"/>
              <a:t>DRAM</a:t>
            </a:r>
            <a:r>
              <a:rPr lang="zh-CN" altLang="en-US"/>
              <a:t>。</a:t>
            </a:r>
            <a:endParaRPr lang="en-US" altLang="zh-CN"/>
          </a:p>
          <a:p>
            <a:pPr>
              <a:lnSpc>
                <a:spcPct val="80000"/>
              </a:lnSpc>
            </a:pPr>
            <a:r>
              <a:rPr lang="zh-CN" altLang="en-US"/>
              <a:t>为了节省主板空间，增强配置的灵活性，现在主板均采用内存模块结构。条形存储器是把存储器芯片、电容、电阻等元件焊在一小条印制电路板上，形成大容量的内存条。</a:t>
            </a:r>
          </a:p>
          <a:p>
            <a:endParaRPr lang="zh-CN" altLang="en-US"/>
          </a:p>
        </p:txBody>
      </p:sp>
      <p:sp>
        <p:nvSpPr>
          <p:cNvPr id="5222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1C4AFF8-051C-4480-88E2-66D80D384541}" type="datetime1">
              <a:rPr lang="zh-CN" altLang="en-US" smtClean="0"/>
              <a:t>2021/9/1</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z="3200"/>
              <a:t>按内存条的技术标准（接口类型）分类</a:t>
            </a:r>
          </a:p>
        </p:txBody>
      </p:sp>
      <p:sp>
        <p:nvSpPr>
          <p:cNvPr id="53251" name="内容占位符 2"/>
          <p:cNvSpPr>
            <a:spLocks noGrp="1"/>
          </p:cNvSpPr>
          <p:nvPr>
            <p:ph idx="1"/>
          </p:nvPr>
        </p:nvSpPr>
        <p:spPr/>
        <p:txBody>
          <a:bodyPr/>
          <a:lstStyle/>
          <a:p>
            <a:pPr>
              <a:lnSpc>
                <a:spcPct val="90000"/>
              </a:lnSpc>
            </a:pPr>
            <a:r>
              <a:rPr lang="en-US" altLang="zh-CN"/>
              <a:t>DDR SDRAM</a:t>
            </a:r>
            <a:r>
              <a:rPr lang="zh-CN" altLang="en-US"/>
              <a:t>内存条</a:t>
            </a:r>
          </a:p>
          <a:p>
            <a:pPr>
              <a:lnSpc>
                <a:spcPct val="90000"/>
              </a:lnSpc>
            </a:pPr>
            <a:r>
              <a:rPr lang="en-US" altLang="zh-CN"/>
              <a:t>DDR SDRAM</a:t>
            </a:r>
            <a:r>
              <a:rPr lang="zh-CN" altLang="en-US"/>
              <a:t>内存条用在</a:t>
            </a:r>
            <a:r>
              <a:rPr lang="en-US" altLang="zh-CN"/>
              <a:t>Intel Pentium 4</a:t>
            </a:r>
            <a:r>
              <a:rPr lang="zh-CN" altLang="en-US"/>
              <a:t>、</a:t>
            </a:r>
            <a:r>
              <a:rPr lang="en-US" altLang="zh-CN"/>
              <a:t>AMD Athlon XP</a:t>
            </a:r>
            <a:r>
              <a:rPr lang="zh-CN" altLang="en-US"/>
              <a:t>级别的计算机上。</a:t>
            </a:r>
            <a:r>
              <a:rPr lang="en-US" altLang="zh-CN"/>
              <a:t>DDR</a:t>
            </a:r>
            <a:r>
              <a:rPr lang="zh-CN" altLang="en-US"/>
              <a:t>内存条有</a:t>
            </a:r>
            <a:r>
              <a:rPr lang="en-US" altLang="zh-CN"/>
              <a:t>184</a:t>
            </a:r>
            <a:r>
              <a:rPr lang="zh-CN" altLang="en-US"/>
              <a:t>个引脚，常见容量有</a:t>
            </a:r>
            <a:r>
              <a:rPr lang="en-US" altLang="zh-CN"/>
              <a:t>128MB</a:t>
            </a:r>
            <a:r>
              <a:rPr lang="zh-CN" altLang="en-US"/>
              <a:t>、</a:t>
            </a:r>
            <a:r>
              <a:rPr lang="en-US" altLang="zh-CN"/>
              <a:t>256MB</a:t>
            </a:r>
            <a:r>
              <a:rPr lang="zh-CN" altLang="en-US"/>
              <a:t>、</a:t>
            </a:r>
            <a:r>
              <a:rPr lang="en-US" altLang="zh-CN"/>
              <a:t>512MB</a:t>
            </a:r>
            <a:r>
              <a:rPr lang="zh-CN" altLang="en-US"/>
              <a:t>等。</a:t>
            </a:r>
          </a:p>
        </p:txBody>
      </p:sp>
      <p:sp>
        <p:nvSpPr>
          <p:cNvPr id="5325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D6E9A2E-5AF3-4D80-BD1D-79A5B36EF8CF}" type="datetime1">
              <a:rPr lang="zh-CN" altLang="en-US" smtClean="0"/>
              <a:t>2021/9/1</a:t>
            </a:fld>
            <a:endParaRPr lang="en-US" altLang="zh-CN"/>
          </a:p>
        </p:txBody>
      </p:sp>
      <p:pic>
        <p:nvPicPr>
          <p:cNvPr id="532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191000"/>
            <a:ext cx="71008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p:cNvSpPr>
            <a:spLocks noGrp="1"/>
          </p:cNvSpPr>
          <p:nvPr>
            <p:ph idx="1"/>
          </p:nvPr>
        </p:nvSpPr>
        <p:spPr>
          <a:xfrm>
            <a:off x="609600" y="609600"/>
            <a:ext cx="8153400" cy="5489575"/>
          </a:xfrm>
        </p:spPr>
        <p:txBody>
          <a:bodyPr/>
          <a:lstStyle/>
          <a:p>
            <a:r>
              <a:rPr lang="en-US" altLang="zh-CN"/>
              <a:t>DDR2 SDRAM</a:t>
            </a:r>
            <a:r>
              <a:rPr lang="zh-CN" altLang="en-US"/>
              <a:t>内存条</a:t>
            </a:r>
          </a:p>
          <a:p>
            <a:r>
              <a:rPr lang="en-US" altLang="zh-CN"/>
              <a:t>DDR2</a:t>
            </a:r>
            <a:r>
              <a:rPr lang="zh-CN" altLang="en-US"/>
              <a:t>内存条用在</a:t>
            </a:r>
            <a:r>
              <a:rPr lang="en-US" altLang="zh-CN"/>
              <a:t>Intel LGA 775 Pentium 4/D</a:t>
            </a:r>
            <a:r>
              <a:rPr lang="zh-CN" altLang="en-US"/>
              <a:t>、</a:t>
            </a:r>
            <a:r>
              <a:rPr lang="en-US" altLang="zh-CN"/>
              <a:t>Core 2</a:t>
            </a:r>
            <a:r>
              <a:rPr lang="zh-CN" altLang="en-US"/>
              <a:t>和</a:t>
            </a:r>
            <a:r>
              <a:rPr lang="en-US" altLang="zh-CN"/>
              <a:t>AMD Athlon 64 X2</a:t>
            </a:r>
            <a:r>
              <a:rPr lang="zh-CN" altLang="en-US"/>
              <a:t>、</a:t>
            </a:r>
            <a:r>
              <a:rPr lang="en-US" altLang="zh-CN"/>
              <a:t>Phenom</a:t>
            </a:r>
            <a:r>
              <a:rPr lang="zh-CN" altLang="en-US"/>
              <a:t>级别的微机上。</a:t>
            </a:r>
          </a:p>
          <a:p>
            <a:pPr>
              <a:buFont typeface="Wingdings" pitchFamily="2" charset="2"/>
              <a:buNone/>
            </a:pPr>
            <a:endParaRPr lang="zh-CN" altLang="en-US"/>
          </a:p>
        </p:txBody>
      </p:sp>
      <p:sp>
        <p:nvSpPr>
          <p:cNvPr id="5427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3037E64-489B-4F03-8BDC-623DC37F2012}" type="datetime1">
              <a:rPr lang="zh-CN" altLang="en-US" smtClean="0"/>
              <a:t>2021/9/1</a:t>
            </a:fld>
            <a:endParaRPr lang="en-US" altLang="zh-CN"/>
          </a:p>
        </p:txBody>
      </p:sp>
      <p:pic>
        <p:nvPicPr>
          <p:cNvPr id="542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733800"/>
            <a:ext cx="7129463"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609600" y="457200"/>
            <a:ext cx="8153400" cy="5641975"/>
          </a:xfrm>
        </p:spPr>
        <p:txBody>
          <a:bodyPr/>
          <a:lstStyle/>
          <a:p>
            <a:pPr>
              <a:lnSpc>
                <a:spcPct val="90000"/>
              </a:lnSpc>
            </a:pPr>
            <a:r>
              <a:rPr lang="en-US" altLang="zh-CN"/>
              <a:t>DDR3 SDRAM</a:t>
            </a:r>
            <a:r>
              <a:rPr lang="zh-CN" altLang="en-US"/>
              <a:t>内存条</a:t>
            </a:r>
          </a:p>
          <a:p>
            <a:pPr>
              <a:lnSpc>
                <a:spcPct val="90000"/>
              </a:lnSpc>
            </a:pPr>
            <a:r>
              <a:rPr lang="en-US" altLang="zh-CN"/>
              <a:t>DDR3 SDRAM</a:t>
            </a:r>
            <a:r>
              <a:rPr lang="zh-CN" altLang="en-US"/>
              <a:t>内存条用在</a:t>
            </a:r>
            <a:r>
              <a:rPr lang="en-US" altLang="zh-CN"/>
              <a:t>Intel Core 2</a:t>
            </a:r>
            <a:r>
              <a:rPr lang="zh-CN" altLang="en-US"/>
              <a:t>级别的</a:t>
            </a:r>
            <a:r>
              <a:rPr lang="en-US" altLang="zh-CN"/>
              <a:t>P35</a:t>
            </a:r>
            <a:r>
              <a:rPr lang="zh-CN" altLang="en-US"/>
              <a:t>芯片组的微机上。</a:t>
            </a:r>
            <a:r>
              <a:rPr lang="en-US" altLang="zh-CN"/>
              <a:t>DDR3</a:t>
            </a:r>
            <a:r>
              <a:rPr lang="zh-CN" altLang="en-US"/>
              <a:t>与</a:t>
            </a:r>
            <a:r>
              <a:rPr lang="en-US" altLang="zh-CN"/>
              <a:t>DDR2</a:t>
            </a:r>
            <a:r>
              <a:rPr lang="zh-CN" altLang="en-US"/>
              <a:t>一样，也有</a:t>
            </a:r>
            <a:r>
              <a:rPr lang="en-US" altLang="zh-CN"/>
              <a:t>240</a:t>
            </a:r>
            <a:r>
              <a:rPr lang="zh-CN" altLang="en-US"/>
              <a:t>个针脚，但</a:t>
            </a:r>
            <a:r>
              <a:rPr lang="en-US" altLang="zh-CN"/>
              <a:t>DDR3</a:t>
            </a:r>
            <a:r>
              <a:rPr lang="zh-CN" altLang="en-US"/>
              <a:t>针脚隔断槽口与</a:t>
            </a:r>
            <a:r>
              <a:rPr lang="en-US" altLang="zh-CN"/>
              <a:t>DDR2</a:t>
            </a:r>
            <a:r>
              <a:rPr lang="zh-CN" altLang="en-US"/>
              <a:t>不同，</a:t>
            </a:r>
            <a:r>
              <a:rPr lang="en-US" altLang="zh-CN"/>
              <a:t>DDR3</a:t>
            </a:r>
            <a:r>
              <a:rPr lang="zh-CN" altLang="en-US"/>
              <a:t>内存左、右两侧安装插口与</a:t>
            </a:r>
            <a:r>
              <a:rPr lang="en-US" altLang="zh-CN"/>
              <a:t>DDR2</a:t>
            </a:r>
            <a:r>
              <a:rPr lang="zh-CN" altLang="en-US"/>
              <a:t>不同。</a:t>
            </a:r>
            <a:r>
              <a:rPr lang="en-US" altLang="zh-CN"/>
              <a:t>DDR3</a:t>
            </a:r>
            <a:r>
              <a:rPr lang="zh-CN" altLang="en-US"/>
              <a:t>常见容量有</a:t>
            </a:r>
            <a:r>
              <a:rPr lang="en-US" altLang="zh-CN"/>
              <a:t>1GB</a:t>
            </a:r>
            <a:r>
              <a:rPr lang="zh-CN" altLang="en-US"/>
              <a:t>、</a:t>
            </a:r>
            <a:r>
              <a:rPr lang="en-US" altLang="zh-CN"/>
              <a:t>2GB</a:t>
            </a:r>
            <a:r>
              <a:rPr lang="zh-CN" altLang="en-US"/>
              <a:t>、</a:t>
            </a:r>
            <a:r>
              <a:rPr lang="en-US" altLang="zh-CN"/>
              <a:t>4GB</a:t>
            </a:r>
            <a:r>
              <a:rPr lang="zh-CN" altLang="en-US"/>
              <a:t>等，是目前的主流内存产品。</a:t>
            </a:r>
          </a:p>
          <a:p>
            <a:endParaRPr lang="zh-CN" altLang="en-US"/>
          </a:p>
        </p:txBody>
      </p:sp>
      <p:sp>
        <p:nvSpPr>
          <p:cNvPr id="5529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C4F7F74-05C3-4719-A590-3A03F81E3C19}" type="datetime1">
              <a:rPr lang="zh-CN" altLang="en-US" smtClean="0"/>
              <a:t>2021/9/1</a:t>
            </a:fld>
            <a:endParaRPr lang="en-US" altLang="zh-CN"/>
          </a:p>
        </p:txBody>
      </p:sp>
      <p:pic>
        <p:nvPicPr>
          <p:cNvPr id="553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508500"/>
            <a:ext cx="712946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7818FA6-D5A4-403D-AE00-EC88A77A02F0}" type="datetime1">
              <a:rPr lang="zh-CN" altLang="en-US" smtClean="0"/>
              <a:t>2021/9/1</a:t>
            </a:fld>
            <a:endParaRPr lang="en-US" altLang="zh-CN"/>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82454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1D6181C-FAF4-469A-A2C2-91FFDBA4A5A9}" type="datetime1">
              <a:rPr lang="zh-CN" altLang="en-US" smtClean="0"/>
              <a:t>2021/9/1</a:t>
            </a:fld>
            <a:endParaRPr lang="en-US" altLang="zh-CN"/>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353425"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304800" y="9525"/>
            <a:ext cx="8540750" cy="1143000"/>
          </a:xfrm>
        </p:spPr>
        <p:txBody>
          <a:bodyPr/>
          <a:lstStyle/>
          <a:p>
            <a:pPr eaLnBrk="1" hangingPunct="1"/>
            <a:r>
              <a:rPr lang="zh-CN" altLang="en-US" sz="4800" dirty="0"/>
              <a:t>课程考核</a:t>
            </a:r>
          </a:p>
        </p:txBody>
      </p:sp>
      <p:sp>
        <p:nvSpPr>
          <p:cNvPr id="1536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2FC99F1-3FC6-4A6D-B2DB-95634D659FD8}" type="datetime1">
              <a:rPr lang="zh-CN" altLang="en-US" smtClean="0"/>
              <a:t>2021/9/1</a:t>
            </a:fld>
            <a:endParaRPr lang="en-US" altLang="zh-CN"/>
          </a:p>
        </p:txBody>
      </p:sp>
      <p:graphicFrame>
        <p:nvGraphicFramePr>
          <p:cNvPr id="3" name="表格 2">
            <a:extLst>
              <a:ext uri="{FF2B5EF4-FFF2-40B4-BE49-F238E27FC236}">
                <a16:creationId xmlns:a16="http://schemas.microsoft.com/office/drawing/2014/main" id="{ECE1EF5D-F860-458B-B8F7-EC2CE90844CA}"/>
              </a:ext>
            </a:extLst>
          </p:cNvPr>
          <p:cNvGraphicFramePr>
            <a:graphicFrameLocks noGrp="1"/>
          </p:cNvGraphicFramePr>
          <p:nvPr>
            <p:extLst>
              <p:ext uri="{D42A27DB-BD31-4B8C-83A1-F6EECF244321}">
                <p14:modId xmlns:p14="http://schemas.microsoft.com/office/powerpoint/2010/main" val="2816959238"/>
              </p:ext>
            </p:extLst>
          </p:nvPr>
        </p:nvGraphicFramePr>
        <p:xfrm>
          <a:off x="228600" y="990600"/>
          <a:ext cx="8686800" cy="5353706"/>
        </p:xfrm>
        <a:graphic>
          <a:graphicData uri="http://schemas.openxmlformats.org/drawingml/2006/table">
            <a:tbl>
              <a:tblPr firstRow="1" firstCol="1" bandRow="1"/>
              <a:tblGrid>
                <a:gridCol w="533400">
                  <a:extLst>
                    <a:ext uri="{9D8B030D-6E8A-4147-A177-3AD203B41FA5}">
                      <a16:colId xmlns:a16="http://schemas.microsoft.com/office/drawing/2014/main" val="3190599728"/>
                    </a:ext>
                  </a:extLst>
                </a:gridCol>
                <a:gridCol w="1524000">
                  <a:extLst>
                    <a:ext uri="{9D8B030D-6E8A-4147-A177-3AD203B41FA5}">
                      <a16:colId xmlns:a16="http://schemas.microsoft.com/office/drawing/2014/main" val="949775428"/>
                    </a:ext>
                  </a:extLst>
                </a:gridCol>
                <a:gridCol w="4953000">
                  <a:extLst>
                    <a:ext uri="{9D8B030D-6E8A-4147-A177-3AD203B41FA5}">
                      <a16:colId xmlns:a16="http://schemas.microsoft.com/office/drawing/2014/main" val="2387544046"/>
                    </a:ext>
                  </a:extLst>
                </a:gridCol>
                <a:gridCol w="1250368">
                  <a:extLst>
                    <a:ext uri="{9D8B030D-6E8A-4147-A177-3AD203B41FA5}">
                      <a16:colId xmlns:a16="http://schemas.microsoft.com/office/drawing/2014/main" val="2040293340"/>
                    </a:ext>
                  </a:extLst>
                </a:gridCol>
                <a:gridCol w="426032">
                  <a:extLst>
                    <a:ext uri="{9D8B030D-6E8A-4147-A177-3AD203B41FA5}">
                      <a16:colId xmlns:a16="http://schemas.microsoft.com/office/drawing/2014/main" val="708108291"/>
                    </a:ext>
                  </a:extLst>
                </a:gridCol>
              </a:tblGrid>
              <a:tr h="492902">
                <a:tc gridSpan="2">
                  <a:txBody>
                    <a:bodyPr/>
                    <a:lstStyle/>
                    <a:p>
                      <a:pPr algn="ctr"/>
                      <a:r>
                        <a:rPr lang="zh-CN" sz="1800" b="1" kern="100" dirty="0">
                          <a:effectLst/>
                          <a:latin typeface="Times New Roman" panose="02020603050405020304" pitchFamily="18" charset="0"/>
                          <a:ea typeface="宋体" panose="02010600030101010101" pitchFamily="2" charset="-122"/>
                        </a:rPr>
                        <a:t>考核要素</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r>
                        <a:rPr lang="zh-CN" sz="1800" b="1" kern="100" dirty="0">
                          <a:effectLst/>
                          <a:latin typeface="Times New Roman" panose="02020603050405020304" pitchFamily="18" charset="0"/>
                          <a:ea typeface="宋体" panose="02010600030101010101" pitchFamily="2" charset="-122"/>
                        </a:rPr>
                        <a:t>考核要求</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zh-CN" sz="1800" b="1" kern="100" dirty="0">
                          <a:effectLst/>
                          <a:latin typeface="Times New Roman" panose="02020603050405020304" pitchFamily="18" charset="0"/>
                          <a:ea typeface="宋体" panose="02010600030101010101" pitchFamily="2" charset="-122"/>
                        </a:rPr>
                        <a:t>所占分值比例</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692179616"/>
                  </a:ext>
                </a:extLst>
              </a:tr>
              <a:tr h="1076513">
                <a:tc>
                  <a:txBody>
                    <a:bodyPr/>
                    <a:lstStyle/>
                    <a:p>
                      <a:pPr algn="ctr"/>
                      <a:r>
                        <a:rPr lang="zh-CN" sz="1800" kern="100">
                          <a:effectLst/>
                          <a:latin typeface="Times New Roman" panose="02020603050405020304" pitchFamily="18" charset="0"/>
                          <a:ea typeface="宋体" panose="02010600030101010101" pitchFamily="2" charset="-122"/>
                        </a:rPr>
                        <a:t>期末成绩</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kern="100" dirty="0">
                          <a:effectLst/>
                          <a:latin typeface="Times New Roman" panose="02020603050405020304" pitchFamily="18" charset="0"/>
                          <a:ea typeface="宋体" panose="02010600030101010101" pitchFamily="2" charset="-122"/>
                        </a:rPr>
                        <a:t>期末考试</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0015" algn="just">
                        <a:lnSpc>
                          <a:spcPct val="125000"/>
                        </a:lnSpc>
                      </a:pPr>
                      <a:r>
                        <a:rPr lang="zh-CN" sz="1800" kern="100" dirty="0">
                          <a:effectLst/>
                          <a:latin typeface="Times New Roman" panose="02020603050405020304" pitchFamily="18" charset="0"/>
                          <a:ea typeface="宋体" panose="02010600030101010101" pitchFamily="2" charset="-122"/>
                        </a:rPr>
                        <a:t>采用“闭卷”形式，统一命题、统一考试、统一评分标准。试题形式包括填空、选择、名词解释和简答题等。</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pPr>
                      <a:r>
                        <a:rPr lang="en-US" sz="1800" kern="100" dirty="0">
                          <a:effectLst/>
                          <a:latin typeface="Times New Roman" panose="02020603050405020304" pitchFamily="18" charset="0"/>
                          <a:ea typeface="宋体" panose="02010600030101010101" pitchFamily="2" charset="-122"/>
                        </a:rPr>
                        <a:t>50%</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44448723"/>
                  </a:ext>
                </a:extLst>
              </a:tr>
              <a:tr h="1076513">
                <a:tc rowSpan="3">
                  <a:txBody>
                    <a:bodyPr/>
                    <a:lstStyle/>
                    <a:p>
                      <a:pPr algn="ctr"/>
                      <a:r>
                        <a:rPr lang="zh-CN" sz="1800" kern="100">
                          <a:effectLst/>
                          <a:latin typeface="Times New Roman" panose="02020603050405020304" pitchFamily="18" charset="0"/>
                          <a:ea typeface="宋体" panose="02010600030101010101" pitchFamily="2" charset="-122"/>
                        </a:rPr>
                        <a:t>平时成绩</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kern="100">
                          <a:effectLst/>
                          <a:latin typeface="Times New Roman" panose="02020603050405020304" pitchFamily="18" charset="0"/>
                          <a:ea typeface="宋体" panose="02010600030101010101" pitchFamily="2" charset="-122"/>
                        </a:rPr>
                        <a:t>作业</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3350" algn="just">
                        <a:lnSpc>
                          <a:spcPct val="125000"/>
                        </a:lnSpc>
                      </a:pPr>
                      <a:r>
                        <a:rPr lang="zh-CN" sz="1800" kern="100" dirty="0">
                          <a:effectLst/>
                          <a:latin typeface="Times New Roman" panose="02020603050405020304" pitchFamily="18" charset="0"/>
                          <a:ea typeface="宋体" panose="02010600030101010101" pitchFamily="2" charset="-122"/>
                        </a:rPr>
                        <a:t>针对某些知识模块布置一定数量的课后作业或自编拓展题目，以巩固知识或拓展思维。</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pPr>
                      <a:r>
                        <a:rPr lang="en-US" sz="1800" kern="100" dirty="0">
                          <a:effectLst/>
                          <a:latin typeface="Times New Roman" panose="02020603050405020304" pitchFamily="18" charset="0"/>
                          <a:ea typeface="宋体" panose="02010600030101010101" pitchFamily="2" charset="-122"/>
                        </a:rPr>
                        <a:t>10%</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lnSpc>
                          <a:spcPct val="125000"/>
                        </a:lnSpc>
                      </a:pPr>
                      <a:r>
                        <a:rPr lang="en-US" sz="1800" kern="100" dirty="0">
                          <a:effectLst/>
                          <a:latin typeface="Times New Roman" panose="02020603050405020304" pitchFamily="18" charset="0"/>
                          <a:ea typeface="宋体" panose="02010600030101010101" pitchFamily="2" charset="-122"/>
                        </a:rPr>
                        <a:t>50%</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20170"/>
                  </a:ext>
                </a:extLst>
              </a:tr>
              <a:tr h="1418715">
                <a:tc vMerge="1">
                  <a:txBody>
                    <a:bodyPr/>
                    <a:lstStyle/>
                    <a:p>
                      <a:endParaRPr lang="zh-CN" altLang="en-US"/>
                    </a:p>
                  </a:txBody>
                  <a:tcPr/>
                </a:tc>
                <a:tc>
                  <a:txBody>
                    <a:bodyPr/>
                    <a:lstStyle/>
                    <a:p>
                      <a:pPr algn="ctr"/>
                      <a:r>
                        <a:rPr lang="zh-CN" sz="1800" kern="100" dirty="0">
                          <a:effectLst/>
                          <a:latin typeface="Times New Roman" panose="02020603050405020304" pitchFamily="18" charset="0"/>
                          <a:ea typeface="宋体" panose="02010600030101010101" pitchFamily="2" charset="-122"/>
                        </a:rPr>
                        <a:t>实验</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2875" algn="just">
                        <a:lnSpc>
                          <a:spcPct val="125000"/>
                        </a:lnSpc>
                      </a:pPr>
                      <a:r>
                        <a:rPr lang="en-US" sz="1800" kern="100" dirty="0">
                          <a:solidFill>
                            <a:srgbClr val="000000"/>
                          </a:solidFill>
                          <a:effectLst/>
                          <a:latin typeface="Times New Roman" panose="02020603050405020304" pitchFamily="18" charset="0"/>
                          <a:ea typeface="宋体" panose="02010600030101010101" pitchFamily="2" charset="-122"/>
                        </a:rPr>
                        <a:t>Word</a:t>
                      </a:r>
                      <a:r>
                        <a:rPr lang="zh-CN" sz="1800" kern="100" dirty="0">
                          <a:solidFill>
                            <a:srgbClr val="000000"/>
                          </a:solidFill>
                          <a:effectLst/>
                          <a:latin typeface="Times New Roman" panose="02020603050405020304" pitchFamily="18" charset="0"/>
                          <a:ea typeface="宋体" panose="02010600030101010101" pitchFamily="2" charset="-122"/>
                        </a:rPr>
                        <a:t>操作测试题占</a:t>
                      </a:r>
                      <a:r>
                        <a:rPr lang="en-US" sz="1800" kern="100" dirty="0">
                          <a:solidFill>
                            <a:srgbClr val="000000"/>
                          </a:solidFill>
                          <a:effectLst/>
                          <a:latin typeface="Times New Roman" panose="02020603050405020304" pitchFamily="18" charset="0"/>
                          <a:ea typeface="宋体" panose="02010600030101010101" pitchFamily="2" charset="-122"/>
                        </a:rPr>
                        <a:t>7%</a:t>
                      </a:r>
                      <a:r>
                        <a:rPr lang="zh-CN" sz="1800" kern="100" dirty="0">
                          <a:solidFill>
                            <a:srgbClr val="000000"/>
                          </a:solidFill>
                          <a:effectLst/>
                          <a:latin typeface="Times New Roman" panose="02020603050405020304" pitchFamily="18" charset="0"/>
                          <a:ea typeface="宋体" panose="02010600030101010101" pitchFamily="2" charset="-122"/>
                        </a:rPr>
                        <a:t>；</a:t>
                      </a:r>
                      <a:r>
                        <a:rPr lang="en-US" sz="1800" kern="100" dirty="0">
                          <a:solidFill>
                            <a:srgbClr val="000000"/>
                          </a:solidFill>
                          <a:effectLst/>
                          <a:latin typeface="Times New Roman" panose="02020603050405020304" pitchFamily="18" charset="0"/>
                          <a:ea typeface="宋体" panose="02010600030101010101" pitchFamily="2" charset="-122"/>
                        </a:rPr>
                        <a:t>Excel</a:t>
                      </a:r>
                      <a:r>
                        <a:rPr lang="zh-CN" sz="1800" kern="100" dirty="0">
                          <a:solidFill>
                            <a:srgbClr val="000000"/>
                          </a:solidFill>
                          <a:effectLst/>
                          <a:latin typeface="Times New Roman" panose="02020603050405020304" pitchFamily="18" charset="0"/>
                          <a:ea typeface="宋体" panose="02010600030101010101" pitchFamily="2" charset="-122"/>
                        </a:rPr>
                        <a:t>操作测试题占</a:t>
                      </a:r>
                      <a:r>
                        <a:rPr lang="en-US" sz="1800" kern="100" dirty="0">
                          <a:solidFill>
                            <a:srgbClr val="000000"/>
                          </a:solidFill>
                          <a:effectLst/>
                          <a:latin typeface="Times New Roman" panose="02020603050405020304" pitchFamily="18" charset="0"/>
                          <a:ea typeface="宋体" panose="02010600030101010101" pitchFamily="2" charset="-122"/>
                        </a:rPr>
                        <a:t>7%</a:t>
                      </a:r>
                      <a:r>
                        <a:rPr lang="zh-CN" sz="1800" kern="100" dirty="0">
                          <a:solidFill>
                            <a:srgbClr val="000000"/>
                          </a:solidFill>
                          <a:effectLst/>
                          <a:latin typeface="Times New Roman" panose="02020603050405020304" pitchFamily="18" charset="0"/>
                          <a:ea typeface="宋体" panose="02010600030101010101" pitchFamily="2" charset="-122"/>
                        </a:rPr>
                        <a:t>；</a:t>
                      </a:r>
                      <a:r>
                        <a:rPr lang="en-US" sz="1800" kern="100" dirty="0">
                          <a:solidFill>
                            <a:srgbClr val="000000"/>
                          </a:solidFill>
                          <a:effectLst/>
                          <a:latin typeface="Times New Roman" panose="02020603050405020304" pitchFamily="18" charset="0"/>
                          <a:ea typeface="宋体" panose="02010600030101010101" pitchFamily="2" charset="-122"/>
                        </a:rPr>
                        <a:t>PPT</a:t>
                      </a:r>
                      <a:r>
                        <a:rPr lang="zh-CN" sz="1800" kern="100" dirty="0">
                          <a:solidFill>
                            <a:srgbClr val="000000"/>
                          </a:solidFill>
                          <a:effectLst/>
                          <a:latin typeface="Times New Roman" panose="02020603050405020304" pitchFamily="18" charset="0"/>
                          <a:ea typeface="宋体" panose="02010600030101010101" pitchFamily="2" charset="-122"/>
                        </a:rPr>
                        <a:t>操作测试题占</a:t>
                      </a:r>
                      <a:r>
                        <a:rPr lang="en-US" sz="1800" kern="100" dirty="0">
                          <a:solidFill>
                            <a:srgbClr val="000000"/>
                          </a:solidFill>
                          <a:effectLst/>
                          <a:latin typeface="Times New Roman" panose="02020603050405020304" pitchFamily="18" charset="0"/>
                          <a:ea typeface="宋体" panose="02010600030101010101" pitchFamily="2" charset="-122"/>
                        </a:rPr>
                        <a:t>6%</a:t>
                      </a:r>
                      <a:r>
                        <a:rPr lang="zh-CN" sz="1800" kern="100" dirty="0">
                          <a:solidFill>
                            <a:srgbClr val="000000"/>
                          </a:solidFill>
                          <a:effectLst/>
                          <a:latin typeface="Times New Roman" panose="02020603050405020304" pitchFamily="18"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142875" algn="just">
                        <a:lnSpc>
                          <a:spcPct val="125000"/>
                        </a:lnSpc>
                      </a:pPr>
                      <a:r>
                        <a:rPr lang="zh-CN" sz="1800" kern="100" dirty="0">
                          <a:solidFill>
                            <a:srgbClr val="000000"/>
                          </a:solidFill>
                          <a:effectLst/>
                          <a:latin typeface="Times New Roman" panose="02020603050405020304" pitchFamily="18" charset="0"/>
                          <a:ea typeface="宋体" panose="02010600030101010101" pitchFamily="2" charset="-122"/>
                        </a:rPr>
                        <a:t>重点考核学生动手能力，根据提交的文档进行成绩评定。</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pPr>
                      <a:r>
                        <a:rPr lang="en-US" sz="1800" kern="100" dirty="0">
                          <a:effectLst/>
                          <a:latin typeface="Times New Roman" panose="02020603050405020304" pitchFamily="18" charset="0"/>
                          <a:ea typeface="宋体" panose="02010600030101010101" pitchFamily="2" charset="-122"/>
                        </a:rPr>
                        <a:t>20%</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57268452"/>
                  </a:ext>
                </a:extLst>
              </a:tr>
              <a:tr h="734312">
                <a:tc vMerge="1">
                  <a:txBody>
                    <a:bodyPr/>
                    <a:lstStyle/>
                    <a:p>
                      <a:endParaRPr lang="zh-CN" altLang="en-US"/>
                    </a:p>
                  </a:txBody>
                  <a:tcPr/>
                </a:tc>
                <a:tc>
                  <a:txBody>
                    <a:bodyPr/>
                    <a:lstStyle/>
                    <a:p>
                      <a:pPr algn="ctr"/>
                      <a:r>
                        <a:rPr lang="zh-CN" sz="1800" kern="100" dirty="0">
                          <a:effectLst/>
                          <a:latin typeface="Times New Roman" panose="02020603050405020304" pitchFamily="18" charset="0"/>
                          <a:ea typeface="宋体" panose="02010600030101010101" pitchFamily="2" charset="-122"/>
                        </a:rPr>
                        <a:t>期中考试</a:t>
                      </a:r>
                      <a:endParaRPr lang="en-US" sz="1800" kern="100" dirty="0">
                        <a:effectLst/>
                        <a:latin typeface="Times New Roman" panose="02020603050405020304" pitchFamily="18" charset="0"/>
                        <a:ea typeface="宋体" panose="02010600030101010101" pitchFamily="2" charset="-122"/>
                      </a:endParaRPr>
                    </a:p>
                    <a:p>
                      <a:pPr algn="ct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课堂考试</a:t>
                      </a:r>
                      <a:r>
                        <a:rPr lang="zh-CN" altLang="en-US" sz="1800" kern="100" dirty="0">
                          <a:effectLst/>
                          <a:latin typeface="Times New Roman" panose="02020603050405020304" pitchFamily="18"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2875" algn="just">
                        <a:lnSpc>
                          <a:spcPct val="125000"/>
                        </a:lnSpc>
                      </a:pPr>
                      <a:r>
                        <a:rPr lang="zh-CN" sz="1800" kern="100">
                          <a:effectLst/>
                          <a:latin typeface="Times New Roman" panose="02020603050405020304" pitchFamily="18" charset="0"/>
                          <a:ea typeface="宋体" panose="02010600030101010101" pitchFamily="2" charset="-122"/>
                        </a:rPr>
                        <a:t>阶段性考查学生学习效果，统一考试或教师分别根据自己的教学情况操作。</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pPr>
                      <a:r>
                        <a:rPr lang="en-US" sz="1800" kern="100" dirty="0">
                          <a:effectLst/>
                          <a:latin typeface="Times New Roman" panose="02020603050405020304" pitchFamily="18" charset="0"/>
                          <a:ea typeface="宋体" panose="02010600030101010101" pitchFamily="2" charset="-122"/>
                        </a:rPr>
                        <a:t>20%</a:t>
                      </a:r>
                      <a:endParaRPr lang="zh-CN" sz="18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963850001"/>
                  </a:ext>
                </a:extLst>
              </a:tr>
              <a:tr h="444653">
                <a:tc gridSpan="3">
                  <a:txBody>
                    <a:bodyPr/>
                    <a:lstStyle/>
                    <a:p>
                      <a:pPr algn="ctr">
                        <a:lnSpc>
                          <a:spcPct val="125000"/>
                        </a:lnSpc>
                      </a:pPr>
                      <a:r>
                        <a:rPr lang="zh-CN" sz="2000" kern="100" dirty="0">
                          <a:effectLst/>
                          <a:latin typeface="Times New Roman" panose="02020603050405020304" pitchFamily="18" charset="0"/>
                          <a:ea typeface="宋体" panose="02010600030101010101" pitchFamily="2" charset="-122"/>
                        </a:rPr>
                        <a:t>合计</a:t>
                      </a: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lnSpc>
                          <a:spcPct val="125000"/>
                        </a:lnSpc>
                      </a:pPr>
                      <a:r>
                        <a:rPr lang="en-US" sz="2000" kern="100" dirty="0">
                          <a:effectLst/>
                          <a:latin typeface="Times New Roman" panose="02020603050405020304" pitchFamily="18" charset="0"/>
                          <a:ea typeface="宋体" panose="02010600030101010101" pitchFamily="2" charset="-122"/>
                        </a:rPr>
                        <a:t>100%</a:t>
                      </a:r>
                      <a:endParaRPr lang="zh-CN" sz="2000" kern="100" dirty="0">
                        <a:effectLst/>
                        <a:latin typeface="Times New Roman" panose="02020603050405020304" pitchFamily="18" charset="0"/>
                        <a:ea typeface="宋体" panose="02010600030101010101" pitchFamily="2" charset="-122"/>
                      </a:endParaRPr>
                    </a:p>
                  </a:txBody>
                  <a:tcPr marL="42468" marR="42468" marT="42468" marB="424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951284328"/>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B7DBA5D-8466-4499-A0C4-8C80A8462467}" type="datetime1">
              <a:rPr lang="zh-CN" altLang="en-US" smtClean="0"/>
              <a:t>2021/9/1</a:t>
            </a:fld>
            <a:endParaRPr lang="en-US" altLang="zh-CN"/>
          </a:p>
        </p:txBody>
      </p:sp>
      <p:sp>
        <p:nvSpPr>
          <p:cNvPr id="58371" name="Rectangle 2"/>
          <p:cNvSpPr>
            <a:spLocks noGrp="1" noChangeArrowheads="1"/>
          </p:cNvSpPr>
          <p:nvPr>
            <p:ph type="title"/>
          </p:nvPr>
        </p:nvSpPr>
        <p:spPr/>
        <p:txBody>
          <a:bodyPr/>
          <a:lstStyle/>
          <a:p>
            <a:r>
              <a:rPr lang="zh-CN" altLang="en-US">
                <a:latin typeface="楷体_GB2312" pitchFamily="49" charset="-122"/>
              </a:rPr>
              <a:t>辅存储器（外存）</a:t>
            </a:r>
          </a:p>
        </p:txBody>
      </p:sp>
      <p:sp>
        <p:nvSpPr>
          <p:cNvPr id="87043" name="Rectangle 3"/>
          <p:cNvSpPr>
            <a:spLocks noGrp="1" noChangeArrowheads="1"/>
          </p:cNvSpPr>
          <p:nvPr>
            <p:ph type="body" idx="1"/>
          </p:nvPr>
        </p:nvSpPr>
        <p:spPr>
          <a:xfrm>
            <a:off x="685800" y="1295400"/>
            <a:ext cx="8077200" cy="5013325"/>
          </a:xfrm>
        </p:spPr>
        <p:txBody>
          <a:bodyPr/>
          <a:lstStyle/>
          <a:p>
            <a:pPr marL="533400" indent="-533400" algn="just">
              <a:spcBef>
                <a:spcPct val="60000"/>
              </a:spcBef>
              <a:buFont typeface="Wingdings" pitchFamily="2" charset="2"/>
              <a:buChar char="u"/>
            </a:pPr>
            <a:r>
              <a:rPr lang="zh-CN" altLang="en-US">
                <a:solidFill>
                  <a:srgbClr val="0000CC"/>
                </a:solidFill>
                <a:latin typeface="Times New Roman" pitchFamily="18" charset="0"/>
              </a:rPr>
              <a:t>辅助存储器</a:t>
            </a:r>
            <a:r>
              <a:rPr lang="zh-CN" altLang="en-US">
                <a:latin typeface="Times New Roman" pitchFamily="18" charset="0"/>
              </a:rPr>
              <a:t>（外存）：属于海量的、永久性的存储介质，用于存放计算机系统的几乎所有的资料。</a:t>
            </a:r>
          </a:p>
          <a:p>
            <a:pPr marL="533400" indent="-533400" algn="just">
              <a:spcBef>
                <a:spcPct val="60000"/>
              </a:spcBef>
              <a:buFont typeface="Wingdings" pitchFamily="2" charset="2"/>
              <a:buChar char="u"/>
            </a:pPr>
            <a:r>
              <a:rPr lang="zh-CN" altLang="en-US">
                <a:latin typeface="Times New Roman" pitchFamily="18" charset="0"/>
              </a:rPr>
              <a:t>外存主要有磁带、光盘、磁盘（软盘和硬盘）等。</a:t>
            </a:r>
            <a:endParaRPr lang="zh-CN" altLang="en-US">
              <a:latin typeface="楷体_GB2312" pitchFamily="49" charset="-122"/>
              <a:ea typeface="楷体_GB2312" pitchFamily="49" charset="-122"/>
            </a:endParaRPr>
          </a:p>
        </p:txBody>
      </p:sp>
      <p:grpSp>
        <p:nvGrpSpPr>
          <p:cNvPr id="58373" name="Group 7"/>
          <p:cNvGrpSpPr>
            <a:grpSpLocks/>
          </p:cNvGrpSpPr>
          <p:nvPr/>
        </p:nvGrpSpPr>
        <p:grpSpPr bwMode="auto">
          <a:xfrm>
            <a:off x="1187450" y="4292600"/>
            <a:ext cx="7094538" cy="2105025"/>
            <a:chOff x="521" y="2709"/>
            <a:chExt cx="4469" cy="1326"/>
          </a:xfrm>
        </p:grpSpPr>
        <p:pic>
          <p:nvPicPr>
            <p:cNvPr id="58375" name="Picture 4" descr="H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709"/>
              <a:ext cx="1406"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5" descr="CD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2750"/>
              <a:ext cx="1451"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6" descr="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2840"/>
              <a:ext cx="1112"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b="0"/>
              <a:t>硬盘</a:t>
            </a:r>
            <a:endParaRPr lang="zh-CN" altLang="en-US"/>
          </a:p>
        </p:txBody>
      </p:sp>
      <p:sp>
        <p:nvSpPr>
          <p:cNvPr id="59395" name="内容占位符 2"/>
          <p:cNvSpPr>
            <a:spLocks noGrp="1"/>
          </p:cNvSpPr>
          <p:nvPr>
            <p:ph idx="1"/>
          </p:nvPr>
        </p:nvSpPr>
        <p:spPr/>
        <p:txBody>
          <a:bodyPr/>
          <a:lstStyle/>
          <a:p>
            <a:r>
              <a:rPr lang="zh-CN" altLang="en-US"/>
              <a:t>硬盘作为微机主要的外部存储设备，随着其设计技术的不断更新，正在朝着容量更大，体积更小，速度更快，性能更可靠，价格更便宜的方向发展。</a:t>
            </a:r>
          </a:p>
        </p:txBody>
      </p:sp>
      <p:sp>
        <p:nvSpPr>
          <p:cNvPr id="5939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F06022E-8160-4443-84D6-99878A1E1AFF}" type="datetime1">
              <a:rPr lang="zh-CN" altLang="en-US" smtClean="0"/>
              <a:t>2021/9/1</a:t>
            </a:fld>
            <a:endParaRPr lang="en-US" altLang="zh-CN"/>
          </a:p>
        </p:txBody>
      </p:sp>
      <p:pic>
        <p:nvPicPr>
          <p:cNvPr id="593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005263"/>
            <a:ext cx="8353425"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609600" y="304800"/>
            <a:ext cx="8153400" cy="5794375"/>
          </a:xfrm>
        </p:spPr>
        <p:txBody>
          <a:bodyPr/>
          <a:lstStyle/>
          <a:p>
            <a:r>
              <a:rPr lang="zh-CN" altLang="en-US"/>
              <a:t>硬盘驱动器的分类</a:t>
            </a:r>
            <a:endParaRPr lang="en-US" altLang="zh-CN"/>
          </a:p>
          <a:p>
            <a:pPr lvl="1"/>
            <a:r>
              <a:rPr lang="en-US" altLang="zh-CN" sz="2400" b="0"/>
              <a:t>1</a:t>
            </a:r>
            <a:r>
              <a:rPr lang="zh-CN" altLang="en-US" sz="2400" b="0"/>
              <a:t>．按盘径尺寸分类</a:t>
            </a:r>
            <a:endParaRPr lang="en-US" altLang="zh-CN" sz="2400" b="0"/>
          </a:p>
          <a:p>
            <a:pPr lvl="1"/>
            <a:r>
              <a:rPr lang="zh-CN" altLang="en-US" sz="2400" b="0"/>
              <a:t>目前的硬盘产品按内部盘径尺寸分为</a:t>
            </a:r>
            <a:r>
              <a:rPr lang="en-US" altLang="zh-CN" sz="2400" b="0"/>
              <a:t>5.25</a:t>
            </a:r>
            <a:r>
              <a:rPr lang="zh-CN" altLang="en-US" sz="2400" b="0"/>
              <a:t>英寸、</a:t>
            </a:r>
            <a:r>
              <a:rPr lang="en-US" altLang="zh-CN" sz="2400" b="0"/>
              <a:t>3.5</a:t>
            </a:r>
            <a:r>
              <a:rPr lang="zh-CN" altLang="en-US" sz="2400" b="0"/>
              <a:t>英寸、</a:t>
            </a:r>
            <a:r>
              <a:rPr lang="en-US" altLang="zh-CN" sz="2400" b="0"/>
              <a:t>2.5</a:t>
            </a:r>
            <a:r>
              <a:rPr lang="zh-CN" altLang="en-US" sz="2400" b="0"/>
              <a:t>英寸和</a:t>
            </a:r>
            <a:r>
              <a:rPr lang="en-US" altLang="zh-CN" sz="2400" b="0"/>
              <a:t>1.8</a:t>
            </a:r>
            <a:r>
              <a:rPr lang="zh-CN" altLang="en-US" sz="2400" b="0"/>
              <a:t>英寸等几种，在台式机中使用最为广泛的是</a:t>
            </a:r>
            <a:r>
              <a:rPr lang="en-US" altLang="zh-CN" sz="2400" b="0"/>
              <a:t>3.5</a:t>
            </a:r>
            <a:r>
              <a:rPr lang="zh-CN" altLang="en-US" sz="2400" b="0"/>
              <a:t>英寸的硬盘，</a:t>
            </a:r>
            <a:r>
              <a:rPr lang="en-US" altLang="zh-CN" sz="2400" b="0"/>
              <a:t>2.5</a:t>
            </a:r>
            <a:r>
              <a:rPr lang="zh-CN" altLang="en-US" sz="2400" b="0"/>
              <a:t>英寸硬盘常用于笔记本电脑。</a:t>
            </a:r>
            <a:endParaRPr lang="en-US" altLang="zh-CN" sz="2400" b="0"/>
          </a:p>
          <a:p>
            <a:pPr lvl="1"/>
            <a:r>
              <a:rPr lang="en-US" altLang="zh-CN" sz="2400" b="0"/>
              <a:t>2</a:t>
            </a:r>
            <a:r>
              <a:rPr lang="zh-CN" altLang="en-US" sz="2400" b="0"/>
              <a:t>．按存储介质分类</a:t>
            </a:r>
            <a:endParaRPr lang="en-US" altLang="zh-CN" sz="2400" b="0"/>
          </a:p>
          <a:p>
            <a:pPr lvl="1"/>
            <a:r>
              <a:rPr lang="zh-CN" altLang="en-US" sz="2400" b="0"/>
              <a:t>新型的硬盘采用半导体存储技术，即固态硬盘（</a:t>
            </a:r>
            <a:r>
              <a:rPr lang="en-US" altLang="zh-CN" sz="2400" b="0"/>
              <a:t>solid-state disk</a:t>
            </a:r>
            <a:r>
              <a:rPr lang="zh-CN" altLang="en-US" sz="2400" b="0"/>
              <a:t>，</a:t>
            </a:r>
            <a:r>
              <a:rPr lang="en-US" altLang="zh-CN" sz="2400" b="0"/>
              <a:t>SSD</a:t>
            </a:r>
            <a:r>
              <a:rPr lang="zh-CN" altLang="en-US" sz="2400" b="0"/>
              <a:t>）。三星电子、</a:t>
            </a:r>
            <a:r>
              <a:rPr lang="en-US" altLang="zh-CN" sz="2400" b="0"/>
              <a:t>TDK</a:t>
            </a:r>
            <a:r>
              <a:rPr lang="zh-CN" altLang="en-US" sz="2400" b="0"/>
              <a:t>、</a:t>
            </a:r>
            <a:r>
              <a:rPr lang="en-US" altLang="zh-CN" sz="2400" b="0"/>
              <a:t>SanDisk</a:t>
            </a:r>
            <a:r>
              <a:rPr lang="zh-CN" altLang="en-US" sz="2400" b="0"/>
              <a:t>、</a:t>
            </a:r>
            <a:r>
              <a:rPr lang="en-US" altLang="zh-CN" sz="2400" b="0"/>
              <a:t>PQI</a:t>
            </a:r>
            <a:r>
              <a:rPr lang="zh-CN" altLang="en-US" sz="2400" b="0"/>
              <a:t>、</a:t>
            </a:r>
            <a:r>
              <a:rPr lang="en-US" altLang="zh-CN" sz="2400" b="0"/>
              <a:t>A-Data</a:t>
            </a:r>
            <a:r>
              <a:rPr lang="zh-CN" altLang="en-US" sz="2400" b="0"/>
              <a:t>等公司采用</a:t>
            </a:r>
            <a:r>
              <a:rPr lang="en-US" altLang="zh-CN" sz="2400" b="0"/>
              <a:t>Flash</a:t>
            </a:r>
            <a:r>
              <a:rPr lang="zh-CN" altLang="en-US" sz="2400" b="0"/>
              <a:t>芯片制造了</a:t>
            </a:r>
            <a:r>
              <a:rPr lang="en-US" altLang="zh-CN" sz="2400" b="0"/>
              <a:t>32GB</a:t>
            </a:r>
            <a:r>
              <a:rPr lang="zh-CN" altLang="en-US" sz="2400" b="0"/>
              <a:t>、</a:t>
            </a:r>
            <a:r>
              <a:rPr lang="en-US" altLang="zh-CN" sz="2400" b="0"/>
              <a:t>64GB</a:t>
            </a:r>
            <a:r>
              <a:rPr lang="zh-CN" altLang="en-US" sz="2400" b="0"/>
              <a:t>、</a:t>
            </a:r>
            <a:r>
              <a:rPr lang="en-US" altLang="zh-CN" sz="2400" b="0"/>
              <a:t>128GB</a:t>
            </a:r>
            <a:r>
              <a:rPr lang="zh-CN" altLang="en-US" sz="2400" b="0"/>
              <a:t>等容量。</a:t>
            </a:r>
            <a:endParaRPr lang="en-US" altLang="zh-CN" sz="2400" b="0"/>
          </a:p>
          <a:p>
            <a:pPr lvl="1"/>
            <a:r>
              <a:rPr lang="en-US" altLang="zh-CN" sz="2400" b="0"/>
              <a:t>3</a:t>
            </a:r>
            <a:r>
              <a:rPr lang="zh-CN" altLang="en-US" sz="2400" b="0"/>
              <a:t>．按接口类型分类</a:t>
            </a:r>
            <a:endParaRPr lang="en-US" altLang="zh-CN" sz="2400" b="0"/>
          </a:p>
          <a:p>
            <a:pPr lvl="1"/>
            <a:r>
              <a:rPr lang="zh-CN" altLang="en-US" sz="2400" b="0"/>
              <a:t>如果按硬盘与微机之间的数据接口类型划分，可分为</a:t>
            </a:r>
            <a:r>
              <a:rPr lang="en-US" altLang="zh-CN" sz="2400" b="0"/>
              <a:t>IDE</a:t>
            </a:r>
            <a:r>
              <a:rPr lang="zh-CN" altLang="en-US" sz="2400" b="0"/>
              <a:t>接口、</a:t>
            </a:r>
            <a:r>
              <a:rPr lang="en-US" altLang="zh-CN" sz="2400" b="0"/>
              <a:t>SCSI</a:t>
            </a:r>
            <a:r>
              <a:rPr lang="zh-CN" altLang="en-US" sz="2400" b="0"/>
              <a:t>接口和</a:t>
            </a:r>
            <a:r>
              <a:rPr lang="en-US" altLang="zh-CN" sz="2400" b="0"/>
              <a:t>Serial ATA</a:t>
            </a:r>
            <a:r>
              <a:rPr lang="zh-CN" altLang="en-US" sz="2400" b="0"/>
              <a:t>接口硬盘三大类。这些不同类别的硬盘所具有的技术规格大体一致</a:t>
            </a:r>
            <a:r>
              <a:rPr lang="zh-CN" altLang="en-US"/>
              <a:t>。</a:t>
            </a:r>
          </a:p>
          <a:p>
            <a:pPr lvl="1"/>
            <a:endParaRPr lang="en-US" altLang="zh-CN" sz="2400" b="0"/>
          </a:p>
          <a:p>
            <a:endParaRPr lang="zh-CN" altLang="en-US" b="0"/>
          </a:p>
          <a:p>
            <a:pPr lvl="1"/>
            <a:endParaRPr lang="zh-CN" altLang="en-US"/>
          </a:p>
        </p:txBody>
      </p:sp>
      <p:sp>
        <p:nvSpPr>
          <p:cNvPr id="6041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40B77D9-0443-40CE-A775-70E7FA78271D}" type="datetime1">
              <a:rPr lang="zh-CN" altLang="en-US" smtClean="0"/>
              <a:t>2021/9/1</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3C86D47-A816-459F-86D8-647863969D46}" type="datetime1">
              <a:rPr lang="zh-CN" altLang="en-US" smtClean="0"/>
              <a:t>2021/9/1</a:t>
            </a:fld>
            <a:endParaRPr lang="en-US" altLang="zh-CN"/>
          </a:p>
        </p:txBody>
      </p:sp>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
            <a:ext cx="77771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590800"/>
            <a:ext cx="51133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419600"/>
            <a:ext cx="74168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p:cNvSpPr>
            <a:spLocks noGrp="1"/>
          </p:cNvSpPr>
          <p:nvPr>
            <p:ph type="title"/>
          </p:nvPr>
        </p:nvSpPr>
        <p:spPr/>
        <p:txBody>
          <a:bodyPr/>
          <a:lstStyle/>
          <a:p>
            <a:r>
              <a:rPr lang="zh-CN" altLang="en-US"/>
              <a:t>硬盘驱动器的组成结构</a:t>
            </a:r>
          </a:p>
        </p:txBody>
      </p:sp>
      <p:sp>
        <p:nvSpPr>
          <p:cNvPr id="62467" name="内容占位符 4"/>
          <p:cNvSpPr>
            <a:spLocks noGrp="1"/>
          </p:cNvSpPr>
          <p:nvPr>
            <p:ph idx="1"/>
          </p:nvPr>
        </p:nvSpPr>
        <p:spPr>
          <a:xfrm>
            <a:off x="609600" y="1219200"/>
            <a:ext cx="8153400" cy="4879975"/>
          </a:xfrm>
        </p:spPr>
        <p:txBody>
          <a:bodyPr/>
          <a:lstStyle/>
          <a:p>
            <a:r>
              <a:rPr lang="zh-CN" altLang="en-US" sz="2800"/>
              <a:t>硬盘的外部结构</a:t>
            </a:r>
          </a:p>
          <a:p>
            <a:r>
              <a:rPr lang="zh-CN" altLang="en-US" sz="2400" b="0"/>
              <a:t>从外观上看，硬盘由电源接口、数据接口、控制电路板、固定盖板、安装螺孔等组成。相同类型的硬盘结构都是相似的，图</a:t>
            </a:r>
            <a:r>
              <a:rPr lang="en-US" altLang="zh-CN" sz="2400" b="0"/>
              <a:t>7-6</a:t>
            </a:r>
            <a:r>
              <a:rPr lang="zh-CN" altLang="en-US" sz="2400" b="0"/>
              <a:t>（</a:t>
            </a:r>
            <a:r>
              <a:rPr lang="en-US" altLang="zh-CN" sz="2400" b="0"/>
              <a:t>a</a:t>
            </a:r>
            <a:r>
              <a:rPr lang="zh-CN" altLang="en-US" sz="2400" b="0"/>
              <a:t>）所示为</a:t>
            </a:r>
            <a:r>
              <a:rPr lang="en-US" altLang="zh-CN" sz="2400" b="0"/>
              <a:t>IDE</a:t>
            </a:r>
            <a:r>
              <a:rPr lang="zh-CN" altLang="en-US" sz="2400" b="0"/>
              <a:t>接口的硬盘，图</a:t>
            </a:r>
            <a:r>
              <a:rPr lang="en-US" altLang="zh-CN" sz="2400" b="0"/>
              <a:t>7-6</a:t>
            </a:r>
            <a:r>
              <a:rPr lang="zh-CN" altLang="en-US" sz="2400" b="0"/>
              <a:t>（</a:t>
            </a:r>
            <a:r>
              <a:rPr lang="en-US" altLang="zh-CN" sz="2400" b="0"/>
              <a:t>b</a:t>
            </a:r>
            <a:r>
              <a:rPr lang="zh-CN" altLang="en-US" sz="2400" b="0"/>
              <a:t>）所示为</a:t>
            </a:r>
            <a:r>
              <a:rPr lang="en-US" altLang="zh-CN" sz="2400" b="0"/>
              <a:t>SATA</a:t>
            </a:r>
            <a:r>
              <a:rPr lang="zh-CN" altLang="en-US" sz="2400" b="0"/>
              <a:t>接口的硬盘。</a:t>
            </a:r>
          </a:p>
          <a:p>
            <a:endParaRPr lang="zh-CN" altLang="en-US"/>
          </a:p>
        </p:txBody>
      </p:sp>
      <p:sp>
        <p:nvSpPr>
          <p:cNvPr id="6246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9434B2-79D2-4157-8F59-52686A8BB8B3}" type="datetime1">
              <a:rPr lang="zh-CN" altLang="en-US" smtClean="0"/>
              <a:t>2021/9/1</a:t>
            </a:fld>
            <a:endParaRPr lang="en-US" altLang="zh-CN"/>
          </a:p>
        </p:txBody>
      </p:sp>
      <p:pic>
        <p:nvPicPr>
          <p:cNvPr id="624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76600"/>
            <a:ext cx="748823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a:xfrm>
            <a:off x="609600" y="228600"/>
            <a:ext cx="8153400" cy="5870575"/>
          </a:xfrm>
        </p:spPr>
        <p:txBody>
          <a:bodyPr/>
          <a:lstStyle/>
          <a:p>
            <a:r>
              <a:rPr lang="zh-CN" altLang="en-US" sz="2800"/>
              <a:t>硬盘的内部结构</a:t>
            </a:r>
          </a:p>
          <a:p>
            <a:r>
              <a:rPr lang="zh-CN" altLang="en-US" sz="2400" b="0"/>
              <a:t>硬盘的内部结构由固定面板、控制电路板、盘头组件、接口及附件等几大部分组成，而盘头组件（</a:t>
            </a:r>
            <a:r>
              <a:rPr lang="en-US" altLang="zh-CN" sz="2400" b="0"/>
              <a:t>Hard Disk Assembly</a:t>
            </a:r>
            <a:r>
              <a:rPr lang="zh-CN" altLang="en-US" sz="2400" b="0"/>
              <a:t>，</a:t>
            </a:r>
            <a:r>
              <a:rPr lang="en-US" altLang="zh-CN" sz="2400" b="0"/>
              <a:t>HDA</a:t>
            </a:r>
            <a:r>
              <a:rPr lang="zh-CN" altLang="en-US" sz="2400" b="0"/>
              <a:t>）是构成硬盘的核心，封装在硬盘的净化腔体内，包括浮动磁头组件、磁头驱动机构、盘片组件、主轴组件及其驱动机构和前置控制电路等，如图</a:t>
            </a:r>
            <a:r>
              <a:rPr lang="en-US" altLang="zh-CN" sz="2400" b="0"/>
              <a:t>7-8</a:t>
            </a:r>
            <a:r>
              <a:rPr lang="zh-CN" altLang="en-US" sz="2400" b="0"/>
              <a:t>所示。</a:t>
            </a:r>
          </a:p>
          <a:p>
            <a:endParaRPr lang="zh-CN" altLang="en-US"/>
          </a:p>
        </p:txBody>
      </p:sp>
      <p:sp>
        <p:nvSpPr>
          <p:cNvPr id="6349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A84E971-F650-4969-B12B-769571B2F815}" type="datetime1">
              <a:rPr lang="zh-CN" altLang="en-US" smtClean="0"/>
              <a:t>2021/9/1</a:t>
            </a:fld>
            <a:endParaRPr lang="en-US" altLang="zh-CN"/>
          </a:p>
        </p:txBody>
      </p:sp>
      <p:pic>
        <p:nvPicPr>
          <p:cNvPr id="634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667000"/>
            <a:ext cx="4724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37338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p:cNvSpPr>
            <a:spLocks noGrp="1"/>
          </p:cNvSpPr>
          <p:nvPr>
            <p:ph idx="1"/>
          </p:nvPr>
        </p:nvSpPr>
        <p:spPr>
          <a:xfrm>
            <a:off x="609600" y="228600"/>
            <a:ext cx="8153400" cy="5870575"/>
          </a:xfrm>
        </p:spPr>
        <p:txBody>
          <a:bodyPr/>
          <a:lstStyle/>
          <a:p>
            <a:r>
              <a:rPr lang="zh-CN" altLang="en-US"/>
              <a:t>硬盘驱动器的工作原理</a:t>
            </a:r>
            <a:endParaRPr lang="en-US" altLang="zh-CN"/>
          </a:p>
          <a:p>
            <a:r>
              <a:rPr lang="zh-CN" altLang="en-US" sz="2000" b="0"/>
              <a:t>硬盘驱动器加电正常工作后，利用控制电路中的单片机初始化模块进行初始化工作，此时磁头置于盘片中心位置。初始化完成后，主轴电动机启动并高速旋转，装载磁头的小车机构移动，将浮动磁头置于盘片表面的</a:t>
            </a:r>
            <a:r>
              <a:rPr lang="en-US" altLang="zh-CN" sz="2000" b="0"/>
              <a:t>00</a:t>
            </a:r>
            <a:r>
              <a:rPr lang="zh-CN" altLang="en-US" sz="2000" b="0"/>
              <a:t>道，如图</a:t>
            </a:r>
            <a:r>
              <a:rPr lang="en-US" altLang="zh-CN" sz="2000" b="0"/>
              <a:t>7-10</a:t>
            </a:r>
            <a:r>
              <a:rPr lang="zh-CN" altLang="en-US" sz="2000" b="0"/>
              <a:t>所示，处于等待指令的启动状态。</a:t>
            </a:r>
          </a:p>
          <a:p>
            <a:r>
              <a:rPr lang="zh-CN" altLang="en-US" sz="2000" b="0"/>
              <a:t>盘片的每个记录表面都设有一个读</a:t>
            </a:r>
            <a:r>
              <a:rPr lang="en-US" altLang="zh-CN" sz="2000" b="0"/>
              <a:t>/</a:t>
            </a:r>
            <a:r>
              <a:rPr lang="zh-CN" altLang="en-US" sz="2000" b="0"/>
              <a:t>写磁头，整个磁头组件由相应的驱动机构带动可沿径向移动。硬盘与软盘一样，盘片上记录信息的圆形轨迹称为磁道，每个磁道可分为多个扇区。由于硬盘由多个盘片构成，因此各个盘片上半径相同的所有磁道处于同一个圆柱面上，从而引入了硬盘“磁柱面”的概念，如图</a:t>
            </a:r>
            <a:r>
              <a:rPr lang="en-US" altLang="zh-CN" sz="2000" b="0"/>
              <a:t>7-11</a:t>
            </a:r>
            <a:r>
              <a:rPr lang="zh-CN" altLang="en-US" sz="2000" b="0"/>
              <a:t>所示。</a:t>
            </a:r>
          </a:p>
          <a:p>
            <a:endParaRPr lang="zh-CN" altLang="en-US"/>
          </a:p>
        </p:txBody>
      </p:sp>
      <p:sp>
        <p:nvSpPr>
          <p:cNvPr id="6451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B640AFB-E65A-43AB-877B-A3B2F789FFAD}" type="datetime1">
              <a:rPr lang="zh-CN" altLang="en-US" smtClean="0"/>
              <a:t>2021/9/1</a:t>
            </a:fld>
            <a:endParaRPr lang="en-US" altLang="zh-CN"/>
          </a:p>
        </p:txBody>
      </p:sp>
      <p:pic>
        <p:nvPicPr>
          <p:cNvPr id="645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0"/>
            <a:ext cx="40322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657600"/>
            <a:ext cx="4346575"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a:t>硬盘驱动器的主要性能指标</a:t>
            </a:r>
          </a:p>
        </p:txBody>
      </p:sp>
      <p:sp>
        <p:nvSpPr>
          <p:cNvPr id="65539" name="内容占位符 2"/>
          <p:cNvSpPr>
            <a:spLocks noGrp="1"/>
          </p:cNvSpPr>
          <p:nvPr>
            <p:ph idx="1"/>
          </p:nvPr>
        </p:nvSpPr>
        <p:spPr/>
        <p:txBody>
          <a:bodyPr/>
          <a:lstStyle/>
          <a:p>
            <a:r>
              <a:rPr lang="zh-CN" altLang="en-US" sz="2400"/>
              <a:t>容量（</a:t>
            </a:r>
            <a:r>
              <a:rPr lang="en-US" altLang="zh-CN" sz="2400"/>
              <a:t>Capacity</a:t>
            </a:r>
            <a:r>
              <a:rPr lang="zh-CN" altLang="en-US" sz="2400"/>
              <a:t>）</a:t>
            </a:r>
            <a:endParaRPr lang="en-US" altLang="zh-CN" sz="2400"/>
          </a:p>
          <a:p>
            <a:pPr lvl="1"/>
            <a:r>
              <a:rPr lang="zh-CN" altLang="en-US" sz="2000" b="0"/>
              <a:t>硬盘容量的单位为</a:t>
            </a:r>
            <a:r>
              <a:rPr lang="en-US" altLang="zh-CN" sz="2000" b="0"/>
              <a:t>GB</a:t>
            </a:r>
            <a:r>
              <a:rPr lang="zh-CN" altLang="en-US" sz="2000" b="0"/>
              <a:t>。目前，主流硬盘容量一般为</a:t>
            </a:r>
            <a:r>
              <a:rPr lang="en-US" altLang="zh-CN" sz="2000" b="0"/>
              <a:t>500</a:t>
            </a:r>
            <a:r>
              <a:rPr lang="zh-CN" altLang="en-US" sz="2000" b="0"/>
              <a:t>～</a:t>
            </a:r>
            <a:r>
              <a:rPr lang="en-US" altLang="zh-CN" sz="2000" b="0"/>
              <a:t>1000GB</a:t>
            </a:r>
            <a:r>
              <a:rPr lang="zh-CN" altLang="en-US" sz="2000" b="0"/>
              <a:t>。影响硬盘容量的因素为单盘容量和盘片数量。</a:t>
            </a:r>
            <a:endParaRPr lang="en-US" altLang="zh-CN" sz="2000" b="0"/>
          </a:p>
          <a:p>
            <a:r>
              <a:rPr lang="zh-CN" altLang="en-US" sz="2400"/>
              <a:t>平均寻道时间（</a:t>
            </a:r>
            <a:r>
              <a:rPr lang="en-US" altLang="zh-CN" sz="2400"/>
              <a:t>Average Seek Time</a:t>
            </a:r>
            <a:r>
              <a:rPr lang="zh-CN" altLang="en-US" sz="2400"/>
              <a:t>）</a:t>
            </a:r>
            <a:endParaRPr lang="en-US" altLang="zh-CN" sz="2400"/>
          </a:p>
          <a:p>
            <a:pPr lvl="1"/>
            <a:r>
              <a:rPr lang="zh-CN" altLang="en-US" sz="2000" b="0"/>
              <a:t>硬盘的平均寻道时间是指硬盘的磁头从初始位置移动到盘面指定的磁道所需的时间，单位为</a:t>
            </a:r>
            <a:r>
              <a:rPr lang="en-US" altLang="zh-CN" sz="2000" b="0"/>
              <a:t>ms</a:t>
            </a:r>
            <a:r>
              <a:rPr lang="zh-CN" altLang="en-US" sz="2000" b="0"/>
              <a:t>，是影响硬盘内部数据传输速率的重要参数。</a:t>
            </a:r>
            <a:endParaRPr lang="en-US" altLang="zh-CN" sz="2000" b="0"/>
          </a:p>
          <a:p>
            <a:r>
              <a:rPr lang="zh-CN" altLang="en-US" sz="2400"/>
              <a:t>转速（</a:t>
            </a:r>
            <a:r>
              <a:rPr lang="en-US" altLang="zh-CN" sz="2400"/>
              <a:t>Rotational Speed</a:t>
            </a:r>
            <a:r>
              <a:rPr lang="zh-CN" altLang="en-US" sz="2400"/>
              <a:t>）</a:t>
            </a:r>
            <a:endParaRPr lang="en-US" altLang="zh-CN" sz="2400"/>
          </a:p>
          <a:p>
            <a:pPr lvl="1"/>
            <a:r>
              <a:rPr lang="zh-CN" altLang="en-US" sz="2000" b="0"/>
              <a:t>硬盘的转速是指硬盘盘片每分钟转过的圈数，即硬盘内主轴的转动速度，单位为</a:t>
            </a:r>
            <a:r>
              <a:rPr lang="en-US" altLang="zh-CN" sz="2000" b="0"/>
              <a:t>r/min</a:t>
            </a:r>
            <a:r>
              <a:rPr lang="zh-CN" altLang="en-US" sz="2000" b="0"/>
              <a:t>。一般硬盘的转速都可达到</a:t>
            </a:r>
            <a:r>
              <a:rPr lang="en-US" altLang="zh-CN" sz="2000" b="0"/>
              <a:t>5400r/min</a:t>
            </a:r>
            <a:r>
              <a:rPr lang="zh-CN" altLang="en-US" sz="2000" b="0"/>
              <a:t>，目前台式微机硬盘的主流转速是</a:t>
            </a:r>
            <a:r>
              <a:rPr lang="en-US" altLang="zh-CN" sz="2000" b="0"/>
              <a:t>7200r/min</a:t>
            </a:r>
            <a:r>
              <a:rPr lang="zh-CN" altLang="en-US" sz="2000" b="0"/>
              <a:t>，有些</a:t>
            </a:r>
            <a:r>
              <a:rPr lang="en-US" altLang="zh-CN" sz="2000" b="0"/>
              <a:t>SCSI</a:t>
            </a:r>
            <a:r>
              <a:rPr lang="zh-CN" altLang="en-US" sz="2000" b="0"/>
              <a:t>硬盘使用了液态轴承技术，转速可达</a:t>
            </a:r>
            <a:r>
              <a:rPr lang="en-US" altLang="zh-CN" sz="2000" b="0"/>
              <a:t>10 000</a:t>
            </a:r>
            <a:r>
              <a:rPr lang="zh-CN" altLang="en-US" sz="2000" b="0"/>
              <a:t>～</a:t>
            </a:r>
            <a:r>
              <a:rPr lang="en-US" altLang="zh-CN" sz="2000" b="0"/>
              <a:t>15 000r/min</a:t>
            </a:r>
            <a:r>
              <a:rPr lang="zh-CN" altLang="en-US" sz="2000" b="0"/>
              <a:t>。</a:t>
            </a:r>
          </a:p>
          <a:p>
            <a:pPr lvl="1"/>
            <a:endParaRPr lang="zh-CN" altLang="en-US" sz="2000"/>
          </a:p>
        </p:txBody>
      </p:sp>
      <p:sp>
        <p:nvSpPr>
          <p:cNvPr id="6554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D25E3B4-7415-4C48-86E6-BE609B67DB28}" type="datetime1">
              <a:rPr lang="zh-CN" altLang="en-US" smtClean="0"/>
              <a:t>2021/9/1</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9ED26A-7D88-4EFB-BCFA-E93C8B90D225}" type="datetime1">
              <a:rPr lang="zh-CN" altLang="en-US" smtClean="0"/>
              <a:t>2021/9/1</a:t>
            </a:fld>
            <a:endParaRPr lang="en-US" altLang="zh-CN"/>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5693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3"/>
          <p:cNvSpPr>
            <a:spLocks noGrp="1"/>
          </p:cNvSpPr>
          <p:nvPr>
            <p:ph type="title"/>
          </p:nvPr>
        </p:nvSpPr>
        <p:spPr/>
        <p:txBody>
          <a:bodyPr/>
          <a:lstStyle/>
          <a:p>
            <a:r>
              <a:rPr lang="zh-CN" altLang="en-US"/>
              <a:t>光盘驱动器</a:t>
            </a:r>
          </a:p>
        </p:txBody>
      </p:sp>
      <p:sp>
        <p:nvSpPr>
          <p:cNvPr id="67587" name="内容占位符 4"/>
          <p:cNvSpPr>
            <a:spLocks noGrp="1"/>
          </p:cNvSpPr>
          <p:nvPr>
            <p:ph idx="1"/>
          </p:nvPr>
        </p:nvSpPr>
        <p:spPr/>
        <p:txBody>
          <a:bodyPr/>
          <a:lstStyle/>
          <a:p>
            <a:r>
              <a:rPr lang="zh-CN" altLang="en-US"/>
              <a:t>光盘驱动器和光盘属于光存储设备。</a:t>
            </a:r>
            <a:r>
              <a:rPr lang="zh-CN" altLang="en-GB"/>
              <a:t>由于光盘具有存储量大、价格低廉、携带保存方便等多种优势，所以现在的软件、资料数据、影视剧、音乐等都以光盘的形式提供，光盘驱动器已成为微机的标准配置。</a:t>
            </a:r>
            <a:endParaRPr lang="zh-CN" altLang="en-US"/>
          </a:p>
        </p:txBody>
      </p:sp>
      <p:sp>
        <p:nvSpPr>
          <p:cNvPr id="6758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8C2890-4C2F-41A0-9C18-8251242EFD0B}" type="datetime1">
              <a:rPr lang="zh-CN" altLang="en-US" smtClean="0"/>
              <a:t>2021/9/1</a:t>
            </a:fld>
            <a:endParaRPr lang="en-US" altLang="zh-CN"/>
          </a:p>
        </p:txBody>
      </p:sp>
      <p:pic>
        <p:nvPicPr>
          <p:cNvPr id="67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14800"/>
            <a:ext cx="76327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第一章 计算机系统概述</a:t>
            </a:r>
          </a:p>
        </p:txBody>
      </p:sp>
      <p:sp>
        <p:nvSpPr>
          <p:cNvPr id="16387" name="内容占位符 2"/>
          <p:cNvSpPr>
            <a:spLocks noGrp="1"/>
          </p:cNvSpPr>
          <p:nvPr>
            <p:ph idx="1"/>
          </p:nvPr>
        </p:nvSpPr>
        <p:spPr/>
        <p:txBody>
          <a:bodyPr/>
          <a:lstStyle/>
          <a:p>
            <a:r>
              <a:rPr lang="zh-CN" altLang="en-US" dirty="0"/>
              <a:t>计算机发展与展望</a:t>
            </a:r>
            <a:endParaRPr lang="en-US" altLang="zh-CN" dirty="0"/>
          </a:p>
          <a:p>
            <a:r>
              <a:rPr lang="zh-CN" altLang="en-US" dirty="0"/>
              <a:t>计算机的工作原理、特点、分类</a:t>
            </a:r>
            <a:endParaRPr lang="en-US" altLang="zh-CN" dirty="0"/>
          </a:p>
          <a:p>
            <a:r>
              <a:rPr lang="zh-CN" altLang="en-US" dirty="0"/>
              <a:t>信息系统概述</a:t>
            </a:r>
            <a:endParaRPr lang="en-US" altLang="zh-CN" dirty="0"/>
          </a:p>
          <a:p>
            <a:r>
              <a:rPr lang="zh-CN" altLang="en-US" dirty="0"/>
              <a:t>计算机中信息的数字化</a:t>
            </a:r>
          </a:p>
        </p:txBody>
      </p:sp>
      <p:sp>
        <p:nvSpPr>
          <p:cNvPr id="1638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3766434-6463-47FC-AE19-5DAFD5820B8F}" type="datetime1">
              <a:rPr lang="zh-CN" altLang="en-US" smtClean="0"/>
              <a:t>2021/9/1</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609600" y="914400"/>
            <a:ext cx="8153400" cy="5184775"/>
          </a:xfrm>
        </p:spPr>
        <p:txBody>
          <a:bodyPr/>
          <a:lstStyle/>
          <a:p>
            <a:pPr>
              <a:lnSpc>
                <a:spcPct val="80000"/>
              </a:lnSpc>
            </a:pPr>
            <a:r>
              <a:rPr lang="zh-CN" altLang="en-US" sz="2800" b="0"/>
              <a:t>根据光盘的存储技术，光盘驱动器分为：</a:t>
            </a:r>
            <a:r>
              <a:rPr lang="en-US" altLang="zh-CN" sz="2800" b="0"/>
              <a:t>CD-ROM</a:t>
            </a:r>
            <a:r>
              <a:rPr lang="zh-CN" altLang="en-US" sz="2800" b="0"/>
              <a:t>（只读光盘）驱动器、</a:t>
            </a:r>
            <a:r>
              <a:rPr lang="en-US" altLang="zh-CN" sz="2800" b="0"/>
              <a:t>CD-R</a:t>
            </a:r>
            <a:r>
              <a:rPr lang="zh-CN" altLang="en-US" sz="2800" b="0"/>
              <a:t>（可写光盘）驱动器、</a:t>
            </a:r>
            <a:r>
              <a:rPr lang="en-US" altLang="zh-CN" sz="2800" b="0"/>
              <a:t>CD-RW</a:t>
            </a:r>
            <a:r>
              <a:rPr lang="zh-CN" altLang="en-US" sz="2800" b="0"/>
              <a:t>（可重写光盘）驱动器、</a:t>
            </a:r>
            <a:r>
              <a:rPr lang="en-US" altLang="zh-CN" sz="2800" b="0"/>
              <a:t>DVD-ROM</a:t>
            </a:r>
            <a:r>
              <a:rPr lang="zh-CN" altLang="en-US" sz="2800" b="0"/>
              <a:t>（</a:t>
            </a:r>
            <a:r>
              <a:rPr lang="en-US" altLang="zh-CN" sz="2800" b="0"/>
              <a:t>DVD</a:t>
            </a:r>
            <a:r>
              <a:rPr lang="zh-CN" altLang="en-US" sz="2800" b="0"/>
              <a:t>只读光盘）驱动器、</a:t>
            </a:r>
            <a:r>
              <a:rPr lang="en-US" altLang="zh-CN" sz="2800" b="0"/>
              <a:t>DVD</a:t>
            </a:r>
            <a:r>
              <a:rPr lang="zh-CN" altLang="en-US" sz="2800" b="0"/>
              <a:t>刻录机（</a:t>
            </a:r>
            <a:r>
              <a:rPr lang="en-US" altLang="zh-CN" sz="2800" b="0"/>
              <a:t>DVD-R/RW</a:t>
            </a:r>
            <a:r>
              <a:rPr lang="zh-CN" altLang="en-US" sz="2800" b="0"/>
              <a:t>、</a:t>
            </a:r>
            <a:r>
              <a:rPr lang="en-US" altLang="zh-CN" sz="2800" b="0"/>
              <a:t>DVD+R/RW</a:t>
            </a:r>
            <a:r>
              <a:rPr lang="zh-CN" altLang="en-US" sz="2800" b="0"/>
              <a:t>、</a:t>
            </a:r>
            <a:r>
              <a:rPr lang="en-US" altLang="zh-CN" sz="2800" b="0"/>
              <a:t>DVD-RAM</a:t>
            </a:r>
            <a:r>
              <a:rPr lang="zh-CN" altLang="en-US" sz="2800" b="0"/>
              <a:t>，可反复擦写</a:t>
            </a:r>
            <a:r>
              <a:rPr lang="en-US" altLang="zh-CN" sz="2800" b="0"/>
              <a:t>DVD</a:t>
            </a:r>
            <a:r>
              <a:rPr lang="zh-CN" altLang="en-US" sz="2800" b="0"/>
              <a:t>光盘存储器）、</a:t>
            </a:r>
            <a:r>
              <a:rPr lang="en-US" altLang="zh-CN" sz="2800" b="0"/>
              <a:t>Combo</a:t>
            </a:r>
            <a:r>
              <a:rPr lang="zh-CN" altLang="en-US" sz="2800" b="0"/>
              <a:t>光盘驱动器等。</a:t>
            </a:r>
          </a:p>
          <a:p>
            <a:pPr>
              <a:lnSpc>
                <a:spcPct val="80000"/>
              </a:lnSpc>
            </a:pPr>
            <a:r>
              <a:rPr lang="zh-CN" altLang="en-US" sz="2800" b="0"/>
              <a:t>根据光盘驱动器是否放在机箱内部，可分为：内置式光盘驱动器和外置式光盘驱动器。</a:t>
            </a:r>
          </a:p>
          <a:p>
            <a:pPr>
              <a:lnSpc>
                <a:spcPct val="80000"/>
              </a:lnSpc>
            </a:pPr>
            <a:r>
              <a:rPr lang="zh-CN" altLang="en-US" sz="2800" b="0"/>
              <a:t>根据光盘驱动器的速度不同，可分为：</a:t>
            </a:r>
            <a:r>
              <a:rPr lang="en-US" altLang="zh-CN" sz="2800" b="0"/>
              <a:t>56</a:t>
            </a:r>
            <a:r>
              <a:rPr lang="zh-CN" altLang="en-US" sz="2800" b="0"/>
              <a:t>倍速读、</a:t>
            </a:r>
            <a:r>
              <a:rPr lang="en-US" altLang="zh-CN" sz="2800" b="0"/>
              <a:t>52</a:t>
            </a:r>
            <a:r>
              <a:rPr lang="zh-CN" altLang="en-US" sz="2800" b="0"/>
              <a:t>倍速写、</a:t>
            </a:r>
            <a:r>
              <a:rPr lang="en-US" altLang="zh-CN" sz="2800" b="0"/>
              <a:t>24</a:t>
            </a:r>
            <a:r>
              <a:rPr lang="zh-CN" altLang="en-US" sz="2800" b="0"/>
              <a:t>倍速擦写等不同的速度。</a:t>
            </a:r>
          </a:p>
          <a:p>
            <a:pPr>
              <a:lnSpc>
                <a:spcPct val="80000"/>
              </a:lnSpc>
            </a:pPr>
            <a:r>
              <a:rPr lang="zh-CN" altLang="en-US" sz="2800" b="0"/>
              <a:t>根据</a:t>
            </a:r>
            <a:r>
              <a:rPr lang="en-US" altLang="zh-CN" sz="2800" b="0"/>
              <a:t>CD-ROM</a:t>
            </a:r>
            <a:r>
              <a:rPr lang="zh-CN" altLang="en-US" sz="2800" b="0"/>
              <a:t>的接口不同，可分为：</a:t>
            </a:r>
            <a:r>
              <a:rPr lang="en-US" altLang="zh-CN" sz="2800" b="0"/>
              <a:t>IDE</a:t>
            </a:r>
            <a:r>
              <a:rPr lang="zh-CN" altLang="en-US" sz="2800" b="0"/>
              <a:t>口、</a:t>
            </a:r>
            <a:r>
              <a:rPr lang="en-US" altLang="zh-CN" sz="2800" b="0"/>
              <a:t>SCSI</a:t>
            </a:r>
            <a:r>
              <a:rPr lang="zh-CN" altLang="en-US" sz="2800" b="0"/>
              <a:t>口、</a:t>
            </a:r>
            <a:r>
              <a:rPr lang="en-US" altLang="zh-CN" sz="2800" b="0"/>
              <a:t>IEEE 1394</a:t>
            </a:r>
            <a:r>
              <a:rPr lang="zh-CN" altLang="en-US" sz="2800" b="0"/>
              <a:t>口、</a:t>
            </a:r>
            <a:r>
              <a:rPr lang="en-US" altLang="zh-CN" sz="2800" b="0"/>
              <a:t>USB</a:t>
            </a:r>
            <a:r>
              <a:rPr lang="zh-CN" altLang="en-US" sz="2800" b="0"/>
              <a:t>口等。</a:t>
            </a:r>
          </a:p>
          <a:p>
            <a:endParaRPr lang="zh-CN" altLang="en-US"/>
          </a:p>
        </p:txBody>
      </p:sp>
      <p:sp>
        <p:nvSpPr>
          <p:cNvPr id="6861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EE7B18C-AED6-44C2-8090-E8649381D971}" type="datetime1">
              <a:rPr lang="zh-CN" altLang="en-US" smtClean="0"/>
              <a:t>2021/9/1</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b="0"/>
              <a:t>移动存储器</a:t>
            </a:r>
            <a:endParaRPr lang="zh-CN" altLang="en-US"/>
          </a:p>
        </p:txBody>
      </p:sp>
      <p:sp>
        <p:nvSpPr>
          <p:cNvPr id="69635" name="内容占位符 2"/>
          <p:cNvSpPr>
            <a:spLocks noGrp="1"/>
          </p:cNvSpPr>
          <p:nvPr>
            <p:ph idx="1"/>
          </p:nvPr>
        </p:nvSpPr>
        <p:spPr/>
        <p:txBody>
          <a:bodyPr/>
          <a:lstStyle/>
          <a:p>
            <a:r>
              <a:rPr lang="zh-CN" altLang="en-GB"/>
              <a:t>所谓移动存储器，是指不需要打开机箱，即可方便地通过不同微机的外部接口读</a:t>
            </a:r>
            <a:r>
              <a:rPr lang="en-GB" altLang="zh-CN"/>
              <a:t>/</a:t>
            </a:r>
            <a:r>
              <a:rPr lang="zh-CN" altLang="en-GB"/>
              <a:t>写数据的存储器。目前，市面上大容量移动存储设备主要有：移动硬盘、闪存盘、可擦写光盘及驱动器，以及闪存卡类。</a:t>
            </a:r>
            <a:endParaRPr lang="zh-CN" altLang="en-US"/>
          </a:p>
        </p:txBody>
      </p:sp>
      <p:sp>
        <p:nvSpPr>
          <p:cNvPr id="6963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4812B64-3029-42F7-AAAD-40C23D8BEF13}" type="datetime1">
              <a:rPr lang="zh-CN" altLang="en-US" smtClean="0"/>
              <a:t>2021/9/1</a:t>
            </a:fld>
            <a:endParaRPr lang="en-US" altLang="zh-CN"/>
          </a:p>
        </p:txBody>
      </p:sp>
      <p:pic>
        <p:nvPicPr>
          <p:cNvPr id="696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0"/>
            <a:ext cx="80645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685800" y="457200"/>
            <a:ext cx="8153400" cy="5715000"/>
          </a:xfrm>
        </p:spPr>
        <p:txBody>
          <a:bodyPr/>
          <a:lstStyle/>
          <a:p>
            <a:pPr>
              <a:lnSpc>
                <a:spcPct val="80000"/>
              </a:lnSpc>
            </a:pPr>
            <a:r>
              <a:rPr lang="en-US" altLang="zh-CN" sz="2400" b="0"/>
              <a:t>1</a:t>
            </a:r>
            <a:r>
              <a:rPr lang="zh-CN" altLang="en-US" sz="2400" b="0"/>
              <a:t>．按存储介质分类</a:t>
            </a:r>
          </a:p>
          <a:p>
            <a:pPr>
              <a:lnSpc>
                <a:spcPct val="80000"/>
              </a:lnSpc>
            </a:pPr>
            <a:r>
              <a:rPr lang="zh-CN" altLang="en-GB" sz="2400" b="0"/>
              <a:t>按存储介质不同，可分为：磁介质、光介质和半导体介质。</a:t>
            </a:r>
          </a:p>
          <a:p>
            <a:pPr>
              <a:lnSpc>
                <a:spcPct val="80000"/>
              </a:lnSpc>
            </a:pPr>
            <a:r>
              <a:rPr lang="zh-CN" altLang="en-GB" sz="2400" b="0"/>
              <a:t>移动硬盘、磁带等存储介质为磁性材料，</a:t>
            </a:r>
            <a:r>
              <a:rPr lang="en-US" altLang="zh-CN" sz="2400" b="0"/>
              <a:t>CD-R/W</a:t>
            </a:r>
            <a:r>
              <a:rPr lang="zh-CN" altLang="en-US" sz="2400" b="0"/>
              <a:t>的存储介质为光性材料</a:t>
            </a:r>
            <a:r>
              <a:rPr lang="zh-CN" altLang="en-GB" sz="2400" b="0"/>
              <a:t>介质，闪存盘、</a:t>
            </a:r>
            <a:r>
              <a:rPr lang="en-US" altLang="zh-CN" sz="2400" b="0"/>
              <a:t>CF</a:t>
            </a:r>
            <a:r>
              <a:rPr lang="zh-CN" altLang="en-US" sz="2400" b="0"/>
              <a:t>卡等存储介质为半导体材料</a:t>
            </a:r>
            <a:r>
              <a:rPr lang="zh-CN" altLang="en-GB" sz="2400" b="0"/>
              <a:t>介质。</a:t>
            </a:r>
            <a:endParaRPr lang="zh-CN" altLang="en-US" sz="2400" b="0"/>
          </a:p>
          <a:p>
            <a:pPr>
              <a:lnSpc>
                <a:spcPct val="80000"/>
              </a:lnSpc>
            </a:pPr>
            <a:r>
              <a:rPr lang="en-US" altLang="zh-CN" sz="2400" b="0"/>
              <a:t>2</a:t>
            </a:r>
            <a:r>
              <a:rPr lang="zh-CN" altLang="en-US" sz="2400" b="0"/>
              <a:t>．按是否需要驱动器分类</a:t>
            </a:r>
          </a:p>
          <a:p>
            <a:pPr>
              <a:lnSpc>
                <a:spcPct val="80000"/>
              </a:lnSpc>
            </a:pPr>
            <a:r>
              <a:rPr lang="zh-CN" altLang="en-GB" sz="2400" b="0"/>
              <a:t>按是否需要驱动器，可分为：有驱动器型和无驱动器型。</a:t>
            </a:r>
          </a:p>
          <a:p>
            <a:pPr>
              <a:lnSpc>
                <a:spcPct val="80000"/>
              </a:lnSpc>
            </a:pPr>
            <a:r>
              <a:rPr lang="zh-CN" altLang="en-GB" sz="2400" b="0"/>
              <a:t>例如，可擦写光盘、闪存卡、磁带机等存储器都需要驱动器设备来读取存储介质中的数据，这类移动存储产品称为有驱动器型。</a:t>
            </a:r>
          </a:p>
          <a:p>
            <a:pPr>
              <a:lnSpc>
                <a:spcPct val="80000"/>
              </a:lnSpc>
            </a:pPr>
            <a:r>
              <a:rPr lang="en-GB" altLang="zh-CN" sz="2400" b="0"/>
              <a:t>USB</a:t>
            </a:r>
            <a:r>
              <a:rPr lang="zh-CN" altLang="en-GB" sz="2400" b="0"/>
              <a:t>闪存盘、活动硬盘则是存储器和驱动器一体的存储设备，不再需要其他驱动器。</a:t>
            </a:r>
            <a:endParaRPr lang="zh-CN" altLang="en-US" sz="2400" b="0"/>
          </a:p>
          <a:p>
            <a:pPr>
              <a:lnSpc>
                <a:spcPct val="80000"/>
              </a:lnSpc>
            </a:pPr>
            <a:r>
              <a:rPr lang="en-US" altLang="zh-CN" sz="2400" b="0"/>
              <a:t>3</a:t>
            </a:r>
            <a:r>
              <a:rPr lang="zh-CN" altLang="en-US" sz="2400" b="0"/>
              <a:t>．按接口分类</a:t>
            </a:r>
          </a:p>
          <a:p>
            <a:pPr>
              <a:lnSpc>
                <a:spcPct val="80000"/>
              </a:lnSpc>
            </a:pPr>
            <a:r>
              <a:rPr lang="zh-CN" altLang="en-GB" sz="2400" b="0"/>
              <a:t>按接口不同，可分为：专用接口型和通用接口型。</a:t>
            </a:r>
          </a:p>
          <a:p>
            <a:pPr>
              <a:lnSpc>
                <a:spcPct val="80000"/>
              </a:lnSpc>
            </a:pPr>
            <a:r>
              <a:rPr lang="zh-CN" altLang="en-GB" sz="2400" b="0"/>
              <a:t>无驱动器型存储器一般通过通用接口与主机相连，如</a:t>
            </a:r>
            <a:r>
              <a:rPr lang="en-US" altLang="zh-CN" sz="2400" b="0"/>
              <a:t>USB</a:t>
            </a:r>
            <a:r>
              <a:rPr lang="zh-CN" altLang="en-US" sz="2400" b="0"/>
              <a:t>接口、</a:t>
            </a:r>
            <a:r>
              <a:rPr lang="en-US" altLang="zh-CN" sz="2400" b="0"/>
              <a:t>IEEE 1394</a:t>
            </a:r>
            <a:r>
              <a:rPr lang="zh-CN" altLang="en-US" sz="2400" b="0"/>
              <a:t>接口、并口、串口等。</a:t>
            </a:r>
          </a:p>
        </p:txBody>
      </p:sp>
      <p:sp>
        <p:nvSpPr>
          <p:cNvPr id="7065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7D692A2-40E0-4286-AC97-294B776280A3}" type="datetime1">
              <a:rPr lang="zh-CN" altLang="en-US" smtClean="0"/>
              <a:t>2021/9/1</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D65796-08D5-4A90-B717-C9AB59F46AB1}" type="datetime1">
              <a:rPr lang="zh-CN" altLang="en-US" smtClean="0"/>
              <a:t>2021/9/1</a:t>
            </a:fld>
            <a:endParaRPr lang="en-US" altLang="zh-CN"/>
          </a:p>
        </p:txBody>
      </p:sp>
      <p:sp>
        <p:nvSpPr>
          <p:cNvPr id="71683" name="Rectangle 2"/>
          <p:cNvSpPr>
            <a:spLocks noGrp="1" noChangeArrowheads="1"/>
          </p:cNvSpPr>
          <p:nvPr>
            <p:ph type="title"/>
          </p:nvPr>
        </p:nvSpPr>
        <p:spPr/>
        <p:txBody>
          <a:bodyPr/>
          <a:lstStyle/>
          <a:p>
            <a:r>
              <a:rPr lang="zh-CN" altLang="en-US">
                <a:latin typeface="楷体_GB2312" pitchFamily="49" charset="-122"/>
              </a:rPr>
              <a:t>总线(</a:t>
            </a:r>
            <a:r>
              <a:rPr lang="en-US" altLang="zh-CN">
                <a:latin typeface="楷体_GB2312" pitchFamily="49" charset="-122"/>
              </a:rPr>
              <a:t>Bus)</a:t>
            </a:r>
          </a:p>
        </p:txBody>
      </p:sp>
      <p:sp>
        <p:nvSpPr>
          <p:cNvPr id="88067" name="Rectangle 3"/>
          <p:cNvSpPr>
            <a:spLocks noGrp="1" noChangeArrowheads="1"/>
          </p:cNvSpPr>
          <p:nvPr>
            <p:ph type="body" idx="1"/>
          </p:nvPr>
        </p:nvSpPr>
        <p:spPr>
          <a:xfrm>
            <a:off x="685800" y="1295400"/>
            <a:ext cx="8077200" cy="5013325"/>
          </a:xfrm>
        </p:spPr>
        <p:txBody>
          <a:bodyPr/>
          <a:lstStyle/>
          <a:p>
            <a:pPr marL="533400" indent="-533400" algn="just">
              <a:spcBef>
                <a:spcPct val="60000"/>
              </a:spcBef>
              <a:buFont typeface="Wingdings" pitchFamily="2" charset="2"/>
              <a:buChar char="u"/>
            </a:pPr>
            <a:r>
              <a:rPr lang="zh-CN" altLang="en-US">
                <a:solidFill>
                  <a:srgbClr val="0000CC"/>
                </a:solidFill>
                <a:latin typeface="宋体" pitchFamily="2" charset="-122"/>
              </a:rPr>
              <a:t>总线</a:t>
            </a:r>
            <a:r>
              <a:rPr lang="zh-CN" altLang="en-US">
                <a:latin typeface="宋体" pitchFamily="2" charset="-122"/>
              </a:rPr>
              <a:t>是</a:t>
            </a:r>
            <a:r>
              <a:rPr lang="en-US" altLang="zh-CN">
                <a:latin typeface="楷体_GB2312" pitchFamily="49" charset="-122"/>
              </a:rPr>
              <a:t>CPU</a:t>
            </a:r>
            <a:r>
              <a:rPr lang="zh-CN" altLang="en-US">
                <a:latin typeface="宋体" pitchFamily="2" charset="-122"/>
              </a:rPr>
              <a:t>与外围设备之间传送信息的一组信号线，是计算机的核心部件之一。</a:t>
            </a:r>
          </a:p>
          <a:p>
            <a:pPr marL="533400" indent="-533400" algn="just">
              <a:spcBef>
                <a:spcPct val="60000"/>
              </a:spcBef>
              <a:buFont typeface="Wingdings" pitchFamily="2" charset="2"/>
              <a:buChar char="u"/>
            </a:pPr>
            <a:r>
              <a:rPr lang="zh-CN" altLang="en-US">
                <a:latin typeface="宋体" pitchFamily="2" charset="-122"/>
              </a:rPr>
              <a:t>总线是计算机数据交换的通道，总线的性能直接决定了计算机的性能。</a:t>
            </a:r>
            <a:r>
              <a:rPr lang="zh-CN" altLang="en-US">
                <a:latin typeface="楷体_GB2312" pitchFamily="49" charset="-122"/>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0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C945006-ACB6-414B-8C0F-A3A6EC54843A}" type="datetime1">
              <a:rPr lang="zh-CN" altLang="en-US" smtClean="0"/>
              <a:t>2021/9/1</a:t>
            </a:fld>
            <a:endParaRPr lang="en-US" altLang="zh-CN"/>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36838"/>
            <a:ext cx="8604250"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0"/>
            <a:ext cx="734536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3"/>
          <p:cNvSpPr>
            <a:spLocks noGrp="1"/>
          </p:cNvSpPr>
          <p:nvPr>
            <p:ph type="title"/>
          </p:nvPr>
        </p:nvSpPr>
        <p:spPr/>
        <p:txBody>
          <a:bodyPr/>
          <a:lstStyle/>
          <a:p>
            <a:r>
              <a:rPr lang="zh-CN" altLang="en-US"/>
              <a:t>显  示  器</a:t>
            </a:r>
          </a:p>
        </p:txBody>
      </p:sp>
      <p:sp>
        <p:nvSpPr>
          <p:cNvPr id="73731" name="内容占位符 4"/>
          <p:cNvSpPr>
            <a:spLocks noGrp="1"/>
          </p:cNvSpPr>
          <p:nvPr>
            <p:ph idx="1"/>
          </p:nvPr>
        </p:nvSpPr>
        <p:spPr/>
        <p:txBody>
          <a:bodyPr/>
          <a:lstStyle/>
          <a:p>
            <a:r>
              <a:rPr lang="zh-CN" altLang="en-US"/>
              <a:t>目前，市场上的显示器产品主要有：阴极射线管（</a:t>
            </a:r>
            <a:r>
              <a:rPr lang="en-US" altLang="zh-CN"/>
              <a:t>CRT</a:t>
            </a:r>
            <a:r>
              <a:rPr lang="zh-CN" altLang="en-US"/>
              <a:t>）显示器和液晶显示器（</a:t>
            </a:r>
            <a:r>
              <a:rPr lang="en-US" altLang="zh-CN"/>
              <a:t>LCD</a:t>
            </a:r>
            <a:r>
              <a:rPr lang="zh-CN" altLang="en-US"/>
              <a:t>）两种</a:t>
            </a:r>
          </a:p>
        </p:txBody>
      </p:sp>
      <p:sp>
        <p:nvSpPr>
          <p:cNvPr id="737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FDF7359-DE7D-4A8D-BC53-37DF30DD5509}" type="datetime1">
              <a:rPr lang="zh-CN" altLang="en-US" smtClean="0"/>
              <a:t>2021/9/1</a:t>
            </a:fld>
            <a:endParaRPr lang="en-US" altLang="zh-CN"/>
          </a:p>
        </p:txBody>
      </p:sp>
      <p:pic>
        <p:nvPicPr>
          <p:cNvPr id="737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715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en-US" altLang="zh-CN" b="0"/>
              <a:t>CRT</a:t>
            </a:r>
            <a:r>
              <a:rPr lang="zh-CN" altLang="en-US" b="0"/>
              <a:t>显示器</a:t>
            </a:r>
            <a:endParaRPr lang="zh-CN" altLang="en-US"/>
          </a:p>
        </p:txBody>
      </p:sp>
      <p:sp>
        <p:nvSpPr>
          <p:cNvPr id="74755" name="内容占位符 2"/>
          <p:cNvSpPr>
            <a:spLocks noGrp="1"/>
          </p:cNvSpPr>
          <p:nvPr>
            <p:ph idx="1"/>
          </p:nvPr>
        </p:nvSpPr>
        <p:spPr/>
        <p:txBody>
          <a:bodyPr/>
          <a:lstStyle/>
          <a:p>
            <a:pPr>
              <a:lnSpc>
                <a:spcPct val="90000"/>
              </a:lnSpc>
            </a:pPr>
            <a:r>
              <a:rPr lang="en-US" altLang="zh-CN" sz="2000" b="0"/>
              <a:t>CRT</a:t>
            </a:r>
            <a:r>
              <a:rPr lang="zh-CN" altLang="en-US" sz="2000" b="0"/>
              <a:t>（</a:t>
            </a:r>
            <a:r>
              <a:rPr lang="en-US" altLang="zh-CN" sz="2000" b="0"/>
              <a:t>Cathode-RayTube</a:t>
            </a:r>
            <a:r>
              <a:rPr lang="zh-CN" altLang="en-US" sz="2000" b="0"/>
              <a:t>，阴极射线管）显示器的工作原理是：显像管内部的电子枪阴极发出的电子束，经强度控制、聚焦和加速后变成细小的电子流，再经过偏转线圈的作用向正确目标偏转，穿越荫罩的小孔或栅栏，轰击荧光屏上的荧光粉，这时荧光粉被激活，就发出光线来。</a:t>
            </a:r>
            <a:r>
              <a:rPr lang="en-US" altLang="zh-CN" sz="2000" b="0"/>
              <a:t>R</a:t>
            </a:r>
            <a:r>
              <a:rPr lang="zh-CN" altLang="en-US" sz="2000" b="0"/>
              <a:t>、</a:t>
            </a:r>
            <a:r>
              <a:rPr lang="en-US" altLang="zh-CN" sz="2000" b="0"/>
              <a:t>G</a:t>
            </a:r>
            <a:r>
              <a:rPr lang="zh-CN" altLang="en-US" sz="2000" b="0"/>
              <a:t>、</a:t>
            </a:r>
            <a:r>
              <a:rPr lang="en-US" altLang="zh-CN" sz="2000" b="0"/>
              <a:t>B</a:t>
            </a:r>
            <a:r>
              <a:rPr lang="zh-CN" altLang="en-US" sz="2000" b="0"/>
              <a:t>三色荧光点被不同强度的电子流点亮，就会产生各种色彩，从而产生图像。彩色</a:t>
            </a:r>
            <a:r>
              <a:rPr lang="en-US" altLang="zh-CN" sz="2000" b="0"/>
              <a:t>CRT</a:t>
            </a:r>
            <a:r>
              <a:rPr lang="zh-CN" altLang="en-US" sz="2000" b="0"/>
              <a:t>显示器内的电子束分为三条，它们分别射向屏幕形成三种不同的发光小点，从而在屏幕上显现绚丽多彩的画面。</a:t>
            </a:r>
          </a:p>
          <a:p>
            <a:pPr>
              <a:lnSpc>
                <a:spcPct val="90000"/>
              </a:lnSpc>
            </a:pPr>
            <a:r>
              <a:rPr lang="zh-CN" altLang="en-US" sz="2000" b="0"/>
              <a:t>每一个像素都包含红色、绿色、蓝色的磷光体，如图</a:t>
            </a:r>
            <a:r>
              <a:rPr lang="en-US" altLang="zh-CN" sz="2000" b="0"/>
              <a:t>6-3</a:t>
            </a:r>
            <a:r>
              <a:rPr lang="zh-CN" altLang="en-US" sz="2000" b="0"/>
              <a:t>所示。</a:t>
            </a:r>
          </a:p>
          <a:p>
            <a:endParaRPr lang="zh-CN" altLang="en-US"/>
          </a:p>
        </p:txBody>
      </p:sp>
      <p:sp>
        <p:nvSpPr>
          <p:cNvPr id="7475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C238BF5-F27D-47C7-9550-23AE150D12DA}" type="datetime1">
              <a:rPr lang="zh-CN" altLang="en-US" smtClean="0"/>
              <a:t>2021/9/1</a:t>
            </a:fld>
            <a:endParaRPr lang="en-US" altLang="zh-CN"/>
          </a:p>
        </p:txBody>
      </p:sp>
      <p:pic>
        <p:nvPicPr>
          <p:cNvPr id="747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267200"/>
            <a:ext cx="20415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b="0"/>
              <a:t>液晶显示器</a:t>
            </a:r>
            <a:endParaRPr lang="zh-CN" altLang="en-US"/>
          </a:p>
        </p:txBody>
      </p:sp>
      <p:sp>
        <p:nvSpPr>
          <p:cNvPr id="75779" name="内容占位符 2"/>
          <p:cNvSpPr>
            <a:spLocks noGrp="1"/>
          </p:cNvSpPr>
          <p:nvPr>
            <p:ph idx="1"/>
          </p:nvPr>
        </p:nvSpPr>
        <p:spPr>
          <a:xfrm>
            <a:off x="609600" y="1295400"/>
            <a:ext cx="8153400" cy="4498975"/>
          </a:xfrm>
        </p:spPr>
        <p:txBody>
          <a:bodyPr/>
          <a:lstStyle/>
          <a:p>
            <a:r>
              <a:rPr lang="zh-CN" altLang="en-US" sz="2400" b="0"/>
              <a:t>液晶是一种介于液体和晶体之间的物质，它可以通过电流来控制光线的穿透度，从而显示出图像。</a:t>
            </a:r>
          </a:p>
          <a:p>
            <a:r>
              <a:rPr lang="zh-CN" altLang="en-US" sz="2400" b="0"/>
              <a:t>对于彩色液晶显示器，还要具备专门处理彩色显示的色彩过滤层。通常，在彩色液晶面板中，每一个像素都是由三个液晶单元格构成的，其中每一个单元格前面都分别有红色、绿色或蓝色的过滤器。这样，通过不同单元格的光线就可以在屏幕上显示出不同的颜色。彩色液晶显示器液晶面板示意图如图</a:t>
            </a:r>
            <a:r>
              <a:rPr lang="en-US" altLang="zh-CN" sz="2400" b="0"/>
              <a:t>6-17</a:t>
            </a:r>
            <a:r>
              <a:rPr lang="zh-CN" altLang="en-US" sz="2400" b="0"/>
              <a:t>所示</a:t>
            </a:r>
          </a:p>
          <a:p>
            <a:endParaRPr lang="zh-CN" altLang="en-US"/>
          </a:p>
        </p:txBody>
      </p:sp>
      <p:sp>
        <p:nvSpPr>
          <p:cNvPr id="7578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1B5DBDE-44CA-49EB-AEE7-BFD9B1386B39}" type="datetime1">
              <a:rPr lang="zh-CN" altLang="en-US" smtClean="0"/>
              <a:t>2021/9/1</a:t>
            </a:fld>
            <a:endParaRPr lang="en-US" altLang="zh-CN"/>
          </a:p>
        </p:txBody>
      </p:sp>
      <p:pic>
        <p:nvPicPr>
          <p:cNvPr id="757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495800"/>
            <a:ext cx="38163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zh-CN" altLang="en-US"/>
              <a:t>液晶显示器的主要参数</a:t>
            </a:r>
            <a:endParaRPr lang="zh-CN" altLang="zh-CN"/>
          </a:p>
        </p:txBody>
      </p:sp>
      <p:sp>
        <p:nvSpPr>
          <p:cNvPr id="76803" name="Rectangle 3"/>
          <p:cNvSpPr>
            <a:spLocks noGrp="1" noChangeArrowheads="1"/>
          </p:cNvSpPr>
          <p:nvPr>
            <p:ph type="body" idx="1"/>
          </p:nvPr>
        </p:nvSpPr>
        <p:spPr/>
        <p:txBody>
          <a:bodyPr/>
          <a:lstStyle/>
          <a:p>
            <a:pPr>
              <a:lnSpc>
                <a:spcPct val="90000"/>
              </a:lnSpc>
            </a:pPr>
            <a:r>
              <a:rPr lang="en-US" altLang="zh-CN" sz="2400"/>
              <a:t>1</a:t>
            </a:r>
            <a:r>
              <a:rPr lang="zh-CN" altLang="en-US" sz="2400"/>
              <a:t>．面板尺寸</a:t>
            </a:r>
          </a:p>
          <a:p>
            <a:pPr>
              <a:lnSpc>
                <a:spcPct val="90000"/>
              </a:lnSpc>
            </a:pPr>
            <a:r>
              <a:rPr lang="en-US" altLang="zh-CN" sz="2400"/>
              <a:t>LCD</a:t>
            </a:r>
            <a:r>
              <a:rPr lang="zh-CN" altLang="en-US" sz="2400"/>
              <a:t>的屏幕尺寸是根据其面板的对角线标注的，由于封装时其边框几乎不会遮挡面板，因此更接近实际可视面积。</a:t>
            </a:r>
            <a:r>
              <a:rPr lang="en-US" altLang="zh-CN" sz="2400"/>
              <a:t>LCD</a:t>
            </a:r>
            <a:r>
              <a:rPr lang="zh-CN" altLang="en-US" sz="2400"/>
              <a:t>的尺寸从</a:t>
            </a:r>
            <a:r>
              <a:rPr lang="en-US" altLang="zh-CN" sz="2400"/>
              <a:t>15</a:t>
            </a:r>
            <a:r>
              <a:rPr lang="zh-CN" altLang="en-US" sz="2400"/>
              <a:t>英寸、</a:t>
            </a:r>
            <a:r>
              <a:rPr lang="en-US" altLang="zh-CN" sz="2400"/>
              <a:t>17</a:t>
            </a:r>
            <a:r>
              <a:rPr lang="zh-CN" altLang="en-US" sz="2400"/>
              <a:t>英寸、</a:t>
            </a:r>
            <a:r>
              <a:rPr lang="en-US" altLang="zh-CN" sz="2400"/>
              <a:t>19</a:t>
            </a:r>
            <a:r>
              <a:rPr lang="zh-CN" altLang="en-US" sz="2400"/>
              <a:t>英寸、</a:t>
            </a:r>
            <a:r>
              <a:rPr lang="en-US" altLang="zh-CN" sz="2400"/>
              <a:t>20</a:t>
            </a:r>
            <a:r>
              <a:rPr lang="zh-CN" altLang="en-US" sz="2400"/>
              <a:t>英寸、</a:t>
            </a:r>
            <a:r>
              <a:rPr lang="en-US" altLang="zh-CN" sz="2400"/>
              <a:t>21</a:t>
            </a:r>
            <a:r>
              <a:rPr lang="zh-CN" altLang="en-US" sz="2400"/>
              <a:t>英寸、</a:t>
            </a:r>
            <a:r>
              <a:rPr lang="en-US" altLang="zh-CN" sz="2400"/>
              <a:t>22</a:t>
            </a:r>
            <a:r>
              <a:rPr lang="zh-CN" altLang="en-US" sz="2400"/>
              <a:t>英寸、</a:t>
            </a:r>
            <a:r>
              <a:rPr lang="en-US" altLang="zh-CN" sz="2400"/>
              <a:t>23</a:t>
            </a:r>
            <a:r>
              <a:rPr lang="zh-CN" altLang="en-US" sz="2400"/>
              <a:t>英寸、</a:t>
            </a:r>
            <a:r>
              <a:rPr lang="en-US" altLang="zh-CN" sz="2400"/>
              <a:t>24</a:t>
            </a:r>
            <a:r>
              <a:rPr lang="zh-CN" altLang="en-US" sz="2400"/>
              <a:t>英寸、</a:t>
            </a:r>
            <a:r>
              <a:rPr lang="en-US" altLang="zh-CN" sz="2400"/>
              <a:t>26</a:t>
            </a:r>
            <a:r>
              <a:rPr lang="zh-CN" altLang="en-US" sz="2400"/>
              <a:t>英寸、</a:t>
            </a:r>
            <a:r>
              <a:rPr lang="en-US" altLang="zh-CN" sz="2400"/>
              <a:t>27</a:t>
            </a:r>
            <a:r>
              <a:rPr lang="zh-CN" altLang="en-US" sz="2400"/>
              <a:t>英寸直到</a:t>
            </a:r>
            <a:r>
              <a:rPr lang="en-US" altLang="zh-CN" sz="2400"/>
              <a:t>30</a:t>
            </a:r>
            <a:r>
              <a:rPr lang="zh-CN" altLang="en-US" sz="2400"/>
              <a:t>英寸。</a:t>
            </a:r>
          </a:p>
          <a:p>
            <a:pPr>
              <a:lnSpc>
                <a:spcPct val="90000"/>
              </a:lnSpc>
            </a:pPr>
            <a:r>
              <a:rPr lang="en-US" altLang="zh-CN" sz="2400"/>
              <a:t>2</a:t>
            </a:r>
            <a:r>
              <a:rPr lang="zh-CN" altLang="en-US" sz="2400"/>
              <a:t>．屏幕比例</a:t>
            </a:r>
          </a:p>
          <a:p>
            <a:pPr>
              <a:lnSpc>
                <a:spcPct val="90000"/>
              </a:lnSpc>
            </a:pPr>
            <a:r>
              <a:rPr lang="en-US" altLang="zh-CN" sz="2400"/>
              <a:t>19</a:t>
            </a:r>
            <a:r>
              <a:rPr lang="zh-CN" altLang="en-US" sz="2400"/>
              <a:t>英寸以上有传统的</a:t>
            </a:r>
            <a:r>
              <a:rPr lang="en-US" altLang="zh-CN" sz="2400"/>
              <a:t>4:3</a:t>
            </a:r>
            <a:r>
              <a:rPr lang="zh-CN" altLang="en-US" sz="2400"/>
              <a:t>和宽屏</a:t>
            </a:r>
            <a:r>
              <a:rPr lang="en-US" altLang="zh-CN" sz="2400"/>
              <a:t>16:10</a:t>
            </a:r>
            <a:r>
              <a:rPr lang="zh-CN" altLang="en-US" sz="2400"/>
              <a:t>、</a:t>
            </a:r>
            <a:r>
              <a:rPr lang="en-US" altLang="zh-CN" sz="2400"/>
              <a:t>16:9</a:t>
            </a:r>
            <a:r>
              <a:rPr lang="zh-CN" altLang="en-US" sz="2400"/>
              <a:t>显示比例。面向更高品质视频娱乐的定位使得大屏幕液晶显示器开始向</a:t>
            </a:r>
            <a:r>
              <a:rPr lang="en-US" altLang="zh-CN" sz="2400"/>
              <a:t>16:10</a:t>
            </a:r>
            <a:r>
              <a:rPr lang="zh-CN" altLang="en-US" sz="2400"/>
              <a:t>、</a:t>
            </a:r>
            <a:r>
              <a:rPr lang="en-US" altLang="zh-CN" sz="2400"/>
              <a:t>16:9</a:t>
            </a:r>
            <a:r>
              <a:rPr lang="zh-CN" altLang="en-US" sz="2400"/>
              <a:t>乃至</a:t>
            </a:r>
            <a:r>
              <a:rPr lang="en-US" altLang="zh-CN" sz="2400"/>
              <a:t>15:9</a:t>
            </a:r>
            <a:r>
              <a:rPr lang="zh-CN" altLang="en-US" sz="2400"/>
              <a:t>的宽屏幕过渡。</a:t>
            </a:r>
          </a:p>
        </p:txBody>
      </p:sp>
      <p:sp>
        <p:nvSpPr>
          <p:cNvPr id="2" name="日期占位符 1">
            <a:extLst>
              <a:ext uri="{FF2B5EF4-FFF2-40B4-BE49-F238E27FC236}">
                <a16:creationId xmlns:a16="http://schemas.microsoft.com/office/drawing/2014/main" id="{AB08AA6F-5873-4941-85C1-E5D9927638B1}"/>
              </a:ext>
            </a:extLst>
          </p:cNvPr>
          <p:cNvSpPr>
            <a:spLocks noGrp="1"/>
          </p:cNvSpPr>
          <p:nvPr>
            <p:ph type="dt" sz="half" idx="10"/>
          </p:nvPr>
        </p:nvSpPr>
        <p:spPr/>
        <p:txBody>
          <a:bodyPr/>
          <a:lstStyle/>
          <a:p>
            <a:pPr>
              <a:defRPr/>
            </a:pPr>
            <a:fld id="{83DA17E4-4A79-4C80-B237-A511A4FD8A85}" type="datetime1">
              <a:rPr lang="zh-CN" altLang="en-US" smtClean="0"/>
              <a:t>2021/9/1</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468313" y="476250"/>
            <a:ext cx="8229600" cy="3673475"/>
          </a:xfrm>
        </p:spPr>
        <p:txBody>
          <a:bodyPr/>
          <a:lstStyle/>
          <a:p>
            <a:pPr>
              <a:lnSpc>
                <a:spcPct val="90000"/>
              </a:lnSpc>
            </a:pPr>
            <a:r>
              <a:rPr lang="en-US" altLang="zh-CN" sz="2800"/>
              <a:t>3</a:t>
            </a:r>
            <a:r>
              <a:rPr lang="zh-CN" altLang="en-US" sz="2800"/>
              <a:t>．最佳分辨率（真实分辨率，最大分辨率）</a:t>
            </a:r>
          </a:p>
          <a:p>
            <a:pPr>
              <a:lnSpc>
                <a:spcPct val="90000"/>
              </a:lnSpc>
            </a:pPr>
            <a:r>
              <a:rPr lang="zh-CN" altLang="en-US" sz="2800"/>
              <a:t>分辨率就是屏幕上显示的像素的个数（真实分辨率）。液晶显示器只有一个最佳分辨率，而这一分辨率往往也是液晶显示器的最大分辨率。液晶显示器在最佳分辨率下的像素点与液晶颗粒是对应的。</a:t>
            </a:r>
          </a:p>
          <a:p>
            <a:pPr>
              <a:lnSpc>
                <a:spcPct val="90000"/>
              </a:lnSpc>
            </a:pPr>
            <a:r>
              <a:rPr lang="en-US" altLang="zh-CN" sz="2800"/>
              <a:t>24in 16:9</a:t>
            </a:r>
            <a:r>
              <a:rPr lang="zh-CN" altLang="en-US" sz="2800"/>
              <a:t>宽屏</a:t>
            </a:r>
            <a:r>
              <a:rPr lang="en-US" altLang="zh-CN" sz="2800"/>
              <a:t>LCD</a:t>
            </a:r>
            <a:r>
              <a:rPr lang="zh-CN" altLang="en-US" sz="2800"/>
              <a:t>最大分辨率为</a:t>
            </a:r>
            <a:r>
              <a:rPr lang="en-US" altLang="zh-CN" sz="2800"/>
              <a:t>1920</a:t>
            </a:r>
            <a:r>
              <a:rPr lang="en-US" altLang="zh-CN" sz="2800">
                <a:sym typeface="Symbol" pitchFamily="18" charset="2"/>
              </a:rPr>
              <a:t></a:t>
            </a:r>
            <a:r>
              <a:rPr lang="en-US" altLang="zh-CN" sz="2800"/>
              <a:t>1200</a:t>
            </a:r>
            <a:r>
              <a:rPr lang="zh-CN" altLang="en-US" sz="2800"/>
              <a:t>，支持</a:t>
            </a:r>
            <a:r>
              <a:rPr lang="en-US" altLang="zh-CN" sz="2800"/>
              <a:t>1080p</a:t>
            </a:r>
            <a:r>
              <a:rPr lang="zh-CN" altLang="en-US" sz="2800"/>
              <a:t>（</a:t>
            </a:r>
            <a:r>
              <a:rPr lang="en-US" altLang="zh-CN" sz="2800"/>
              <a:t>1920</a:t>
            </a:r>
            <a:r>
              <a:rPr lang="en-US" altLang="zh-CN" sz="2800">
                <a:sym typeface="Symbol" pitchFamily="18" charset="2"/>
              </a:rPr>
              <a:t></a:t>
            </a:r>
            <a:r>
              <a:rPr lang="en-US" altLang="zh-CN" sz="2800"/>
              <a:t>1080</a:t>
            </a:r>
            <a:r>
              <a:rPr lang="zh-CN" altLang="en-US" sz="2800"/>
              <a:t>），如图</a:t>
            </a:r>
            <a:r>
              <a:rPr lang="en-US" altLang="zh-CN" sz="2800"/>
              <a:t>6-18</a:t>
            </a:r>
            <a:r>
              <a:rPr lang="zh-CN" altLang="en-US" sz="2800"/>
              <a:t>所示。</a:t>
            </a:r>
          </a:p>
        </p:txBody>
      </p:sp>
      <p:pic>
        <p:nvPicPr>
          <p:cNvPr id="778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933825"/>
            <a:ext cx="30956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2F2CE751-8C30-470B-9097-CD5F65F06E27}"/>
              </a:ext>
            </a:extLst>
          </p:cNvPr>
          <p:cNvSpPr>
            <a:spLocks noGrp="1"/>
          </p:cNvSpPr>
          <p:nvPr>
            <p:ph type="dt" sz="half" idx="10"/>
          </p:nvPr>
        </p:nvSpPr>
        <p:spPr/>
        <p:txBody>
          <a:bodyPr/>
          <a:lstStyle/>
          <a:p>
            <a:pPr>
              <a:defRPr/>
            </a:pPr>
            <a:fld id="{1E9106B8-B29D-487A-BCC8-D9C2EBAAC7BB}" type="datetime1">
              <a:rPr lang="zh-CN" altLang="en-US" smtClean="0"/>
              <a:t>2021/9/1</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a:t>什么是计算机？</a:t>
            </a:r>
          </a:p>
        </p:txBody>
      </p:sp>
      <p:sp>
        <p:nvSpPr>
          <p:cNvPr id="17411" name="内容占位符 2"/>
          <p:cNvSpPr>
            <a:spLocks noGrp="1"/>
          </p:cNvSpPr>
          <p:nvPr>
            <p:ph idx="1"/>
          </p:nvPr>
        </p:nvSpPr>
        <p:spPr/>
        <p:txBody>
          <a:bodyPr/>
          <a:lstStyle/>
          <a:p>
            <a:r>
              <a:rPr lang="zh-CN" altLang="en-US"/>
              <a:t>计算机（</a:t>
            </a:r>
            <a:r>
              <a:rPr lang="en-US" altLang="zh-CN"/>
              <a:t>Computer</a:t>
            </a:r>
            <a:r>
              <a:rPr lang="zh-CN" altLang="en-US"/>
              <a:t>）全称：电子计算机，俗称电脑，是一种能够按照程序运行，自动、高速处理海量数据的现代化智能电子设备。由硬件和软件所组成，没有安装任何软件的计算机称为裸机。</a:t>
            </a:r>
            <a:endParaRPr lang="en-US" altLang="zh-CN"/>
          </a:p>
          <a:p>
            <a:r>
              <a:rPr lang="zh-CN" altLang="en-US"/>
              <a:t>常见的形式有台式计算机、笔记本计算机、大型计算机等，较先进的计算机有生物计算机、光子计算机、量子计算机等。</a:t>
            </a:r>
          </a:p>
        </p:txBody>
      </p:sp>
      <p:sp>
        <p:nvSpPr>
          <p:cNvPr id="1741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6A5418-C80A-4940-93E8-94D19C362007}" type="datetime1">
              <a:rPr lang="zh-CN" altLang="en-US" smtClean="0"/>
              <a:t>2021/9/1</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idx="1"/>
          </p:nvPr>
        </p:nvSpPr>
        <p:spPr>
          <a:xfrm>
            <a:off x="539750" y="549275"/>
            <a:ext cx="8229600" cy="2951163"/>
          </a:xfrm>
        </p:spPr>
        <p:txBody>
          <a:bodyPr/>
          <a:lstStyle/>
          <a:p>
            <a:r>
              <a:rPr lang="en-US" altLang="zh-CN" sz="2800"/>
              <a:t>4</a:t>
            </a:r>
            <a:r>
              <a:rPr lang="zh-CN" altLang="en-US" sz="2800"/>
              <a:t>．点距</a:t>
            </a:r>
          </a:p>
          <a:p>
            <a:r>
              <a:rPr lang="zh-CN" altLang="en-US" sz="2800"/>
              <a:t>液晶屏幕的点距是指两个连续的液晶颗粒（光点）中心之间的距离。点距的计算是以面板尺寸除以分辨率所得的数值。由于液晶显示器的像素数量是固定的，因此在尺寸与分辨率都相同时，液晶显示器的像素间距是相同的。</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429000"/>
            <a:ext cx="7993062"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2A1A3186-D5EA-4720-88BE-CEA01236A370}"/>
              </a:ext>
            </a:extLst>
          </p:cNvPr>
          <p:cNvSpPr>
            <a:spLocks noGrp="1"/>
          </p:cNvSpPr>
          <p:nvPr>
            <p:ph type="dt" sz="half" idx="10"/>
          </p:nvPr>
        </p:nvSpPr>
        <p:spPr/>
        <p:txBody>
          <a:bodyPr/>
          <a:lstStyle/>
          <a:p>
            <a:pPr>
              <a:defRPr/>
            </a:pPr>
            <a:fld id="{4EECE2E2-93E7-4D66-A9AE-97B102C1CE26}" type="datetime1">
              <a:rPr lang="zh-CN" altLang="en-US" smtClean="0"/>
              <a:t>2021/9/1</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a:xfrm>
            <a:off x="457200" y="692150"/>
            <a:ext cx="8229600" cy="5434013"/>
          </a:xfrm>
        </p:spPr>
        <p:txBody>
          <a:bodyPr/>
          <a:lstStyle/>
          <a:p>
            <a:pPr>
              <a:lnSpc>
                <a:spcPct val="80000"/>
              </a:lnSpc>
            </a:pPr>
            <a:r>
              <a:rPr lang="en-US" altLang="zh-CN" sz="2800"/>
              <a:t>5</a:t>
            </a:r>
            <a:r>
              <a:rPr lang="zh-CN" altLang="en-US" sz="2800"/>
              <a:t>．平均亮度</a:t>
            </a:r>
          </a:p>
          <a:p>
            <a:pPr>
              <a:lnSpc>
                <a:spcPct val="80000"/>
              </a:lnSpc>
            </a:pPr>
            <a:r>
              <a:rPr lang="zh-CN" altLang="en-US" sz="2800"/>
              <a:t>亮度的单位是</a:t>
            </a:r>
            <a:r>
              <a:rPr lang="en-US" altLang="zh-CN" sz="2800"/>
              <a:t>cd/m2</a:t>
            </a:r>
            <a:r>
              <a:rPr lang="zh-CN" altLang="en-US" sz="2800"/>
              <a:t>（坎德拉每平方米），如</a:t>
            </a:r>
            <a:r>
              <a:rPr lang="en-US" altLang="zh-CN" sz="2800"/>
              <a:t>250cd/m2</a:t>
            </a:r>
            <a:r>
              <a:rPr lang="zh-CN" altLang="en-US" sz="2800"/>
              <a:t>表示在</a:t>
            </a:r>
            <a:r>
              <a:rPr lang="en-US" altLang="zh-CN" sz="2800"/>
              <a:t>1m2</a:t>
            </a:r>
            <a:r>
              <a:rPr lang="zh-CN" altLang="en-US" sz="2800"/>
              <a:t>内点燃</a:t>
            </a:r>
            <a:r>
              <a:rPr lang="en-US" altLang="zh-CN" sz="2800"/>
              <a:t>250</a:t>
            </a:r>
            <a:r>
              <a:rPr lang="zh-CN" altLang="en-US" sz="2800"/>
              <a:t>支蜡烛的亮度。人的眼睛接受的最佳亮度为</a:t>
            </a:r>
            <a:r>
              <a:rPr lang="en-US" altLang="zh-CN" sz="2800"/>
              <a:t>150cd/m2</a:t>
            </a:r>
            <a:r>
              <a:rPr lang="zh-CN" altLang="en-US" sz="2800"/>
              <a:t>。</a:t>
            </a:r>
            <a:r>
              <a:rPr lang="en-US" altLang="zh-CN" sz="2800"/>
              <a:t>TFT LCD</a:t>
            </a:r>
            <a:r>
              <a:rPr lang="zh-CN" altLang="en-US" sz="2800"/>
              <a:t>的亮度值一般都在</a:t>
            </a:r>
            <a:r>
              <a:rPr lang="en-US" altLang="zh-CN" sz="2800"/>
              <a:t>200</a:t>
            </a:r>
            <a:r>
              <a:rPr lang="zh-CN" altLang="en-US" sz="2800"/>
              <a:t>～</a:t>
            </a:r>
            <a:r>
              <a:rPr lang="en-US" altLang="zh-CN" sz="2800"/>
              <a:t>350cd/m2</a:t>
            </a:r>
            <a:r>
              <a:rPr lang="zh-CN" altLang="en-US" sz="2800"/>
              <a:t>范围内，亮度太高有可能使观看者眼睛受伤。</a:t>
            </a:r>
          </a:p>
          <a:p>
            <a:pPr>
              <a:lnSpc>
                <a:spcPct val="80000"/>
              </a:lnSpc>
            </a:pPr>
            <a:r>
              <a:rPr lang="en-US" altLang="zh-CN" sz="2800"/>
              <a:t>6</a:t>
            </a:r>
            <a:r>
              <a:rPr lang="zh-CN" altLang="en-US" sz="2800"/>
              <a:t>．对比度</a:t>
            </a:r>
          </a:p>
          <a:p>
            <a:pPr>
              <a:lnSpc>
                <a:spcPct val="80000"/>
              </a:lnSpc>
            </a:pPr>
            <a:r>
              <a:rPr lang="zh-CN" altLang="en-US" sz="2800"/>
              <a:t>对比度的定义为最大亮度值（全白）除以最小亮度值（全黑）的比值。对比度越高，图像的锐利程度就越高，图像也就越清晰，显示器所表现出来的色彩也就越鲜明，层次感越丰富。</a:t>
            </a:r>
          </a:p>
          <a:p>
            <a:pPr>
              <a:lnSpc>
                <a:spcPct val="80000"/>
              </a:lnSpc>
            </a:pPr>
            <a:r>
              <a:rPr lang="en-US" altLang="zh-CN" sz="2800"/>
              <a:t>2007</a:t>
            </a:r>
            <a:r>
              <a:rPr lang="zh-CN" altLang="en-US" sz="2800"/>
              <a:t>年对比度技术得到快速发展，对比度技术已经提高到</a:t>
            </a:r>
            <a:r>
              <a:rPr lang="en-US" altLang="zh-CN" sz="2800"/>
              <a:t>5000:1</a:t>
            </a:r>
            <a:r>
              <a:rPr lang="zh-CN" altLang="en-US" sz="2800"/>
              <a:t>，已经远远超过</a:t>
            </a:r>
            <a:r>
              <a:rPr lang="en-US" altLang="zh-CN" sz="2800"/>
              <a:t>CRT</a:t>
            </a:r>
            <a:r>
              <a:rPr lang="zh-CN" altLang="en-US" sz="2800"/>
              <a:t>屏幕</a:t>
            </a:r>
            <a:r>
              <a:rPr lang="en-US" altLang="zh-CN" sz="2800"/>
              <a:t>500:1</a:t>
            </a:r>
            <a:r>
              <a:rPr lang="zh-CN" altLang="en-US" sz="2800"/>
              <a:t>对比度的标准。</a:t>
            </a:r>
          </a:p>
        </p:txBody>
      </p:sp>
      <p:sp>
        <p:nvSpPr>
          <p:cNvPr id="2" name="日期占位符 1">
            <a:extLst>
              <a:ext uri="{FF2B5EF4-FFF2-40B4-BE49-F238E27FC236}">
                <a16:creationId xmlns:a16="http://schemas.microsoft.com/office/drawing/2014/main" id="{B15857CA-1F15-4DFF-A518-5ABA844E5345}"/>
              </a:ext>
            </a:extLst>
          </p:cNvPr>
          <p:cNvSpPr>
            <a:spLocks noGrp="1"/>
          </p:cNvSpPr>
          <p:nvPr>
            <p:ph type="dt" sz="half" idx="10"/>
          </p:nvPr>
        </p:nvSpPr>
        <p:spPr/>
        <p:txBody>
          <a:bodyPr/>
          <a:lstStyle/>
          <a:p>
            <a:pPr>
              <a:defRPr/>
            </a:pPr>
            <a:fld id="{CB6FA103-1877-430D-971C-703BFF2321B2}" type="datetime1">
              <a:rPr lang="zh-CN" altLang="en-US" smtClean="0"/>
              <a:t>2021/9/1</a:t>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a:xfrm>
            <a:off x="609600" y="533400"/>
            <a:ext cx="8153400" cy="5565775"/>
          </a:xfrm>
        </p:spPr>
        <p:txBody>
          <a:bodyPr/>
          <a:lstStyle/>
          <a:p>
            <a:pPr>
              <a:lnSpc>
                <a:spcPct val="80000"/>
              </a:lnSpc>
            </a:pPr>
            <a:r>
              <a:rPr lang="en-US" altLang="zh-CN" sz="2400"/>
              <a:t>7</a:t>
            </a:r>
            <a:r>
              <a:rPr lang="zh-CN" altLang="en-US" sz="2400"/>
              <a:t>．响应时间</a:t>
            </a:r>
          </a:p>
          <a:p>
            <a:pPr>
              <a:lnSpc>
                <a:spcPct val="80000"/>
              </a:lnSpc>
            </a:pPr>
            <a:r>
              <a:rPr lang="zh-CN" altLang="en-US" sz="2400"/>
              <a:t>响应时间就是液晶颗粒由暗转亮或由亮转暗的时间，单位为</a:t>
            </a:r>
            <a:r>
              <a:rPr lang="en-US" altLang="zh-CN" sz="2400"/>
              <a:t>ms</a:t>
            </a:r>
            <a:r>
              <a:rPr lang="zh-CN" altLang="en-US" sz="2400"/>
              <a:t>（毫秒），由“上升时间”和“下降时间”组成，通常所说的响应时间是指两者之和。响应时间数值越小，说明响应速度越快，对动态画面的延时影响也就越小。</a:t>
            </a:r>
          </a:p>
          <a:p>
            <a:pPr>
              <a:lnSpc>
                <a:spcPct val="80000"/>
              </a:lnSpc>
            </a:pPr>
            <a:r>
              <a:rPr lang="zh-CN" altLang="en-US" sz="2400"/>
              <a:t>灰阶响应时间，是相对于早期的黑白响应时间而定义的，因为显示器显示的图像极少出现全黑全白转换，显然不够合理，但灰阶响应时间更能反映动态效果。由于灰阶响应时间的数值较小，所以显示器厂商在性能参数上标识的响应时间一般都为灰阶响应时间。</a:t>
            </a:r>
          </a:p>
          <a:p>
            <a:pPr>
              <a:lnSpc>
                <a:spcPct val="80000"/>
              </a:lnSpc>
            </a:pPr>
            <a:r>
              <a:rPr lang="zh-CN" altLang="en-US" sz="2400"/>
              <a:t>目前，市场上的主流</a:t>
            </a:r>
            <a:r>
              <a:rPr lang="en-US" altLang="zh-CN" sz="2400"/>
              <a:t>LCD</a:t>
            </a:r>
            <a:r>
              <a:rPr lang="zh-CN" altLang="en-US" sz="2400"/>
              <a:t>响应时间都已经达到</a:t>
            </a:r>
            <a:r>
              <a:rPr lang="en-US" altLang="zh-CN" sz="2400"/>
              <a:t>8ms</a:t>
            </a:r>
            <a:r>
              <a:rPr lang="zh-CN" altLang="en-US" sz="2400"/>
              <a:t>以下，某些高端产品响应时间甚至为</a:t>
            </a:r>
            <a:r>
              <a:rPr lang="en-US" altLang="zh-CN" sz="2400"/>
              <a:t>5ms</a:t>
            </a:r>
            <a:r>
              <a:rPr lang="zh-CN" altLang="en-US" sz="2400"/>
              <a:t>，</a:t>
            </a:r>
            <a:r>
              <a:rPr lang="en-US" altLang="zh-CN" sz="2400"/>
              <a:t>4ms</a:t>
            </a:r>
            <a:r>
              <a:rPr lang="zh-CN" altLang="en-US" sz="2400"/>
              <a:t>，</a:t>
            </a:r>
            <a:r>
              <a:rPr lang="en-US" altLang="zh-CN" sz="2400"/>
              <a:t>2ms</a:t>
            </a:r>
            <a:r>
              <a:rPr lang="zh-CN" altLang="en-US" sz="2400"/>
              <a:t>等，数字越小代表速度越快。对于一般的用户来说，购买</a:t>
            </a:r>
            <a:r>
              <a:rPr lang="en-US" altLang="zh-CN" sz="2400"/>
              <a:t>8ms</a:t>
            </a:r>
            <a:r>
              <a:rPr lang="zh-CN" altLang="en-US" sz="2400"/>
              <a:t>的产品就可以基本满足日常应用的要求。</a:t>
            </a:r>
          </a:p>
        </p:txBody>
      </p:sp>
      <p:sp>
        <p:nvSpPr>
          <p:cNvPr id="2" name="日期占位符 1">
            <a:extLst>
              <a:ext uri="{FF2B5EF4-FFF2-40B4-BE49-F238E27FC236}">
                <a16:creationId xmlns:a16="http://schemas.microsoft.com/office/drawing/2014/main" id="{9298DD33-CA3A-4162-A837-41711EBEBE9C}"/>
              </a:ext>
            </a:extLst>
          </p:cNvPr>
          <p:cNvSpPr>
            <a:spLocks noGrp="1"/>
          </p:cNvSpPr>
          <p:nvPr>
            <p:ph type="dt" sz="half" idx="10"/>
          </p:nvPr>
        </p:nvSpPr>
        <p:spPr/>
        <p:txBody>
          <a:bodyPr/>
          <a:lstStyle/>
          <a:p>
            <a:pPr>
              <a:defRPr/>
            </a:pPr>
            <a:fld id="{60912AB5-8C46-4EF2-9A39-AC1CB3741659}" type="datetime1">
              <a:rPr lang="zh-CN" altLang="en-US" smtClean="0"/>
              <a:t>2021/9/1</a:t>
            </a:fld>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a:xfrm>
            <a:off x="609600" y="609600"/>
            <a:ext cx="8153400" cy="5489575"/>
          </a:xfrm>
        </p:spPr>
        <p:txBody>
          <a:bodyPr/>
          <a:lstStyle/>
          <a:p>
            <a:pPr>
              <a:lnSpc>
                <a:spcPct val="90000"/>
              </a:lnSpc>
            </a:pPr>
            <a:r>
              <a:rPr lang="en-US" altLang="zh-CN" sz="2400"/>
              <a:t>8</a:t>
            </a:r>
            <a:r>
              <a:rPr lang="zh-CN" altLang="en-US" sz="2400"/>
              <a:t>．可视角度</a:t>
            </a:r>
          </a:p>
          <a:p>
            <a:pPr>
              <a:lnSpc>
                <a:spcPct val="90000"/>
              </a:lnSpc>
            </a:pPr>
            <a:r>
              <a:rPr lang="zh-CN" altLang="en-US" sz="2400"/>
              <a:t>液晶显示器的可视角度是指用户可以清楚看到液晶显示器画面的角度范围。</a:t>
            </a:r>
          </a:p>
          <a:p>
            <a:pPr>
              <a:lnSpc>
                <a:spcPct val="90000"/>
              </a:lnSpc>
            </a:pPr>
            <a:r>
              <a:rPr lang="zh-CN" altLang="en-US" sz="2400"/>
              <a:t>可视角度分为水平和垂直两方面，水平可视角度是指以液晶的垂直中轴线为中心，向左向右移动，可以清楚看到影像的范围。垂直角度是指以显示屏的平行中轴线为中心，向上向下移动，可以清楚看到影像的范围。</a:t>
            </a:r>
          </a:p>
          <a:p>
            <a:pPr>
              <a:lnSpc>
                <a:spcPct val="90000"/>
              </a:lnSpc>
            </a:pPr>
            <a:r>
              <a:rPr lang="zh-CN" altLang="en-US" sz="2400"/>
              <a:t>随着</a:t>
            </a:r>
            <a:r>
              <a:rPr lang="en-US" altLang="zh-CN" sz="2400"/>
              <a:t>TN</a:t>
            </a:r>
            <a:r>
              <a:rPr lang="zh-CN" altLang="en-US" sz="2400"/>
              <a:t>液晶面板技术提高，其可视角度也不断提升，现在采用新一代</a:t>
            </a:r>
            <a:r>
              <a:rPr lang="en-US" altLang="zh-CN" sz="2400"/>
              <a:t>TN</a:t>
            </a:r>
            <a:r>
              <a:rPr lang="zh-CN" altLang="en-US" sz="2400"/>
              <a:t>面板的</a:t>
            </a:r>
            <a:r>
              <a:rPr lang="en-US" altLang="zh-CN" sz="2400"/>
              <a:t>19</a:t>
            </a:r>
            <a:r>
              <a:rPr lang="zh-CN" altLang="en-US" sz="2400"/>
              <a:t>英寸宽屏</a:t>
            </a:r>
            <a:r>
              <a:rPr lang="en-US" altLang="zh-CN" sz="2400"/>
              <a:t>LCD</a:t>
            </a:r>
            <a:r>
              <a:rPr lang="zh-CN" altLang="en-US" sz="2400"/>
              <a:t>产品可视角度可以达到</a:t>
            </a:r>
            <a:r>
              <a:rPr lang="en-US" altLang="zh-CN" sz="2400"/>
              <a:t>170°/160°</a:t>
            </a:r>
            <a:r>
              <a:rPr lang="zh-CN" altLang="en-US" sz="2400"/>
              <a:t>（水平</a:t>
            </a:r>
            <a:r>
              <a:rPr lang="en-US" altLang="zh-CN" sz="2400"/>
              <a:t>/</a:t>
            </a:r>
            <a:r>
              <a:rPr lang="zh-CN" altLang="en-US" sz="2400"/>
              <a:t>垂直）左右，而采用广视角面板的</a:t>
            </a:r>
            <a:r>
              <a:rPr lang="en-US" altLang="zh-CN" sz="2400"/>
              <a:t>LCD</a:t>
            </a:r>
            <a:r>
              <a:rPr lang="zh-CN" altLang="en-US" sz="2400"/>
              <a:t>可视角度一般都在</a:t>
            </a:r>
            <a:r>
              <a:rPr lang="en-US" altLang="zh-CN" sz="2400"/>
              <a:t>178°</a:t>
            </a:r>
            <a:r>
              <a:rPr lang="zh-CN" altLang="en-US" sz="2400"/>
              <a:t>以上。</a:t>
            </a:r>
          </a:p>
        </p:txBody>
      </p:sp>
      <p:sp>
        <p:nvSpPr>
          <p:cNvPr id="2" name="日期占位符 1">
            <a:extLst>
              <a:ext uri="{FF2B5EF4-FFF2-40B4-BE49-F238E27FC236}">
                <a16:creationId xmlns:a16="http://schemas.microsoft.com/office/drawing/2014/main" id="{CC215820-2FD6-4C7D-B4D7-DB3DD1C6627F}"/>
              </a:ext>
            </a:extLst>
          </p:cNvPr>
          <p:cNvSpPr>
            <a:spLocks noGrp="1"/>
          </p:cNvSpPr>
          <p:nvPr>
            <p:ph type="dt" sz="half" idx="10"/>
          </p:nvPr>
        </p:nvSpPr>
        <p:spPr/>
        <p:txBody>
          <a:bodyPr/>
          <a:lstStyle/>
          <a:p>
            <a:pPr>
              <a:defRPr/>
            </a:pPr>
            <a:fld id="{07141556-7338-4E66-B36E-13934E191202}" type="datetime1">
              <a:rPr lang="zh-CN" altLang="en-US" smtClean="0"/>
              <a:t>2021/9/1</a:t>
            </a:fld>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body" idx="1"/>
          </p:nvPr>
        </p:nvSpPr>
        <p:spPr>
          <a:xfrm>
            <a:off x="609600" y="609600"/>
            <a:ext cx="8153400" cy="5489575"/>
          </a:xfrm>
        </p:spPr>
        <p:txBody>
          <a:bodyPr/>
          <a:lstStyle/>
          <a:p>
            <a:pPr>
              <a:lnSpc>
                <a:spcPct val="90000"/>
              </a:lnSpc>
            </a:pPr>
            <a:r>
              <a:rPr lang="en-US" altLang="zh-CN" sz="2800"/>
              <a:t>9</a:t>
            </a:r>
            <a:r>
              <a:rPr lang="zh-CN" altLang="en-US" sz="2800"/>
              <a:t>．输入接口</a:t>
            </a:r>
          </a:p>
          <a:p>
            <a:pPr>
              <a:lnSpc>
                <a:spcPct val="90000"/>
              </a:lnSpc>
            </a:pPr>
            <a:r>
              <a:rPr lang="zh-CN" altLang="en-US" sz="2800"/>
              <a:t>目前，市场上主流液晶显示器多数都同时具备</a:t>
            </a:r>
            <a:r>
              <a:rPr lang="en-US" altLang="zh-CN" sz="2800"/>
              <a:t>D-sub</a:t>
            </a:r>
            <a:r>
              <a:rPr lang="zh-CN" altLang="en-US" sz="2800"/>
              <a:t>接口和</a:t>
            </a:r>
            <a:r>
              <a:rPr lang="en-US" altLang="zh-CN" sz="2800"/>
              <a:t>DVI</a:t>
            </a:r>
            <a:r>
              <a:rPr lang="zh-CN" altLang="en-US" sz="2800"/>
              <a:t>接口。部分大屏幕高端</a:t>
            </a:r>
            <a:r>
              <a:rPr lang="en-US" altLang="zh-CN" sz="2800"/>
              <a:t>LCD</a:t>
            </a:r>
            <a:r>
              <a:rPr lang="zh-CN" altLang="en-US" sz="2800"/>
              <a:t>还带有</a:t>
            </a:r>
            <a:r>
              <a:rPr lang="en-US" altLang="zh-CN" sz="2800"/>
              <a:t>HDMI</a:t>
            </a:r>
            <a:r>
              <a:rPr lang="zh-CN" altLang="en-US" sz="2800"/>
              <a:t>接口、</a:t>
            </a:r>
            <a:r>
              <a:rPr lang="en-US" altLang="zh-CN" sz="2800"/>
              <a:t>DisplayPort</a:t>
            </a:r>
            <a:r>
              <a:rPr lang="zh-CN" altLang="en-US" sz="2800"/>
              <a:t>接口、</a:t>
            </a:r>
            <a:r>
              <a:rPr lang="en-US" altLang="zh-CN" sz="2800"/>
              <a:t>S-Video</a:t>
            </a:r>
            <a:r>
              <a:rPr lang="zh-CN" altLang="en-US" sz="2800"/>
              <a:t>接口、颜色分离接口。</a:t>
            </a:r>
          </a:p>
          <a:p>
            <a:pPr>
              <a:lnSpc>
                <a:spcPct val="90000"/>
              </a:lnSpc>
            </a:pPr>
            <a:r>
              <a:rPr lang="en-US" altLang="zh-CN" sz="2800"/>
              <a:t>10</a:t>
            </a:r>
            <a:r>
              <a:rPr lang="zh-CN" altLang="en-US" sz="2800"/>
              <a:t>．认证</a:t>
            </a:r>
          </a:p>
          <a:p>
            <a:pPr>
              <a:lnSpc>
                <a:spcPct val="90000"/>
              </a:lnSpc>
            </a:pPr>
            <a:r>
              <a:rPr lang="en-US" altLang="zh-CN" sz="2800"/>
              <a:t>LCD</a:t>
            </a:r>
            <a:r>
              <a:rPr lang="zh-CN" altLang="en-US" sz="2800"/>
              <a:t>是否通过相关认证也是重要的标准之一。重要的认证有：</a:t>
            </a:r>
            <a:r>
              <a:rPr lang="en-US" altLang="zh-CN" sz="2800"/>
              <a:t>CCC</a:t>
            </a:r>
            <a:r>
              <a:rPr lang="zh-CN" altLang="en-US" sz="2800"/>
              <a:t>认证、</a:t>
            </a:r>
            <a:r>
              <a:rPr lang="en-US" altLang="zh-CN" sz="2800"/>
              <a:t>TCO</a:t>
            </a:r>
            <a:r>
              <a:rPr lang="zh-CN" altLang="en-US" sz="2800"/>
              <a:t>认证、</a:t>
            </a:r>
            <a:r>
              <a:rPr lang="en-US" altLang="zh-CN" sz="2800"/>
              <a:t>Windows Vista</a:t>
            </a:r>
            <a:r>
              <a:rPr lang="zh-CN" altLang="en-US" sz="2800"/>
              <a:t>认证、</a:t>
            </a:r>
            <a:r>
              <a:rPr lang="en-US" altLang="zh-CN" sz="2800"/>
              <a:t>MPRⅡ</a:t>
            </a:r>
            <a:r>
              <a:rPr lang="zh-CN" altLang="en-US" sz="2800"/>
              <a:t>认证、</a:t>
            </a:r>
            <a:r>
              <a:rPr lang="en-US" altLang="zh-CN" sz="2800"/>
              <a:t>RoHS</a:t>
            </a:r>
            <a:r>
              <a:rPr lang="zh-CN" altLang="en-US" sz="2800"/>
              <a:t>认证、</a:t>
            </a:r>
            <a:r>
              <a:rPr lang="en-US" altLang="zh-CN" sz="2800"/>
              <a:t>FCC</a:t>
            </a:r>
            <a:r>
              <a:rPr lang="zh-CN" altLang="en-US" sz="2800"/>
              <a:t>认证等。</a:t>
            </a:r>
          </a:p>
        </p:txBody>
      </p:sp>
      <p:sp>
        <p:nvSpPr>
          <p:cNvPr id="2" name="日期占位符 1">
            <a:extLst>
              <a:ext uri="{FF2B5EF4-FFF2-40B4-BE49-F238E27FC236}">
                <a16:creationId xmlns:a16="http://schemas.microsoft.com/office/drawing/2014/main" id="{CE9DE4EF-6B53-4003-BBD4-9DDDA3034A52}"/>
              </a:ext>
            </a:extLst>
          </p:cNvPr>
          <p:cNvSpPr>
            <a:spLocks noGrp="1"/>
          </p:cNvSpPr>
          <p:nvPr>
            <p:ph type="dt" sz="half" idx="10"/>
          </p:nvPr>
        </p:nvSpPr>
        <p:spPr/>
        <p:txBody>
          <a:bodyPr/>
          <a:lstStyle/>
          <a:p>
            <a:pPr>
              <a:defRPr/>
            </a:pPr>
            <a:fld id="{B0376E16-4C30-48C4-86C7-C8216346AE44}" type="datetime1">
              <a:rPr lang="zh-CN" altLang="en-US" smtClean="0"/>
              <a:t>2021/9/1</a:t>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idx="1"/>
          </p:nvPr>
        </p:nvSpPr>
        <p:spPr/>
        <p:txBody>
          <a:bodyPr/>
          <a:lstStyle/>
          <a:p>
            <a:endParaRPr lang="zh-CN" altLang="zh-CN"/>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04800"/>
            <a:ext cx="8496300"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9B75E15-3423-4DC2-91F8-8205A7CEFB6D}"/>
              </a:ext>
            </a:extLst>
          </p:cNvPr>
          <p:cNvSpPr>
            <a:spLocks noGrp="1"/>
          </p:cNvSpPr>
          <p:nvPr>
            <p:ph type="dt" sz="half" idx="10"/>
          </p:nvPr>
        </p:nvSpPr>
        <p:spPr/>
        <p:txBody>
          <a:bodyPr/>
          <a:lstStyle/>
          <a:p>
            <a:pPr>
              <a:defRPr/>
            </a:pPr>
            <a:fld id="{097AB601-EA0D-4B72-9D8A-F126C73DB980}" type="datetime1">
              <a:rPr lang="zh-CN" altLang="en-US" smtClean="0"/>
              <a:t>2021/9/1</a:t>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E946AC4-311C-4226-8C27-89C2FDDE72A7}" type="datetime1">
              <a:rPr lang="zh-CN" altLang="en-US" smtClean="0"/>
              <a:t>2021/9/1</a:t>
            </a:fld>
            <a:endParaRPr lang="en-US" altLang="zh-CN"/>
          </a:p>
        </p:txBody>
      </p:sp>
      <p:sp>
        <p:nvSpPr>
          <p:cNvPr id="84995" name="Rectangle 2"/>
          <p:cNvSpPr>
            <a:spLocks noGrp="1" noChangeArrowheads="1"/>
          </p:cNvSpPr>
          <p:nvPr>
            <p:ph type="title"/>
          </p:nvPr>
        </p:nvSpPr>
        <p:spPr/>
        <p:txBody>
          <a:bodyPr/>
          <a:lstStyle/>
          <a:p>
            <a:pPr marL="838200" indent="-838200"/>
            <a:r>
              <a:rPr lang="en-US" altLang="zh-CN">
                <a:latin typeface="楷体_GB2312" pitchFamily="49" charset="-122"/>
              </a:rPr>
              <a:t>PC</a:t>
            </a:r>
            <a:r>
              <a:rPr lang="zh-CN" altLang="en-US">
                <a:latin typeface="楷体_GB2312" pitchFamily="49" charset="-122"/>
              </a:rPr>
              <a:t>机的主要指标</a:t>
            </a:r>
          </a:p>
        </p:txBody>
      </p:sp>
      <p:sp>
        <p:nvSpPr>
          <p:cNvPr id="89091" name="Rectangle 3"/>
          <p:cNvSpPr>
            <a:spLocks noGrp="1" noChangeArrowheads="1"/>
          </p:cNvSpPr>
          <p:nvPr>
            <p:ph type="body" idx="1"/>
          </p:nvPr>
        </p:nvSpPr>
        <p:spPr>
          <a:xfrm>
            <a:off x="685800" y="1295400"/>
            <a:ext cx="3094038" cy="2141538"/>
          </a:xfrm>
        </p:spPr>
        <p:txBody>
          <a:bodyPr/>
          <a:lstStyle/>
          <a:p>
            <a:pPr marL="533400" indent="-533400" algn="just">
              <a:buFont typeface="Wingdings" pitchFamily="2" charset="2"/>
              <a:buChar char="v"/>
            </a:pPr>
            <a:r>
              <a:rPr lang="en-US" altLang="zh-CN" sz="2800">
                <a:latin typeface="楷体_GB2312" pitchFamily="49" charset="-122"/>
              </a:rPr>
              <a:t>CPU</a:t>
            </a:r>
            <a:r>
              <a:rPr lang="zh-CN" altLang="en-US" sz="2800">
                <a:latin typeface="Times New Roman" pitchFamily="18" charset="0"/>
              </a:rPr>
              <a:t>主频、缓存</a:t>
            </a:r>
          </a:p>
          <a:p>
            <a:pPr marL="533400" indent="-533400" algn="just">
              <a:buFont typeface="Wingdings" pitchFamily="2" charset="2"/>
              <a:buChar char="v"/>
            </a:pPr>
            <a:r>
              <a:rPr lang="zh-CN" altLang="en-US" sz="2800">
                <a:latin typeface="Times New Roman" pitchFamily="18" charset="0"/>
              </a:rPr>
              <a:t>主板带宽</a:t>
            </a:r>
          </a:p>
          <a:p>
            <a:pPr marL="533400" indent="-533400" algn="just">
              <a:buFont typeface="Wingdings" pitchFamily="2" charset="2"/>
              <a:buChar char="v"/>
            </a:pPr>
            <a:r>
              <a:rPr lang="zh-CN" altLang="en-US" sz="2800">
                <a:latin typeface="Times New Roman" pitchFamily="18" charset="0"/>
              </a:rPr>
              <a:t>内存容量</a:t>
            </a:r>
          </a:p>
          <a:p>
            <a:pPr marL="533400" indent="-533400" algn="just">
              <a:buFont typeface="Wingdings" pitchFamily="2" charset="2"/>
              <a:buChar char="v"/>
            </a:pPr>
            <a:r>
              <a:rPr lang="zh-CN" altLang="en-US" sz="2800">
                <a:latin typeface="宋体" pitchFamily="2" charset="-122"/>
              </a:rPr>
              <a:t>硬盘容量</a:t>
            </a:r>
            <a:endParaRPr lang="zh-CN" altLang="en-US" sz="2800">
              <a:latin typeface="楷体_GB2312" pitchFamily="49" charset="-122"/>
              <a:ea typeface="楷体_GB2312" pitchFamily="49" charset="-122"/>
            </a:endParaRPr>
          </a:p>
        </p:txBody>
      </p:sp>
      <p:pic>
        <p:nvPicPr>
          <p:cNvPr id="84997" name="Picture 5" descr="PC-显示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412875"/>
            <a:ext cx="1296987"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6" descr="PC-键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916113"/>
            <a:ext cx="1333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descr="PC-鼠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088" y="2492375"/>
            <a:ext cx="86518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9" descr="PC-音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1844675"/>
            <a:ext cx="13335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01" name="Group 20"/>
          <p:cNvGrpSpPr>
            <a:grpSpLocks/>
          </p:cNvGrpSpPr>
          <p:nvPr/>
        </p:nvGrpSpPr>
        <p:grpSpPr bwMode="auto">
          <a:xfrm>
            <a:off x="3132138" y="3284538"/>
            <a:ext cx="5797550" cy="3455987"/>
            <a:chOff x="1973" y="1752"/>
            <a:chExt cx="3652" cy="2177"/>
          </a:xfrm>
        </p:grpSpPr>
        <p:pic>
          <p:nvPicPr>
            <p:cNvPr id="85013" name="Picture 12" descr="PC-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3385"/>
              <a:ext cx="84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4" name="Picture 4" descr="计算机-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 y="1752"/>
              <a:ext cx="112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5" name="Picture 10" descr="PC-主板"/>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2" y="2408"/>
              <a:ext cx="1179"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6" name="Picture 11" descr="PC-CP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2" y="3249"/>
              <a:ext cx="5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7" name="Picture 13" descr="PC-硬盘"/>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7" y="2976"/>
              <a:ext cx="840"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8" name="Picture 14" descr="PC-CDRO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8" y="3067"/>
              <a:ext cx="1120"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9" name="Picture 15" descr="PC-网卡"/>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3" y="2387"/>
              <a:ext cx="84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0" name="Line 16"/>
            <p:cNvSpPr>
              <a:spLocks noChangeShapeType="1"/>
            </p:cNvSpPr>
            <p:nvPr/>
          </p:nvSpPr>
          <p:spPr bwMode="auto">
            <a:xfrm flipH="1">
              <a:off x="2744" y="2387"/>
              <a:ext cx="499"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021" name="Line 17"/>
            <p:cNvSpPr>
              <a:spLocks noChangeShapeType="1"/>
            </p:cNvSpPr>
            <p:nvPr/>
          </p:nvSpPr>
          <p:spPr bwMode="auto">
            <a:xfrm flipH="1">
              <a:off x="2744" y="2432"/>
              <a:ext cx="544" cy="77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022" name="Line 18"/>
            <p:cNvSpPr>
              <a:spLocks noChangeShapeType="1"/>
            </p:cNvSpPr>
            <p:nvPr/>
          </p:nvSpPr>
          <p:spPr bwMode="auto">
            <a:xfrm>
              <a:off x="3379" y="2387"/>
              <a:ext cx="45" cy="90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023" name="Line 19"/>
            <p:cNvSpPr>
              <a:spLocks noChangeShapeType="1"/>
            </p:cNvSpPr>
            <p:nvPr/>
          </p:nvSpPr>
          <p:spPr bwMode="auto">
            <a:xfrm>
              <a:off x="3470" y="2387"/>
              <a:ext cx="1134"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85002" name="Text Box 21"/>
          <p:cNvSpPr txBox="1">
            <a:spLocks noChangeArrowheads="1"/>
          </p:cNvSpPr>
          <p:nvPr/>
        </p:nvSpPr>
        <p:spPr bwMode="auto">
          <a:xfrm>
            <a:off x="4284663" y="2636838"/>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音响</a:t>
            </a:r>
          </a:p>
        </p:txBody>
      </p:sp>
      <p:sp>
        <p:nvSpPr>
          <p:cNvPr id="85003" name="Text Box 22"/>
          <p:cNvSpPr txBox="1">
            <a:spLocks noChangeArrowheads="1"/>
          </p:cNvSpPr>
          <p:nvPr/>
        </p:nvSpPr>
        <p:spPr bwMode="auto">
          <a:xfrm>
            <a:off x="5651500" y="2420938"/>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显示器</a:t>
            </a:r>
          </a:p>
        </p:txBody>
      </p:sp>
      <p:sp>
        <p:nvSpPr>
          <p:cNvPr id="85004" name="Text Box 23"/>
          <p:cNvSpPr txBox="1">
            <a:spLocks noChangeArrowheads="1"/>
          </p:cNvSpPr>
          <p:nvPr/>
        </p:nvSpPr>
        <p:spPr bwMode="auto">
          <a:xfrm>
            <a:off x="6732588" y="2420938"/>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键盘</a:t>
            </a:r>
          </a:p>
        </p:txBody>
      </p:sp>
      <p:sp>
        <p:nvSpPr>
          <p:cNvPr id="85005" name="Text Box 24"/>
          <p:cNvSpPr txBox="1">
            <a:spLocks noChangeArrowheads="1"/>
          </p:cNvSpPr>
          <p:nvPr/>
        </p:nvSpPr>
        <p:spPr bwMode="auto">
          <a:xfrm>
            <a:off x="7885113" y="3141663"/>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鼠标</a:t>
            </a:r>
          </a:p>
        </p:txBody>
      </p:sp>
      <p:sp>
        <p:nvSpPr>
          <p:cNvPr id="85006" name="Text Box 25"/>
          <p:cNvSpPr txBox="1">
            <a:spLocks noChangeArrowheads="1"/>
          </p:cNvSpPr>
          <p:nvPr/>
        </p:nvSpPr>
        <p:spPr bwMode="auto">
          <a:xfrm>
            <a:off x="3132138" y="5157788"/>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网卡</a:t>
            </a:r>
          </a:p>
        </p:txBody>
      </p:sp>
      <p:sp>
        <p:nvSpPr>
          <p:cNvPr id="85007" name="Text Box 26"/>
          <p:cNvSpPr txBox="1">
            <a:spLocks noChangeArrowheads="1"/>
          </p:cNvSpPr>
          <p:nvPr/>
        </p:nvSpPr>
        <p:spPr bwMode="auto">
          <a:xfrm>
            <a:off x="3348038" y="6237288"/>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1600"/>
              <a:t>CD-ROM</a:t>
            </a:r>
          </a:p>
        </p:txBody>
      </p:sp>
      <p:sp>
        <p:nvSpPr>
          <p:cNvPr id="85008" name="Text Box 27"/>
          <p:cNvSpPr txBox="1">
            <a:spLocks noChangeArrowheads="1"/>
          </p:cNvSpPr>
          <p:nvPr/>
        </p:nvSpPr>
        <p:spPr bwMode="auto">
          <a:xfrm>
            <a:off x="5292725" y="6381750"/>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硬盘</a:t>
            </a:r>
          </a:p>
        </p:txBody>
      </p:sp>
      <p:sp>
        <p:nvSpPr>
          <p:cNvPr id="85009" name="Text Box 28"/>
          <p:cNvSpPr txBox="1">
            <a:spLocks noChangeArrowheads="1"/>
          </p:cNvSpPr>
          <p:nvPr/>
        </p:nvSpPr>
        <p:spPr bwMode="auto">
          <a:xfrm>
            <a:off x="6948488" y="6521450"/>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1600"/>
              <a:t>CPU</a:t>
            </a:r>
          </a:p>
        </p:txBody>
      </p:sp>
      <p:sp>
        <p:nvSpPr>
          <p:cNvPr id="85010" name="Text Box 29"/>
          <p:cNvSpPr txBox="1">
            <a:spLocks noChangeArrowheads="1"/>
          </p:cNvSpPr>
          <p:nvPr/>
        </p:nvSpPr>
        <p:spPr bwMode="auto">
          <a:xfrm>
            <a:off x="8027988" y="6308725"/>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内存</a:t>
            </a:r>
          </a:p>
        </p:txBody>
      </p:sp>
      <p:sp>
        <p:nvSpPr>
          <p:cNvPr id="85011" name="Text Box 30"/>
          <p:cNvSpPr txBox="1">
            <a:spLocks noChangeArrowheads="1"/>
          </p:cNvSpPr>
          <p:nvPr/>
        </p:nvSpPr>
        <p:spPr bwMode="auto">
          <a:xfrm>
            <a:off x="8027988" y="5589588"/>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600"/>
              <a:t>主板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9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B4DEDFF-5F17-4271-9970-1FF275BC5935}" type="datetime1">
              <a:rPr lang="zh-CN" altLang="en-US" smtClean="0"/>
              <a:t>2021/9/1</a:t>
            </a:fld>
            <a:endParaRPr lang="en-US" altLang="zh-CN"/>
          </a:p>
        </p:txBody>
      </p:sp>
      <p:sp>
        <p:nvSpPr>
          <p:cNvPr id="172034" name="Text Box 2"/>
          <p:cNvSpPr txBox="1">
            <a:spLocks noChangeArrowheads="1"/>
          </p:cNvSpPr>
          <p:nvPr/>
        </p:nvSpPr>
        <p:spPr bwMode="auto">
          <a:xfrm>
            <a:off x="1187450" y="188913"/>
            <a:ext cx="6567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3600" b="1">
                <a:solidFill>
                  <a:schemeClr val="tx2"/>
                </a:solidFill>
              </a:rPr>
              <a:t>计算机应用</a:t>
            </a:r>
          </a:p>
        </p:txBody>
      </p:sp>
      <p:sp>
        <p:nvSpPr>
          <p:cNvPr id="172035" name="Rectangle 3"/>
          <p:cNvSpPr>
            <a:spLocks noChangeArrowheads="1"/>
          </p:cNvSpPr>
          <p:nvPr/>
        </p:nvSpPr>
        <p:spPr bwMode="auto">
          <a:xfrm>
            <a:off x="685800" y="12954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zh-CN" altLang="en-US" sz="3200">
                <a:solidFill>
                  <a:schemeClr val="tx2"/>
                </a:solidFill>
                <a:latin typeface="宋体" pitchFamily="2" charset="-122"/>
              </a:rPr>
              <a:t>计算机在办公室的应用</a:t>
            </a:r>
            <a:r>
              <a:rPr lang="zh-CN" altLang="en-US" sz="3200">
                <a:latin typeface="宋体" pitchFamily="2" charset="-122"/>
              </a:rPr>
              <a:t>（办公自动化）</a:t>
            </a:r>
            <a:endParaRPr lang="zh-CN" altLang="en-US" sz="3200"/>
          </a:p>
        </p:txBody>
      </p:sp>
      <p:pic>
        <p:nvPicPr>
          <p:cNvPr id="172036" name="Picture 4" descr="办公自动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6294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0-#ppt_w/2"/>
                                          </p:val>
                                        </p:tav>
                                        <p:tav tm="100000">
                                          <p:val>
                                            <p:strVal val="#ppt_x"/>
                                          </p:val>
                                        </p:tav>
                                      </p:tavLst>
                                    </p:anim>
                                    <p:anim calcmode="lin" valueType="num">
                                      <p:cBhvr additive="base">
                                        <p:cTn id="8" dur="500" fill="hold"/>
                                        <p:tgtEl>
                                          <p:spTgt spid="1720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203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72036"/>
                                        </p:tgtEl>
                                        <p:attrNameLst>
                                          <p:attrName>style.visibility</p:attrName>
                                        </p:attrNameLst>
                                      </p:cBhvr>
                                      <p:to>
                                        <p:strVal val="visible"/>
                                      </p:to>
                                    </p:set>
                                    <p:animEffect transition="in" filter="barn(outVertical)">
                                      <p:cBhvr>
                                        <p:cTn id="17"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E4DAB28-9609-44AA-993D-2C922A1D7A50}" type="datetime1">
              <a:rPr lang="zh-CN" altLang="en-US" smtClean="0"/>
              <a:t>2021/9/1</a:t>
            </a:fld>
            <a:endParaRPr lang="en-US" altLang="zh-CN"/>
          </a:p>
        </p:txBody>
      </p:sp>
      <p:sp>
        <p:nvSpPr>
          <p:cNvPr id="173058" name="Rectangle 2"/>
          <p:cNvSpPr>
            <a:spLocks noChangeArrowheads="1"/>
          </p:cNvSpPr>
          <p:nvPr/>
        </p:nvSpPr>
        <p:spPr bwMode="auto">
          <a:xfrm>
            <a:off x="755650" y="26035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计算机在工业上的应用</a:t>
            </a:r>
            <a:r>
              <a:rPr lang="zh-CN" altLang="en-US" sz="3200" b="1">
                <a:solidFill>
                  <a:schemeClr val="tx2"/>
                </a:solidFill>
                <a:latin typeface="宋体" pitchFamily="2" charset="-122"/>
              </a:rPr>
              <a:t>（工业自动化）</a:t>
            </a:r>
          </a:p>
        </p:txBody>
      </p:sp>
      <p:pic>
        <p:nvPicPr>
          <p:cNvPr id="173059" name="Picture 3" descr="工业自动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84313"/>
            <a:ext cx="716280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05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42" fill="hold" nodeType="clickEffect">
                                  <p:stCondLst>
                                    <p:cond delay="0"/>
                                  </p:stCondLst>
                                  <p:childTnLst>
                                    <p:set>
                                      <p:cBhvr>
                                        <p:cTn id="10" dur="1" fill="hold">
                                          <p:stCondLst>
                                            <p:cond delay="0"/>
                                          </p:stCondLst>
                                        </p:cTn>
                                        <p:tgtEl>
                                          <p:spTgt spid="173059"/>
                                        </p:tgtEl>
                                        <p:attrNameLst>
                                          <p:attrName>style.visibility</p:attrName>
                                        </p:attrNameLst>
                                      </p:cBhvr>
                                      <p:to>
                                        <p:strVal val="visible"/>
                                      </p:to>
                                    </p:set>
                                    <p:animEffect transition="in" filter="barn(outHorizontal)">
                                      <p:cBhvr>
                                        <p:cTn id="11" dur="5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90874F4-4472-4584-B078-94270828D7E5}" type="datetime1">
              <a:rPr lang="zh-CN" altLang="en-US" smtClean="0"/>
              <a:t>2021/9/1</a:t>
            </a:fld>
            <a:endParaRPr lang="en-US" altLang="zh-CN"/>
          </a:p>
        </p:txBody>
      </p:sp>
      <p:sp>
        <p:nvSpPr>
          <p:cNvPr id="174082" name="Rectangle 2"/>
          <p:cNvSpPr>
            <a:spLocks noChangeArrowheads="1"/>
          </p:cNvSpPr>
          <p:nvPr/>
        </p:nvSpPr>
        <p:spPr bwMode="auto">
          <a:xfrm>
            <a:off x="611188" y="333375"/>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计算机在制造业上的应用</a:t>
            </a:r>
          </a:p>
        </p:txBody>
      </p:sp>
      <p:grpSp>
        <p:nvGrpSpPr>
          <p:cNvPr id="2" name="Group 3"/>
          <p:cNvGrpSpPr>
            <a:grpSpLocks/>
          </p:cNvGrpSpPr>
          <p:nvPr/>
        </p:nvGrpSpPr>
        <p:grpSpPr bwMode="auto">
          <a:xfrm>
            <a:off x="684213" y="1484313"/>
            <a:ext cx="8229600" cy="4648200"/>
            <a:chOff x="288" y="1296"/>
            <a:chExt cx="5184" cy="2928"/>
          </a:xfrm>
        </p:grpSpPr>
        <p:pic>
          <p:nvPicPr>
            <p:cNvPr id="88070" name="Picture 4" descr="制造业-会弹钢琴的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296"/>
              <a:ext cx="2640"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5" descr="制造业-三手智能机器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96"/>
              <a:ext cx="2496"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6"/>
            <p:cNvSpPr txBox="1">
              <a:spLocks noChangeArrowheads="1"/>
            </p:cNvSpPr>
            <p:nvPr/>
          </p:nvSpPr>
          <p:spPr bwMode="auto">
            <a:xfrm>
              <a:off x="576" y="3936"/>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b="1"/>
                <a:t>会弹钢琴的机器人</a:t>
              </a:r>
            </a:p>
          </p:txBody>
        </p:sp>
        <p:sp>
          <p:nvSpPr>
            <p:cNvPr id="88073" name="Text Box 7"/>
            <p:cNvSpPr txBox="1">
              <a:spLocks noChangeArrowheads="1"/>
            </p:cNvSpPr>
            <p:nvPr/>
          </p:nvSpPr>
          <p:spPr bwMode="auto">
            <a:xfrm>
              <a:off x="3312" y="3936"/>
              <a:ext cx="1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b="1"/>
                <a:t>三手智能机器人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0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4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057400" y="304800"/>
            <a:ext cx="487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4400" b="1" dirty="0">
                <a:solidFill>
                  <a:schemeClr val="tx2"/>
                </a:solidFill>
                <a:latin typeface="Times New Roman" pitchFamily="18" charset="0"/>
              </a:rPr>
              <a:t>计算机的发展</a:t>
            </a:r>
          </a:p>
        </p:txBody>
      </p:sp>
      <p:sp>
        <p:nvSpPr>
          <p:cNvPr id="23555" name="Text Box 3"/>
          <p:cNvSpPr txBox="1">
            <a:spLocks noChangeArrowheads="1"/>
          </p:cNvSpPr>
          <p:nvPr/>
        </p:nvSpPr>
        <p:spPr bwMode="auto">
          <a:xfrm>
            <a:off x="609600" y="1481681"/>
            <a:ext cx="42291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3200" b="1" dirty="0">
                <a:latin typeface="宋体" pitchFamily="2" charset="-122"/>
              </a:rPr>
              <a:t>    </a:t>
            </a:r>
            <a:r>
              <a:rPr lang="zh-CN" altLang="en-US" sz="3200" b="1" dirty="0">
                <a:latin typeface="宋体" pitchFamily="2" charset="-122"/>
              </a:rPr>
              <a:t>莱布尼兹首先将算术简化为二进制计算，使之变成电子计算机和通信的基础。今天的计算机除了用数字能处理图像声音之外，还可处理其他各类信息。</a:t>
            </a:r>
          </a:p>
        </p:txBody>
      </p:sp>
      <p:sp>
        <p:nvSpPr>
          <p:cNvPr id="1843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846F435-6C16-4650-B626-B88AF7CE98A1}" type="datetime1">
              <a:rPr lang="zh-CN" altLang="en-US" smtClean="0"/>
              <a:t>2021/9/1</a:t>
            </a:fld>
            <a:endParaRPr lang="en-US" altLang="zh-CN"/>
          </a:p>
        </p:txBody>
      </p:sp>
      <p:pic>
        <p:nvPicPr>
          <p:cNvPr id="4" name="图片 3">
            <a:extLst>
              <a:ext uri="{FF2B5EF4-FFF2-40B4-BE49-F238E27FC236}">
                <a16:creationId xmlns:a16="http://schemas.microsoft.com/office/drawing/2014/main" id="{0DC09579-6CFD-4E97-9AE4-386E70D400DE}"/>
              </a:ext>
            </a:extLst>
          </p:cNvPr>
          <p:cNvPicPr>
            <a:picLocks noChangeAspect="1"/>
          </p:cNvPicPr>
          <p:nvPr/>
        </p:nvPicPr>
        <p:blipFill>
          <a:blip r:embed="rId2"/>
          <a:stretch>
            <a:fillRect/>
          </a:stretch>
        </p:blipFill>
        <p:spPr>
          <a:xfrm>
            <a:off x="5181600" y="1981200"/>
            <a:ext cx="2989050" cy="37766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linds(horizontal)">
                                      <p:cBhvr>
                                        <p:cTn id="7" dur="500"/>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dissolve">
                                      <p:cBhvr>
                                        <p:cTn id="12"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3F363B3-9B21-460C-8A49-D57E960A8AD7}" type="datetime1">
              <a:rPr lang="zh-CN" altLang="en-US" smtClean="0"/>
              <a:t>2021/9/1</a:t>
            </a:fld>
            <a:endParaRPr lang="en-US" altLang="zh-CN"/>
          </a:p>
        </p:txBody>
      </p:sp>
      <p:sp>
        <p:nvSpPr>
          <p:cNvPr id="175106" name="Rectangle 2"/>
          <p:cNvSpPr>
            <a:spLocks noChangeArrowheads="1"/>
          </p:cNvSpPr>
          <p:nvPr/>
        </p:nvSpPr>
        <p:spPr bwMode="auto">
          <a:xfrm>
            <a:off x="755650" y="333375"/>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计算机在出版业上的应用</a:t>
            </a:r>
          </a:p>
        </p:txBody>
      </p:sp>
      <p:pic>
        <p:nvPicPr>
          <p:cNvPr id="175107" name="Picture 3" descr="电子出版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41438"/>
            <a:ext cx="75438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5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175107"/>
                                        </p:tgtEl>
                                        <p:attrNameLst>
                                          <p:attrName>style.visibility</p:attrName>
                                        </p:attrNameLst>
                                      </p:cBhvr>
                                      <p:to>
                                        <p:strVal val="visible"/>
                                      </p:to>
                                    </p:set>
                                    <p:animEffect transition="in" filter="barn(outVertical)">
                                      <p:cBhvr>
                                        <p:cTn id="11" dur="500"/>
                                        <p:tgtEl>
                                          <p:spTgt spid="175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0476CB-6BD1-471E-90B3-4D591B9D6FDD}" type="datetime1">
              <a:rPr lang="zh-CN" altLang="en-US" smtClean="0"/>
              <a:t>2021/9/1</a:t>
            </a:fld>
            <a:endParaRPr lang="en-US" altLang="zh-CN"/>
          </a:p>
        </p:txBody>
      </p:sp>
      <p:sp>
        <p:nvSpPr>
          <p:cNvPr id="176130" name="Rectangle 2"/>
          <p:cNvSpPr>
            <a:spLocks noChangeArrowheads="1"/>
          </p:cNvSpPr>
          <p:nvPr/>
        </p:nvSpPr>
        <p:spPr bwMode="auto">
          <a:xfrm>
            <a:off x="755650" y="26035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计算机在军事上的应用</a:t>
            </a:r>
          </a:p>
        </p:txBody>
      </p:sp>
      <p:graphicFrame>
        <p:nvGraphicFramePr>
          <p:cNvPr id="176131" name="Object 2"/>
          <p:cNvGraphicFramePr>
            <a:graphicFrameLocks noChangeAspect="1"/>
          </p:cNvGraphicFramePr>
          <p:nvPr/>
        </p:nvGraphicFramePr>
        <p:xfrm>
          <a:off x="684213" y="1268413"/>
          <a:ext cx="8001000" cy="4953000"/>
        </p:xfrm>
        <a:graphic>
          <a:graphicData uri="http://schemas.openxmlformats.org/presentationml/2006/ole">
            <mc:AlternateContent xmlns:mc="http://schemas.openxmlformats.org/markup-compatibility/2006">
              <mc:Choice xmlns:v="urn:schemas-microsoft-com:vml" Requires="v">
                <p:oleObj name="文档" r:id="rId2" imgW="4247388" imgH="3351276" progId="Word.Document.8">
                  <p:embed/>
                </p:oleObj>
              </mc:Choice>
              <mc:Fallback>
                <p:oleObj name="文档" r:id="rId2" imgW="4247388" imgH="3351276" progId="Word.Document.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268413"/>
                        <a:ext cx="8001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61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176131"/>
                                        </p:tgtEl>
                                        <p:attrNameLst>
                                          <p:attrName>style.visibility</p:attrName>
                                        </p:attrNameLst>
                                      </p:cBhvr>
                                      <p:to>
                                        <p:strVal val="visible"/>
                                      </p:to>
                                    </p:set>
                                    <p:animEffect transition="in" filter="barn(outVertical)">
                                      <p:cBhvr>
                                        <p:cTn id="11" dur="500"/>
                                        <p:tgtEl>
                                          <p:spTgt spid="176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A8A17F5-FBB2-4D6B-B118-E2A6DC042B06}" type="datetime1">
              <a:rPr lang="zh-CN" altLang="en-US" smtClean="0"/>
              <a:t>2021/9/1</a:t>
            </a:fld>
            <a:endParaRPr lang="en-US" altLang="zh-CN"/>
          </a:p>
        </p:txBody>
      </p:sp>
      <p:sp>
        <p:nvSpPr>
          <p:cNvPr id="177154" name="Rectangle 2"/>
          <p:cNvSpPr>
            <a:spLocks noChangeArrowheads="1"/>
          </p:cNvSpPr>
          <p:nvPr/>
        </p:nvSpPr>
        <p:spPr bwMode="auto">
          <a:xfrm>
            <a:off x="684213" y="26035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计算机在通信服务上的应用</a:t>
            </a:r>
          </a:p>
        </p:txBody>
      </p:sp>
      <p:pic>
        <p:nvPicPr>
          <p:cNvPr id="177155" name="Picture 3" descr="移动电话和固定电话用户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196975"/>
            <a:ext cx="32099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1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42" fill="hold" nodeType="clickEffect">
                                  <p:stCondLst>
                                    <p:cond delay="0"/>
                                  </p:stCondLst>
                                  <p:childTnLst>
                                    <p:set>
                                      <p:cBhvr>
                                        <p:cTn id="10" dur="1" fill="hold">
                                          <p:stCondLst>
                                            <p:cond delay="0"/>
                                          </p:stCondLst>
                                        </p:cTn>
                                        <p:tgtEl>
                                          <p:spTgt spid="177155"/>
                                        </p:tgtEl>
                                        <p:attrNameLst>
                                          <p:attrName>style.visibility</p:attrName>
                                        </p:attrNameLst>
                                      </p:cBhvr>
                                      <p:to>
                                        <p:strVal val="visible"/>
                                      </p:to>
                                    </p:set>
                                    <p:animEffect transition="in" filter="barn(outHorizontal)">
                                      <p:cBhvr>
                                        <p:cTn id="11" dur="500"/>
                                        <p:tgtEl>
                                          <p:spTgt spid="177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3C1C8F8-4B94-488D-9E4B-E58080C03A74}" type="datetime1">
              <a:rPr lang="zh-CN" altLang="en-US" smtClean="0"/>
              <a:t>2021/9/1</a:t>
            </a:fld>
            <a:endParaRPr lang="en-US" altLang="zh-CN"/>
          </a:p>
        </p:txBody>
      </p:sp>
      <p:sp>
        <p:nvSpPr>
          <p:cNvPr id="178178" name="Rectangle 2"/>
          <p:cNvSpPr>
            <a:spLocks noChangeArrowheads="1"/>
          </p:cNvSpPr>
          <p:nvPr/>
        </p:nvSpPr>
        <p:spPr bwMode="auto">
          <a:xfrm>
            <a:off x="755650" y="26035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zh-CN" altLang="en-US" sz="3200" b="1">
                <a:latin typeface="宋体" pitchFamily="2" charset="-122"/>
              </a:rPr>
              <a:t>计算机在卫生保健上的应用</a:t>
            </a:r>
          </a:p>
        </p:txBody>
      </p:sp>
      <p:pic>
        <p:nvPicPr>
          <p:cNvPr id="178179" name="Picture 3" descr="电子病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96975"/>
            <a:ext cx="7696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817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178179"/>
                                        </p:tgtEl>
                                        <p:attrNameLst>
                                          <p:attrName>style.visibility</p:attrName>
                                        </p:attrNameLst>
                                      </p:cBhvr>
                                      <p:to>
                                        <p:strVal val="visible"/>
                                      </p:to>
                                    </p:set>
                                    <p:animEffect transition="in" filter="barn(outVertical)">
                                      <p:cBhvr>
                                        <p:cTn id="11"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34FB666-3EA1-451D-BC38-38BB987F3DE2}" type="datetime1">
              <a:rPr lang="zh-CN" altLang="en-US" smtClean="0"/>
              <a:t>2021/9/1</a:t>
            </a:fld>
            <a:endParaRPr lang="en-US" altLang="zh-CN"/>
          </a:p>
        </p:txBody>
      </p:sp>
      <p:sp>
        <p:nvSpPr>
          <p:cNvPr id="179202" name="Rectangle 2"/>
          <p:cNvSpPr>
            <a:spLocks noGrp="1" noChangeArrowheads="1"/>
          </p:cNvSpPr>
          <p:nvPr>
            <p:ph type="body" idx="1"/>
          </p:nvPr>
        </p:nvSpPr>
        <p:spPr>
          <a:xfrm>
            <a:off x="684213" y="260350"/>
            <a:ext cx="8229600" cy="609600"/>
          </a:xfrm>
        </p:spPr>
        <p:txBody>
          <a:bodyPr/>
          <a:lstStyle/>
          <a:p>
            <a:pPr algn="ctr">
              <a:buFontTx/>
              <a:buNone/>
            </a:pPr>
            <a:r>
              <a:rPr lang="zh-CN" altLang="en-US" b="0">
                <a:latin typeface="宋体" pitchFamily="2" charset="-122"/>
              </a:rPr>
              <a:t>计算机在教育和培训上的应用</a:t>
            </a:r>
            <a:endParaRPr lang="zh-CN" altLang="en-US" b="0"/>
          </a:p>
        </p:txBody>
      </p:sp>
      <p:pic>
        <p:nvPicPr>
          <p:cNvPr id="179203" name="Picture 3" descr="网上教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41438"/>
            <a:ext cx="792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92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179203"/>
                                        </p:tgtEl>
                                        <p:attrNameLst>
                                          <p:attrName>style.visibility</p:attrName>
                                        </p:attrNameLst>
                                      </p:cBhvr>
                                      <p:to>
                                        <p:strVal val="visible"/>
                                      </p:to>
                                    </p:set>
                                    <p:animEffect transition="in" filter="barn(outVertical)">
                                      <p:cBhvr>
                                        <p:cTn id="11" dur="500"/>
                                        <p:tgtEl>
                                          <p:spTgt spid="179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1E915B-71AE-465C-B110-7F4757682320}" type="datetime1">
              <a:rPr lang="zh-CN" altLang="en-US" smtClean="0"/>
              <a:t>2021/9/1</a:t>
            </a:fld>
            <a:endParaRPr lang="en-US" altLang="zh-CN"/>
          </a:p>
        </p:txBody>
      </p:sp>
      <p:sp>
        <p:nvSpPr>
          <p:cNvPr id="180226" name="Rectangle 2"/>
          <p:cNvSpPr>
            <a:spLocks noGrp="1" noChangeArrowheads="1"/>
          </p:cNvSpPr>
          <p:nvPr>
            <p:ph type="body" idx="1"/>
          </p:nvPr>
        </p:nvSpPr>
        <p:spPr>
          <a:xfrm>
            <a:off x="685800" y="1438275"/>
            <a:ext cx="7772400" cy="938213"/>
          </a:xfrm>
        </p:spPr>
        <p:txBody>
          <a:bodyPr/>
          <a:lstStyle/>
          <a:p>
            <a:pPr>
              <a:lnSpc>
                <a:spcPct val="90000"/>
              </a:lnSpc>
            </a:pPr>
            <a:r>
              <a:rPr lang="zh-CN" altLang="en-US" b="0">
                <a:latin typeface="宋体" pitchFamily="2" charset="-122"/>
              </a:rPr>
              <a:t>计算机在家庭、政府机关、航空航天以及其他许许多多领域应用。</a:t>
            </a:r>
          </a:p>
        </p:txBody>
      </p:sp>
      <p:pic>
        <p:nvPicPr>
          <p:cNvPr id="94212" name="Picture 3" descr="geek_toi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4600"/>
            <a:ext cx="2987675" cy="4038600"/>
          </a:xfrm>
          <a:prstGeom prst="rect">
            <a:avLst/>
          </a:prstGeom>
          <a:noFill/>
          <a:ln w="38100" cmpd="dbl">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94213" name="Picture 4" descr="che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565400"/>
            <a:ext cx="5486400" cy="3122613"/>
          </a:xfrm>
          <a:prstGeom prst="rect">
            <a:avLst/>
          </a:prstGeom>
          <a:noFill/>
          <a:ln w="38100" cmpd="dbl">
            <a:solidFill>
              <a:srgbClr val="0000CC"/>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2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426377E-53AB-480D-A569-F62704A56CC2}" type="datetime1">
              <a:rPr lang="zh-CN" altLang="en-US" smtClean="0"/>
              <a:t>2021/9/1</a:t>
            </a:fld>
            <a:endParaRPr lang="en-US" altLang="zh-CN"/>
          </a:p>
        </p:txBody>
      </p:sp>
      <p:sp>
        <p:nvSpPr>
          <p:cNvPr id="95235" name="Rectangle 2"/>
          <p:cNvSpPr>
            <a:spLocks noGrp="1" noChangeArrowheads="1"/>
          </p:cNvSpPr>
          <p:nvPr>
            <p:ph type="title"/>
          </p:nvPr>
        </p:nvSpPr>
        <p:spPr/>
        <p:txBody>
          <a:bodyPr/>
          <a:lstStyle/>
          <a:p>
            <a:r>
              <a:rPr lang="zh-CN" altLang="en-US"/>
              <a:t>计算机软件</a:t>
            </a:r>
          </a:p>
        </p:txBody>
      </p:sp>
      <p:sp>
        <p:nvSpPr>
          <p:cNvPr id="95236" name="Rectangle 3"/>
          <p:cNvSpPr>
            <a:spLocks noGrp="1" noChangeArrowheads="1"/>
          </p:cNvSpPr>
          <p:nvPr>
            <p:ph type="body" idx="1"/>
          </p:nvPr>
        </p:nvSpPr>
        <p:spPr>
          <a:xfrm>
            <a:off x="685800" y="1295400"/>
            <a:ext cx="8229600" cy="4578350"/>
          </a:xfrm>
        </p:spPr>
        <p:txBody>
          <a:bodyPr/>
          <a:lstStyle/>
          <a:p>
            <a:pPr>
              <a:spcBef>
                <a:spcPct val="30000"/>
              </a:spcBef>
              <a:buFont typeface="Wingdings" pitchFamily="2" charset="2"/>
              <a:buChar char="u"/>
            </a:pPr>
            <a:r>
              <a:rPr lang="zh-CN" altLang="en-US">
                <a:latin typeface="宋体" pitchFamily="2" charset="-122"/>
              </a:rPr>
              <a:t>程序：让</a:t>
            </a:r>
            <a:r>
              <a:rPr lang="zh-CN" altLang="en-US">
                <a:solidFill>
                  <a:srgbClr val="0000CC"/>
                </a:solidFill>
                <a:latin typeface="宋体" pitchFamily="2" charset="-122"/>
              </a:rPr>
              <a:t>计算机要做什么事</a:t>
            </a:r>
            <a:r>
              <a:rPr lang="zh-CN" altLang="en-US">
                <a:latin typeface="宋体" pitchFamily="2" charset="-122"/>
              </a:rPr>
              <a:t>而编写的指令序列。</a:t>
            </a:r>
          </a:p>
          <a:p>
            <a:pPr>
              <a:spcBef>
                <a:spcPct val="30000"/>
              </a:spcBef>
              <a:buFont typeface="Wingdings" pitchFamily="2" charset="2"/>
              <a:buChar char="u"/>
            </a:pPr>
            <a:r>
              <a:rPr lang="zh-CN" altLang="en-US"/>
              <a:t>软件：程序 + 文档</a:t>
            </a:r>
          </a:p>
          <a:p>
            <a:pPr>
              <a:spcBef>
                <a:spcPct val="30000"/>
              </a:spcBef>
              <a:buFont typeface="Wingdings" pitchFamily="2" charset="2"/>
              <a:buChar char="u"/>
            </a:pPr>
            <a:r>
              <a:rPr lang="zh-CN" altLang="en-US"/>
              <a:t>软件的主要特点：</a:t>
            </a:r>
          </a:p>
          <a:p>
            <a:r>
              <a:rPr lang="zh-CN" altLang="en-US">
                <a:solidFill>
                  <a:srgbClr val="C30323"/>
                </a:solidFill>
              </a:rPr>
              <a:t>软件是人类智力劳动的成果</a:t>
            </a:r>
          </a:p>
          <a:p>
            <a:r>
              <a:rPr lang="zh-CN" altLang="en-US">
                <a:solidFill>
                  <a:srgbClr val="C30323"/>
                </a:solidFill>
              </a:rPr>
              <a:t>软件必须进行维护</a:t>
            </a:r>
          </a:p>
          <a:p>
            <a:r>
              <a:rPr lang="zh-CN" altLang="en-US">
                <a:solidFill>
                  <a:srgbClr val="C30323"/>
                </a:solidFill>
              </a:rPr>
              <a:t>软件不会磨损消耗</a:t>
            </a:r>
          </a:p>
          <a:p>
            <a:r>
              <a:rPr lang="zh-CN" altLang="en-US">
                <a:solidFill>
                  <a:srgbClr val="C30323"/>
                </a:solidFill>
              </a:rPr>
              <a:t>软件产品具有可移植性</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099F344-62B0-4F41-8A9E-0804EB143B8B}" type="datetime1">
              <a:rPr lang="zh-CN" altLang="en-US" smtClean="0"/>
              <a:t>2021/9/1</a:t>
            </a:fld>
            <a:endParaRPr lang="en-US" altLang="zh-CN"/>
          </a:p>
        </p:txBody>
      </p:sp>
      <p:sp>
        <p:nvSpPr>
          <p:cNvPr id="96259"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软件的发展历程</a:t>
            </a:r>
          </a:p>
        </p:txBody>
      </p:sp>
      <p:sp>
        <p:nvSpPr>
          <p:cNvPr id="96260" name="Rectangle 3"/>
          <p:cNvSpPr>
            <a:spLocks noGrp="1" noChangeArrowheads="1"/>
          </p:cNvSpPr>
          <p:nvPr>
            <p:ph type="body" idx="1"/>
          </p:nvPr>
        </p:nvSpPr>
        <p:spPr>
          <a:xfrm>
            <a:off x="685800" y="1295400"/>
            <a:ext cx="8229600" cy="3436938"/>
          </a:xfrm>
        </p:spPr>
        <p:txBody>
          <a:bodyPr/>
          <a:lstStyle/>
          <a:p>
            <a:pPr>
              <a:spcBef>
                <a:spcPct val="50000"/>
              </a:spcBef>
            </a:pPr>
            <a:r>
              <a:rPr lang="zh-CN" altLang="en-US" sz="2800">
                <a:latin typeface="Times New Roman" pitchFamily="18" charset="0"/>
              </a:rPr>
              <a:t>机器语言时代。</a:t>
            </a:r>
            <a:r>
              <a:rPr lang="zh-CN" altLang="en-US" sz="2800">
                <a:latin typeface="宋体" pitchFamily="2" charset="-122"/>
              </a:rPr>
              <a:t>20</a:t>
            </a:r>
            <a:r>
              <a:rPr lang="zh-CN" altLang="en-US" sz="2800">
                <a:latin typeface="Times New Roman" pitchFamily="18" charset="0"/>
              </a:rPr>
              <a:t>世纪</a:t>
            </a:r>
            <a:r>
              <a:rPr lang="zh-CN" altLang="en-US" sz="2800">
                <a:latin typeface="宋体" pitchFamily="2" charset="-122"/>
              </a:rPr>
              <a:t>40</a:t>
            </a:r>
            <a:r>
              <a:rPr lang="zh-CN" altLang="en-US" sz="2800">
                <a:latin typeface="Times New Roman" pitchFamily="18" charset="0"/>
              </a:rPr>
              <a:t>年代。</a:t>
            </a:r>
          </a:p>
          <a:p>
            <a:pPr>
              <a:spcBef>
                <a:spcPct val="50000"/>
              </a:spcBef>
            </a:pPr>
            <a:r>
              <a:rPr lang="zh-CN" altLang="en-US" sz="2800">
                <a:latin typeface="Times New Roman" pitchFamily="18" charset="0"/>
              </a:rPr>
              <a:t>高级语言产生时代。</a:t>
            </a:r>
            <a:r>
              <a:rPr lang="zh-CN" altLang="en-US" sz="2800">
                <a:latin typeface="宋体" pitchFamily="2" charset="-122"/>
              </a:rPr>
              <a:t>20</a:t>
            </a:r>
            <a:r>
              <a:rPr lang="zh-CN" altLang="en-US" sz="2800">
                <a:latin typeface="Times New Roman" pitchFamily="18" charset="0"/>
              </a:rPr>
              <a:t>世纪</a:t>
            </a:r>
            <a:r>
              <a:rPr lang="zh-CN" altLang="en-US" sz="2800">
                <a:latin typeface="宋体" pitchFamily="2" charset="-122"/>
              </a:rPr>
              <a:t>50</a:t>
            </a:r>
            <a:r>
              <a:rPr lang="zh-CN" altLang="en-US" sz="2800">
                <a:latin typeface="Times New Roman" pitchFamily="18" charset="0"/>
              </a:rPr>
              <a:t>年代。</a:t>
            </a:r>
          </a:p>
          <a:p>
            <a:pPr>
              <a:spcBef>
                <a:spcPct val="50000"/>
              </a:spcBef>
            </a:pPr>
            <a:r>
              <a:rPr lang="zh-CN" altLang="en-US" sz="2800">
                <a:latin typeface="Times New Roman" pitchFamily="18" charset="0"/>
              </a:rPr>
              <a:t>结构化程序设计、操作系统和数据库系统时代。</a:t>
            </a:r>
            <a:r>
              <a:rPr lang="zh-CN" altLang="en-US" sz="2800">
                <a:latin typeface="宋体" pitchFamily="2" charset="-122"/>
              </a:rPr>
              <a:t>20</a:t>
            </a:r>
            <a:r>
              <a:rPr lang="zh-CN" altLang="en-US" sz="2800">
                <a:latin typeface="Times New Roman" pitchFamily="18" charset="0"/>
              </a:rPr>
              <a:t>世纪</a:t>
            </a:r>
            <a:r>
              <a:rPr lang="zh-CN" altLang="en-US" sz="2800">
                <a:latin typeface="宋体" pitchFamily="2" charset="-122"/>
              </a:rPr>
              <a:t>60</a:t>
            </a:r>
            <a:r>
              <a:rPr lang="zh-CN" altLang="en-US" sz="2800">
                <a:latin typeface="Times New Roman" pitchFamily="18" charset="0"/>
              </a:rPr>
              <a:t>年代-</a:t>
            </a:r>
            <a:r>
              <a:rPr lang="zh-CN" altLang="en-US" sz="2800">
                <a:latin typeface="宋体" pitchFamily="2" charset="-122"/>
              </a:rPr>
              <a:t>70</a:t>
            </a:r>
            <a:r>
              <a:rPr lang="zh-CN" altLang="en-US" sz="2800">
                <a:latin typeface="Times New Roman" pitchFamily="18" charset="0"/>
              </a:rPr>
              <a:t>年代。</a:t>
            </a:r>
          </a:p>
          <a:p>
            <a:pPr>
              <a:spcBef>
                <a:spcPct val="50000"/>
              </a:spcBef>
            </a:pPr>
            <a:r>
              <a:rPr lang="zh-CN" altLang="en-US" sz="2800">
                <a:latin typeface="Times New Roman" pitchFamily="18" charset="0"/>
              </a:rPr>
              <a:t>软件工程方法形成时代。</a:t>
            </a:r>
            <a:r>
              <a:rPr lang="zh-CN" altLang="en-US" sz="2800">
                <a:latin typeface="宋体" pitchFamily="2" charset="-122"/>
              </a:rPr>
              <a:t>20</a:t>
            </a:r>
            <a:r>
              <a:rPr lang="zh-CN" altLang="en-US" sz="2800">
                <a:latin typeface="Times New Roman" pitchFamily="18" charset="0"/>
              </a:rPr>
              <a:t>世纪</a:t>
            </a:r>
            <a:r>
              <a:rPr lang="zh-CN" altLang="en-US" sz="2800">
                <a:latin typeface="宋体" pitchFamily="2" charset="-122"/>
              </a:rPr>
              <a:t>80</a:t>
            </a:r>
            <a:r>
              <a:rPr lang="zh-CN" altLang="en-US" sz="2800">
                <a:latin typeface="Times New Roman" pitchFamily="18" charset="0"/>
              </a:rPr>
              <a:t>年代。</a:t>
            </a:r>
          </a:p>
          <a:p>
            <a:pPr>
              <a:spcBef>
                <a:spcPct val="50000"/>
              </a:spcBef>
            </a:pPr>
            <a:r>
              <a:rPr lang="zh-CN" altLang="en-US" sz="2800">
                <a:latin typeface="Times New Roman" pitchFamily="18" charset="0"/>
              </a:rPr>
              <a:t>面向对象的程序设计时代。</a:t>
            </a:r>
            <a:r>
              <a:rPr lang="zh-CN" altLang="en-US" sz="2800">
                <a:latin typeface="宋体" pitchFamily="2" charset="-122"/>
              </a:rPr>
              <a:t>从20世纪90年代至今。</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6AD3DB1-FA5C-4D9D-9EBE-91B8D0877BC4}" type="datetime1">
              <a:rPr lang="zh-CN" altLang="en-US" smtClean="0"/>
              <a:t>2021/9/1</a:t>
            </a:fld>
            <a:endParaRPr lang="en-US" altLang="zh-CN"/>
          </a:p>
        </p:txBody>
      </p:sp>
      <p:sp>
        <p:nvSpPr>
          <p:cNvPr id="97283" name="Rectangle 2"/>
          <p:cNvSpPr>
            <a:spLocks noGrp="1" noChangeArrowheads="1"/>
          </p:cNvSpPr>
          <p:nvPr>
            <p:ph type="title"/>
          </p:nvPr>
        </p:nvSpPr>
        <p:spPr/>
        <p:txBody>
          <a:bodyPr/>
          <a:lstStyle/>
          <a:p>
            <a:r>
              <a:rPr lang="zh-CN" altLang="en-US"/>
              <a:t>计算机软件分类</a:t>
            </a:r>
          </a:p>
        </p:txBody>
      </p:sp>
      <p:grpSp>
        <p:nvGrpSpPr>
          <p:cNvPr id="2" name="Group 4"/>
          <p:cNvGrpSpPr>
            <a:grpSpLocks/>
          </p:cNvGrpSpPr>
          <p:nvPr/>
        </p:nvGrpSpPr>
        <p:grpSpPr bwMode="auto">
          <a:xfrm>
            <a:off x="611188" y="1628775"/>
            <a:ext cx="7772400" cy="4191000"/>
            <a:chOff x="384" y="1488"/>
            <a:chExt cx="4896" cy="2640"/>
          </a:xfrm>
        </p:grpSpPr>
        <p:sp>
          <p:nvSpPr>
            <p:cNvPr id="97286" name="Text Box 5"/>
            <p:cNvSpPr txBox="1">
              <a:spLocks noChangeArrowheads="1"/>
            </p:cNvSpPr>
            <p:nvPr/>
          </p:nvSpPr>
          <p:spPr bwMode="auto">
            <a:xfrm>
              <a:off x="384" y="2696"/>
              <a:ext cx="979" cy="319"/>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b="1">
                  <a:solidFill>
                    <a:srgbClr val="0000CC"/>
                  </a:solidFill>
                </a:rPr>
                <a:t>计算机软件</a:t>
              </a:r>
            </a:p>
          </p:txBody>
        </p:sp>
        <p:sp>
          <p:nvSpPr>
            <p:cNvPr id="97287" name="Text Box 6"/>
            <p:cNvSpPr txBox="1">
              <a:spLocks noChangeArrowheads="1"/>
            </p:cNvSpPr>
            <p:nvPr/>
          </p:nvSpPr>
          <p:spPr bwMode="auto">
            <a:xfrm>
              <a:off x="2031" y="2027"/>
              <a:ext cx="802" cy="357"/>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b="1">
                  <a:solidFill>
                    <a:srgbClr val="0000CC"/>
                  </a:solidFill>
                </a:rPr>
                <a:t>系统软件</a:t>
              </a:r>
            </a:p>
          </p:txBody>
        </p:sp>
        <p:sp>
          <p:nvSpPr>
            <p:cNvPr id="97288" name="Text Box 7"/>
            <p:cNvSpPr txBox="1">
              <a:spLocks noChangeArrowheads="1"/>
            </p:cNvSpPr>
            <p:nvPr/>
          </p:nvSpPr>
          <p:spPr bwMode="auto">
            <a:xfrm>
              <a:off x="3715" y="1488"/>
              <a:ext cx="1565" cy="288"/>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操作系统</a:t>
              </a:r>
            </a:p>
          </p:txBody>
        </p:sp>
        <p:sp>
          <p:nvSpPr>
            <p:cNvPr id="97289" name="Text Box 8"/>
            <p:cNvSpPr txBox="1">
              <a:spLocks noChangeArrowheads="1"/>
            </p:cNvSpPr>
            <p:nvPr/>
          </p:nvSpPr>
          <p:spPr bwMode="auto">
            <a:xfrm>
              <a:off x="1981" y="3429"/>
              <a:ext cx="802" cy="342"/>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b="1">
                  <a:solidFill>
                    <a:srgbClr val="0000CC"/>
                  </a:solidFill>
                </a:rPr>
                <a:t>应用软件</a:t>
              </a:r>
            </a:p>
          </p:txBody>
        </p:sp>
        <p:sp>
          <p:nvSpPr>
            <p:cNvPr id="97290" name="Text Box 9"/>
            <p:cNvSpPr txBox="1">
              <a:spLocks noChangeArrowheads="1"/>
            </p:cNvSpPr>
            <p:nvPr/>
          </p:nvSpPr>
          <p:spPr bwMode="auto">
            <a:xfrm>
              <a:off x="3707" y="1861"/>
              <a:ext cx="1573" cy="299"/>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语言处理程序</a:t>
              </a:r>
            </a:p>
          </p:txBody>
        </p:sp>
        <p:sp>
          <p:nvSpPr>
            <p:cNvPr id="97291" name="Text Box 10"/>
            <p:cNvSpPr txBox="1">
              <a:spLocks noChangeArrowheads="1"/>
            </p:cNvSpPr>
            <p:nvPr/>
          </p:nvSpPr>
          <p:spPr bwMode="auto">
            <a:xfrm>
              <a:off x="3715" y="2245"/>
              <a:ext cx="1565" cy="299"/>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数据库管理系统</a:t>
              </a:r>
            </a:p>
          </p:txBody>
        </p:sp>
        <p:sp>
          <p:nvSpPr>
            <p:cNvPr id="97292" name="Text Box 11"/>
            <p:cNvSpPr txBox="1">
              <a:spLocks noChangeArrowheads="1"/>
            </p:cNvSpPr>
            <p:nvPr/>
          </p:nvSpPr>
          <p:spPr bwMode="auto">
            <a:xfrm>
              <a:off x="3715" y="2672"/>
              <a:ext cx="1517" cy="304"/>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实用程序与工具</a:t>
              </a:r>
            </a:p>
          </p:txBody>
        </p:sp>
        <p:sp>
          <p:nvSpPr>
            <p:cNvPr id="97293" name="Text Box 12"/>
            <p:cNvSpPr txBox="1">
              <a:spLocks noChangeArrowheads="1"/>
            </p:cNvSpPr>
            <p:nvPr/>
          </p:nvSpPr>
          <p:spPr bwMode="auto">
            <a:xfrm>
              <a:off x="3707" y="3834"/>
              <a:ext cx="1429" cy="294"/>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通用软件</a:t>
              </a:r>
            </a:p>
          </p:txBody>
        </p:sp>
        <p:sp>
          <p:nvSpPr>
            <p:cNvPr id="97294" name="Text Box 13"/>
            <p:cNvSpPr txBox="1">
              <a:spLocks noChangeArrowheads="1"/>
            </p:cNvSpPr>
            <p:nvPr/>
          </p:nvSpPr>
          <p:spPr bwMode="auto">
            <a:xfrm>
              <a:off x="3715" y="3099"/>
              <a:ext cx="1517" cy="309"/>
            </a:xfrm>
            <a:prstGeom prst="rect">
              <a:avLst/>
            </a:prstGeom>
            <a:solidFill>
              <a:srgbClr val="F9F373"/>
            </a:solidFill>
            <a:ln w="9525">
              <a:miter lim="800000"/>
              <a:headEnd/>
              <a:tailEnd/>
            </a:ln>
            <a:scene3d>
              <a:camera prst="legacyObliqueTopRight"/>
              <a:lightRig rig="legacyFlat4" dir="t"/>
            </a:scene3d>
            <a:sp3d extrusionH="11100" prstMaterial="legacyMatte">
              <a:bevelT w="13500" h="13500" prst="angle"/>
              <a:bevelB w="13500" h="13500" prst="angle"/>
              <a:extrusionClr>
                <a:srgbClr val="F9F373"/>
              </a:extrusionClr>
            </a:sp3d>
          </p:spPr>
          <p:txBody>
            <a:bodyPr lIns="0" tIns="0" rIns="0" bIns="0">
              <a:flatTx/>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b="1">
                  <a:solidFill>
                    <a:srgbClr val="0000CC"/>
                  </a:solidFill>
                </a:rPr>
                <a:t>专用软件</a:t>
              </a:r>
            </a:p>
          </p:txBody>
        </p:sp>
        <p:sp>
          <p:nvSpPr>
            <p:cNvPr id="97295" name="Line 14"/>
            <p:cNvSpPr>
              <a:spLocks noChangeShapeType="1"/>
            </p:cNvSpPr>
            <p:nvPr/>
          </p:nvSpPr>
          <p:spPr bwMode="auto">
            <a:xfrm>
              <a:off x="1388" y="2853"/>
              <a:ext cx="28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6" name="Line 15"/>
            <p:cNvSpPr>
              <a:spLocks noChangeShapeType="1"/>
            </p:cNvSpPr>
            <p:nvPr/>
          </p:nvSpPr>
          <p:spPr bwMode="auto">
            <a:xfrm>
              <a:off x="1681" y="2181"/>
              <a:ext cx="0" cy="141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7" name="Line 16"/>
            <p:cNvSpPr>
              <a:spLocks noChangeShapeType="1"/>
            </p:cNvSpPr>
            <p:nvPr/>
          </p:nvSpPr>
          <p:spPr bwMode="auto">
            <a:xfrm>
              <a:off x="1690" y="2181"/>
              <a:ext cx="28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8" name="Line 17"/>
            <p:cNvSpPr>
              <a:spLocks noChangeShapeType="1"/>
            </p:cNvSpPr>
            <p:nvPr/>
          </p:nvSpPr>
          <p:spPr bwMode="auto">
            <a:xfrm>
              <a:off x="1690" y="3589"/>
              <a:ext cx="28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18"/>
            <p:cNvSpPr>
              <a:spLocks noChangeShapeType="1"/>
            </p:cNvSpPr>
            <p:nvPr/>
          </p:nvSpPr>
          <p:spPr bwMode="auto">
            <a:xfrm flipV="1">
              <a:off x="2833" y="2216"/>
              <a:ext cx="550"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0" name="Line 19"/>
            <p:cNvSpPr>
              <a:spLocks noChangeShapeType="1"/>
            </p:cNvSpPr>
            <p:nvPr/>
          </p:nvSpPr>
          <p:spPr bwMode="auto">
            <a:xfrm>
              <a:off x="3398" y="1658"/>
              <a:ext cx="0" cy="119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1" name="Line 20"/>
            <p:cNvSpPr>
              <a:spLocks noChangeShapeType="1"/>
            </p:cNvSpPr>
            <p:nvPr/>
          </p:nvSpPr>
          <p:spPr bwMode="auto">
            <a:xfrm>
              <a:off x="3407" y="2021"/>
              <a:ext cx="284"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2" name="Line 21"/>
            <p:cNvSpPr>
              <a:spLocks noChangeShapeType="1"/>
            </p:cNvSpPr>
            <p:nvPr/>
          </p:nvSpPr>
          <p:spPr bwMode="auto">
            <a:xfrm>
              <a:off x="3407" y="1658"/>
              <a:ext cx="284"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3" name="Line 22"/>
            <p:cNvSpPr>
              <a:spLocks noChangeShapeType="1"/>
            </p:cNvSpPr>
            <p:nvPr/>
          </p:nvSpPr>
          <p:spPr bwMode="auto">
            <a:xfrm>
              <a:off x="3415" y="2384"/>
              <a:ext cx="28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4" name="Line 23"/>
            <p:cNvSpPr>
              <a:spLocks noChangeShapeType="1"/>
            </p:cNvSpPr>
            <p:nvPr/>
          </p:nvSpPr>
          <p:spPr bwMode="auto">
            <a:xfrm>
              <a:off x="3407" y="2853"/>
              <a:ext cx="284"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5" name="Line 24"/>
            <p:cNvSpPr>
              <a:spLocks noChangeShapeType="1"/>
            </p:cNvSpPr>
            <p:nvPr/>
          </p:nvSpPr>
          <p:spPr bwMode="auto">
            <a:xfrm flipV="1">
              <a:off x="2833" y="3616"/>
              <a:ext cx="550"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6" name="Line 25"/>
            <p:cNvSpPr>
              <a:spLocks noChangeShapeType="1"/>
            </p:cNvSpPr>
            <p:nvPr/>
          </p:nvSpPr>
          <p:spPr bwMode="auto">
            <a:xfrm>
              <a:off x="3365" y="3237"/>
              <a:ext cx="0" cy="77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7" name="Line 26"/>
            <p:cNvSpPr>
              <a:spLocks noChangeShapeType="1"/>
            </p:cNvSpPr>
            <p:nvPr/>
          </p:nvSpPr>
          <p:spPr bwMode="auto">
            <a:xfrm>
              <a:off x="3373" y="3237"/>
              <a:ext cx="28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8" name="Line 27"/>
            <p:cNvSpPr>
              <a:spLocks noChangeShapeType="1"/>
            </p:cNvSpPr>
            <p:nvPr/>
          </p:nvSpPr>
          <p:spPr bwMode="auto">
            <a:xfrm>
              <a:off x="3365" y="4006"/>
              <a:ext cx="284"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312E893-8C0B-48B1-B103-8843ABFAE506}" type="datetime1">
              <a:rPr lang="zh-CN" altLang="en-US" smtClean="0"/>
              <a:t>2021/9/1</a:t>
            </a:fld>
            <a:endParaRPr lang="en-US" altLang="zh-CN"/>
          </a:p>
        </p:txBody>
      </p:sp>
      <p:sp>
        <p:nvSpPr>
          <p:cNvPr id="98307"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系统软件和应用软件</a:t>
            </a:r>
          </a:p>
        </p:txBody>
      </p:sp>
      <p:sp>
        <p:nvSpPr>
          <p:cNvPr id="132099" name="Rectangle 3"/>
          <p:cNvSpPr>
            <a:spLocks noGrp="1" noChangeArrowheads="1"/>
          </p:cNvSpPr>
          <p:nvPr>
            <p:ph type="body" idx="1"/>
          </p:nvPr>
        </p:nvSpPr>
        <p:spPr>
          <a:xfrm>
            <a:off x="539750" y="1196975"/>
            <a:ext cx="8135938" cy="2447925"/>
          </a:xfrm>
        </p:spPr>
        <p:txBody>
          <a:bodyPr/>
          <a:lstStyle/>
          <a:p>
            <a:r>
              <a:rPr lang="zh-CN" altLang="en-US"/>
              <a:t>系统软件：</a:t>
            </a:r>
          </a:p>
          <a:p>
            <a:pPr>
              <a:buFontTx/>
              <a:buNone/>
            </a:pPr>
            <a:r>
              <a:rPr lang="zh-CN" altLang="en-US"/>
              <a:t>   控制、管理和协调计算机硬件工作的一组程序。它主要包括操作系统、各种语言处理程序、数据库管理系统和实用程序等。</a:t>
            </a:r>
          </a:p>
        </p:txBody>
      </p:sp>
      <p:sp>
        <p:nvSpPr>
          <p:cNvPr id="132100" name="Rectangle 4"/>
          <p:cNvSpPr>
            <a:spLocks noChangeArrowheads="1"/>
          </p:cNvSpPr>
          <p:nvPr/>
        </p:nvSpPr>
        <p:spPr bwMode="auto">
          <a:xfrm>
            <a:off x="539750" y="3933825"/>
            <a:ext cx="777716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SzPct val="90000"/>
              <a:buFontTx/>
              <a:buBlip>
                <a:blip r:embed="rId2"/>
              </a:buBlip>
            </a:pPr>
            <a:r>
              <a:rPr lang="zh-CN" altLang="en-US" sz="3200" b="1">
                <a:solidFill>
                  <a:srgbClr val="1902C4"/>
                </a:solidFill>
                <a:latin typeface="Tahoma" pitchFamily="34" charset="0"/>
              </a:rPr>
              <a:t>应用软件：</a:t>
            </a:r>
          </a:p>
          <a:p>
            <a:pPr marL="342900" indent="-342900">
              <a:lnSpc>
                <a:spcPct val="90000"/>
              </a:lnSpc>
              <a:spcBef>
                <a:spcPct val="20000"/>
              </a:spcBef>
              <a:buSzPct val="90000"/>
            </a:pPr>
            <a:r>
              <a:rPr lang="zh-CN" altLang="en-US" sz="3200" b="1">
                <a:solidFill>
                  <a:srgbClr val="1902C4"/>
                </a:solidFill>
                <a:latin typeface="Tahoma" pitchFamily="34" charset="0"/>
              </a:rPr>
              <a:t>   针对某一特定问题或任务所开发的系统。它可以分为通用软件和专用软件。</a:t>
            </a:r>
            <a:endParaRPr lang="zh-CN" altLang="en-US" sz="3200" b="1">
              <a:solidFill>
                <a:srgbClr val="1902C4"/>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blinds(horizontal)">
                                      <p:cBhvr>
                                        <p:cTn id="7" dur="500"/>
                                        <p:tgtEl>
                                          <p:spTgt spid="132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2099">
                                            <p:txEl>
                                              <p:pRg st="1" end="1"/>
                                            </p:txEl>
                                          </p:spTgt>
                                        </p:tgtEl>
                                        <p:attrNameLst>
                                          <p:attrName>style.visibility</p:attrName>
                                        </p:attrNameLst>
                                      </p:cBhvr>
                                      <p:to>
                                        <p:strVal val="visible"/>
                                      </p:to>
                                    </p:set>
                                    <p:animEffect transition="in" filter="blinds(horizontal)">
                                      <p:cBhvr>
                                        <p:cTn id="12" dur="500"/>
                                        <p:tgtEl>
                                          <p:spTgt spid="132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2100"/>
                                        </p:tgtEl>
                                        <p:attrNameLst>
                                          <p:attrName>style.visibility</p:attrName>
                                        </p:attrNameLst>
                                      </p:cBhvr>
                                      <p:to>
                                        <p:strVal val="visible"/>
                                      </p:to>
                                    </p:set>
                                    <p:animEffect transition="in" filter="blinds(horizontal)">
                                      <p:cBhvr>
                                        <p:cTn id="17" dur="500"/>
                                        <p:tgtEl>
                                          <p:spTgt spid="13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P spid="132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609600" y="1066800"/>
            <a:ext cx="8153400" cy="2041525"/>
          </a:xfrm>
          <a:prstGeom prst="rect">
            <a:avLst/>
          </a:prstGeom>
          <a:gradFill rotWithShape="0">
            <a:gsLst>
              <a:gs pos="0">
                <a:srgbClr val="FFFFFF"/>
              </a:gs>
              <a:gs pos="5000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3200" b="1">
                <a:solidFill>
                  <a:schemeClr val="accent2"/>
                </a:solidFill>
                <a:latin typeface="宋体" pitchFamily="2" charset="-122"/>
              </a:rPr>
              <a:t>    </a:t>
            </a:r>
            <a:r>
              <a:rPr lang="zh-CN" altLang="en-US" sz="3200" b="1">
                <a:latin typeface="宋体" pitchFamily="2" charset="-122"/>
              </a:rPr>
              <a:t>计算机只是效仿烽火台上烟圈的形状和频度，借用数字</a:t>
            </a:r>
            <a:r>
              <a:rPr lang="en-US" altLang="zh-CN" sz="3200" b="1">
                <a:latin typeface="宋体" pitchFamily="2" charset="-122"/>
              </a:rPr>
              <a:t>l</a:t>
            </a:r>
            <a:r>
              <a:rPr lang="zh-CN" altLang="en-US" sz="3200" b="1">
                <a:latin typeface="宋体" pitchFamily="2" charset="-122"/>
              </a:rPr>
              <a:t>和</a:t>
            </a:r>
            <a:r>
              <a:rPr lang="en-US" altLang="zh-CN" sz="3200" b="1">
                <a:latin typeface="宋体" pitchFamily="2" charset="-122"/>
              </a:rPr>
              <a:t>0</a:t>
            </a:r>
            <a:r>
              <a:rPr lang="zh-CN" altLang="en-US" sz="3200" b="1">
                <a:latin typeface="宋体" pitchFamily="2" charset="-122"/>
              </a:rPr>
              <a:t>来处理所有这些数据。</a:t>
            </a:r>
            <a:r>
              <a:rPr lang="zh-CN" altLang="en-US" sz="3200" b="1">
                <a:latin typeface="Times New Roman" pitchFamily="18" charset="0"/>
              </a:rPr>
              <a:t>人是这样计数的</a:t>
            </a:r>
            <a:r>
              <a:rPr lang="en-US" altLang="zh-CN" sz="3200" b="1">
                <a:latin typeface="Times New Roman" pitchFamily="18" charset="0"/>
              </a:rPr>
              <a:t>0</a:t>
            </a:r>
            <a:r>
              <a:rPr lang="zh-CN" altLang="en-US" sz="3200" b="1">
                <a:latin typeface="Times New Roman" pitchFamily="18" charset="0"/>
              </a:rPr>
              <a:t>，</a:t>
            </a:r>
            <a:r>
              <a:rPr lang="en-US" altLang="zh-CN" sz="3200" b="1">
                <a:latin typeface="Times New Roman" pitchFamily="18" charset="0"/>
              </a:rPr>
              <a:t>1</a:t>
            </a:r>
            <a:r>
              <a:rPr lang="zh-CN" altLang="en-US" sz="3200" b="1">
                <a:latin typeface="Times New Roman" pitchFamily="18" charset="0"/>
              </a:rPr>
              <a:t>，</a:t>
            </a:r>
            <a:r>
              <a:rPr lang="en-US" altLang="zh-CN" sz="3200" b="1">
                <a:latin typeface="Times New Roman" pitchFamily="18" charset="0"/>
              </a:rPr>
              <a:t>2</a:t>
            </a:r>
            <a:r>
              <a:rPr lang="zh-CN" altLang="en-US" sz="3200" b="1">
                <a:latin typeface="Times New Roman" pitchFamily="18" charset="0"/>
              </a:rPr>
              <a:t>，</a:t>
            </a:r>
            <a:r>
              <a:rPr lang="en-US" altLang="zh-CN" sz="3200" b="1">
                <a:latin typeface="Times New Roman" pitchFamily="18" charset="0"/>
              </a:rPr>
              <a:t>3</a:t>
            </a:r>
            <a:r>
              <a:rPr lang="zh-CN" altLang="en-US" sz="3200" b="1">
                <a:latin typeface="Times New Roman" pitchFamily="18" charset="0"/>
              </a:rPr>
              <a:t>，</a:t>
            </a:r>
            <a:r>
              <a:rPr lang="en-US" altLang="zh-CN" sz="3200" b="1">
                <a:latin typeface="Times New Roman" pitchFamily="18" charset="0"/>
              </a:rPr>
              <a:t>4</a:t>
            </a:r>
            <a:r>
              <a:rPr lang="zh-CN" altLang="en-US" sz="3200" b="1">
                <a:latin typeface="Times New Roman" pitchFamily="18" charset="0"/>
              </a:rPr>
              <a:t>，</a:t>
            </a:r>
            <a:r>
              <a:rPr lang="en-US" altLang="zh-CN" sz="3200" b="1">
                <a:latin typeface="Times New Roman" pitchFamily="18" charset="0"/>
              </a:rPr>
              <a:t>5</a:t>
            </a:r>
            <a:r>
              <a:rPr lang="zh-CN" altLang="en-US" sz="3200" b="1">
                <a:latin typeface="Times New Roman" pitchFamily="18" charset="0"/>
              </a:rPr>
              <a:t>；而计算机则是这样计数的</a:t>
            </a:r>
            <a:r>
              <a:rPr lang="en-US" altLang="zh-CN" sz="3200" b="1">
                <a:latin typeface="Times New Roman" pitchFamily="18" charset="0"/>
              </a:rPr>
              <a:t>0</a:t>
            </a:r>
            <a:r>
              <a:rPr lang="zh-CN" altLang="en-US" sz="3200" b="1">
                <a:latin typeface="Times New Roman" pitchFamily="18" charset="0"/>
              </a:rPr>
              <a:t>，</a:t>
            </a:r>
            <a:r>
              <a:rPr lang="en-US" altLang="zh-CN" sz="3200" b="1">
                <a:latin typeface="Times New Roman" pitchFamily="18" charset="0"/>
              </a:rPr>
              <a:t>1</a:t>
            </a:r>
            <a:r>
              <a:rPr lang="zh-CN" altLang="en-US" sz="3200" b="1">
                <a:latin typeface="Times New Roman" pitchFamily="18" charset="0"/>
              </a:rPr>
              <a:t>，</a:t>
            </a:r>
            <a:r>
              <a:rPr lang="en-US" altLang="zh-CN" sz="3200" b="1">
                <a:latin typeface="Times New Roman" pitchFamily="18" charset="0"/>
              </a:rPr>
              <a:t>10</a:t>
            </a:r>
            <a:r>
              <a:rPr lang="zh-CN" altLang="en-US" sz="3200" b="1">
                <a:latin typeface="Times New Roman" pitchFamily="18" charset="0"/>
              </a:rPr>
              <a:t>，</a:t>
            </a:r>
            <a:r>
              <a:rPr lang="en-US" altLang="zh-CN" sz="3200" b="1">
                <a:latin typeface="Times New Roman" pitchFamily="18" charset="0"/>
              </a:rPr>
              <a:t>11</a:t>
            </a:r>
            <a:r>
              <a:rPr lang="zh-CN" altLang="en-US" sz="3200" b="1">
                <a:latin typeface="Times New Roman" pitchFamily="18" charset="0"/>
              </a:rPr>
              <a:t>，</a:t>
            </a:r>
            <a:r>
              <a:rPr lang="en-US" altLang="zh-CN" sz="3200" b="1">
                <a:latin typeface="Times New Roman" pitchFamily="18" charset="0"/>
              </a:rPr>
              <a:t>100</a:t>
            </a:r>
            <a:r>
              <a:rPr lang="zh-CN" altLang="en-US" sz="3200" b="1">
                <a:latin typeface="Times New Roman" pitchFamily="18" charset="0"/>
              </a:rPr>
              <a:t>，</a:t>
            </a:r>
            <a:r>
              <a:rPr lang="en-US" altLang="zh-CN" sz="3200" b="1">
                <a:latin typeface="Times New Roman" pitchFamily="18" charset="0"/>
              </a:rPr>
              <a:t>101</a:t>
            </a:r>
            <a:r>
              <a:rPr lang="zh-CN" altLang="en-US" sz="3200" b="1">
                <a:solidFill>
                  <a:schemeClr val="accent2"/>
                </a:solidFill>
                <a:latin typeface="Times New Roman" pitchFamily="18" charset="0"/>
              </a:rPr>
              <a:t>。</a:t>
            </a:r>
          </a:p>
        </p:txBody>
      </p:sp>
      <p:sp>
        <p:nvSpPr>
          <p:cNvPr id="24579" name="Text Box 3"/>
          <p:cNvSpPr txBox="1">
            <a:spLocks noChangeArrowheads="1"/>
          </p:cNvSpPr>
          <p:nvPr/>
        </p:nvSpPr>
        <p:spPr bwMode="auto">
          <a:xfrm>
            <a:off x="1042988" y="3429000"/>
            <a:ext cx="6781800" cy="1592263"/>
          </a:xfrm>
          <a:prstGeom prst="rect">
            <a:avLst/>
          </a:prstGeom>
          <a:solidFill>
            <a:schemeClr val="accent1"/>
          </a:solidFill>
          <a:ln w="38100">
            <a:solidFill>
              <a:srgbClr val="FFFF66"/>
            </a:solidFill>
            <a:prstDash val="dashDot"/>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a:latin typeface="Times New Roman" pitchFamily="18" charset="0"/>
              </a:rPr>
              <a:t>        </a:t>
            </a:r>
            <a:r>
              <a:rPr kumimoji="1" lang="zh-CN" altLang="en-US" sz="3200" b="1">
                <a:latin typeface="Times New Roman" pitchFamily="18" charset="0"/>
              </a:rPr>
              <a:t>计算机是采用二进制数值存储信息和计算数据的，即以</a:t>
            </a:r>
            <a:r>
              <a:rPr kumimoji="1" lang="en-US" altLang="zh-CN" sz="3200" b="1">
                <a:latin typeface="Times New Roman" pitchFamily="18" charset="0"/>
              </a:rPr>
              <a:t>0</a:t>
            </a:r>
            <a:r>
              <a:rPr kumimoji="1" lang="zh-CN" altLang="en-US" sz="3200" b="1">
                <a:latin typeface="Times New Roman" pitchFamily="18" charset="0"/>
              </a:rPr>
              <a:t>和</a:t>
            </a:r>
            <a:r>
              <a:rPr kumimoji="1" lang="en-US" altLang="zh-CN" sz="3200" b="1">
                <a:latin typeface="Times New Roman" pitchFamily="18" charset="0"/>
              </a:rPr>
              <a:t>1</a:t>
            </a:r>
            <a:r>
              <a:rPr kumimoji="1" lang="zh-CN" altLang="en-US" sz="3200" b="1">
                <a:latin typeface="Times New Roman" pitchFamily="18" charset="0"/>
              </a:rPr>
              <a:t>两种代码进行存储、计算和传输信息。</a:t>
            </a:r>
          </a:p>
        </p:txBody>
      </p:sp>
      <p:sp>
        <p:nvSpPr>
          <p:cNvPr id="1946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E2103D8-13F3-4D9A-8A74-987749EB6662}" type="datetime1">
              <a:rPr lang="zh-CN" altLang="en-US" smtClean="0"/>
              <a:t>2021/9/1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checkerboard(across)">
                                      <p:cBhvr>
                                        <p:cTn id="7" dur="500"/>
                                        <p:tgtEl>
                                          <p:spTgt spid="2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barn(inHorizontal)">
                                      <p:cBhvr>
                                        <p:cTn id="12"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autoUpdateAnimBg="0"/>
      <p:bldP spid="24579"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42E7C0D-41D8-42F9-A5D1-E1A30675EBED}" type="datetime1">
              <a:rPr lang="zh-CN" altLang="en-US" smtClean="0"/>
              <a:t>2021/9/1</a:t>
            </a:fld>
            <a:endParaRPr lang="en-US" altLang="zh-CN"/>
          </a:p>
        </p:txBody>
      </p:sp>
      <p:sp>
        <p:nvSpPr>
          <p:cNvPr id="99331"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操作系统</a:t>
            </a:r>
          </a:p>
        </p:txBody>
      </p:sp>
      <p:sp>
        <p:nvSpPr>
          <p:cNvPr id="99332" name="Rectangle 5"/>
          <p:cNvSpPr>
            <a:spLocks noGrp="1" noChangeArrowheads="1"/>
          </p:cNvSpPr>
          <p:nvPr>
            <p:ph type="body" idx="1"/>
          </p:nvPr>
        </p:nvSpPr>
        <p:spPr>
          <a:xfrm>
            <a:off x="685800" y="1295400"/>
            <a:ext cx="8458200" cy="5257800"/>
          </a:xfrm>
          <a:noFill/>
        </p:spPr>
        <p:txBody>
          <a:bodyPr/>
          <a:lstStyle/>
          <a:p>
            <a:pPr>
              <a:lnSpc>
                <a:spcPct val="90000"/>
              </a:lnSpc>
            </a:pPr>
            <a:r>
              <a:rPr lang="zh-CN" altLang="en-US" sz="2800"/>
              <a:t>操作系统概念：</a:t>
            </a:r>
          </a:p>
          <a:p>
            <a:pPr lvl="1">
              <a:lnSpc>
                <a:spcPct val="90000"/>
              </a:lnSpc>
            </a:pPr>
            <a:r>
              <a:rPr lang="zh-CN" altLang="en-US" sz="2400"/>
              <a:t>指管理、控制和协调计算机各部分工作的一组程序。它是软件中最基础的部分，是用户和裸机之间的接口，其作用是使用户更方便地使用计算机，以提高计算机的运行效率。</a:t>
            </a:r>
          </a:p>
          <a:p>
            <a:pPr>
              <a:lnSpc>
                <a:spcPct val="90000"/>
              </a:lnSpc>
            </a:pPr>
            <a:r>
              <a:rPr lang="zh-CN" altLang="en-US" sz="2800"/>
              <a:t>操作系统功能：</a:t>
            </a:r>
          </a:p>
          <a:p>
            <a:pPr lvl="1">
              <a:lnSpc>
                <a:spcPct val="90000"/>
              </a:lnSpc>
            </a:pPr>
            <a:r>
              <a:rPr lang="zh-CN" altLang="en-US" sz="2400"/>
              <a:t>资源管理（</a:t>
            </a:r>
            <a:r>
              <a:rPr lang="en-US" altLang="zh-CN" sz="2400"/>
              <a:t>CPU、</a:t>
            </a:r>
            <a:r>
              <a:rPr lang="zh-CN" altLang="en-US" sz="2400"/>
              <a:t>内存、进程、作业、打印等）。</a:t>
            </a:r>
          </a:p>
          <a:p>
            <a:pPr lvl="1">
              <a:lnSpc>
                <a:spcPct val="90000"/>
              </a:lnSpc>
            </a:pPr>
            <a:r>
              <a:rPr lang="zh-CN" altLang="en-US" sz="2400"/>
              <a:t>用户操作界面</a:t>
            </a:r>
          </a:p>
          <a:p>
            <a:pPr lvl="1">
              <a:lnSpc>
                <a:spcPct val="90000"/>
              </a:lnSpc>
            </a:pPr>
            <a:r>
              <a:rPr lang="zh-CN" altLang="en-US" sz="2400"/>
              <a:t>控制输入/输出处理</a:t>
            </a:r>
          </a:p>
          <a:p>
            <a:pPr lvl="1">
              <a:lnSpc>
                <a:spcPct val="90000"/>
              </a:lnSpc>
            </a:pPr>
            <a:r>
              <a:rPr lang="zh-CN" altLang="en-US" sz="2400"/>
              <a:t>实现计算机之间的通信</a:t>
            </a:r>
          </a:p>
          <a:p>
            <a:pPr>
              <a:lnSpc>
                <a:spcPct val="90000"/>
              </a:lnSpc>
            </a:pPr>
            <a:r>
              <a:rPr lang="zh-CN" altLang="en-US" sz="2800"/>
              <a:t>典型的操作系统</a:t>
            </a:r>
          </a:p>
          <a:p>
            <a:pPr lvl="1">
              <a:lnSpc>
                <a:spcPct val="90000"/>
              </a:lnSpc>
            </a:pPr>
            <a:r>
              <a:rPr lang="en-US" altLang="zh-CN" sz="2400"/>
              <a:t>Windows 7</a:t>
            </a:r>
            <a:r>
              <a:rPr lang="zh-CN" altLang="en-US" sz="2400"/>
              <a:t>、 </a:t>
            </a:r>
            <a:r>
              <a:rPr lang="en-US" altLang="zh-CN" sz="2400"/>
              <a:t>Vista</a:t>
            </a:r>
            <a:r>
              <a:rPr lang="zh-CN" altLang="en-US" sz="2400"/>
              <a:t>、</a:t>
            </a:r>
            <a:r>
              <a:rPr lang="en-US" altLang="zh-CN" sz="2400"/>
              <a:t>Windows</a:t>
            </a:r>
            <a:r>
              <a:rPr lang="zh-CN" altLang="en-US" sz="2400"/>
              <a:t> </a:t>
            </a:r>
            <a:r>
              <a:rPr lang="en-US" altLang="zh-CN" sz="2400"/>
              <a:t>XP</a:t>
            </a:r>
            <a:r>
              <a:rPr lang="zh-CN" altLang="en-US" sz="2400"/>
              <a:t>、</a:t>
            </a:r>
            <a:r>
              <a:rPr lang="en-US" altLang="zh-CN" sz="2400"/>
              <a:t>Windows 2000、UNIX、Lunix</a:t>
            </a:r>
            <a:r>
              <a:rPr lang="zh-CN" altLang="en-US" sz="2400"/>
              <a:t>等。</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B3182FE-5F31-4C41-8579-5CD9DB88360E}" type="datetime1">
              <a:rPr lang="zh-CN" altLang="en-US" smtClean="0"/>
              <a:t>2021/9/1</a:t>
            </a:fld>
            <a:endParaRPr lang="en-US" altLang="zh-CN"/>
          </a:p>
        </p:txBody>
      </p:sp>
      <p:sp>
        <p:nvSpPr>
          <p:cNvPr id="100355"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数据库系统</a:t>
            </a:r>
          </a:p>
        </p:txBody>
      </p:sp>
      <p:sp>
        <p:nvSpPr>
          <p:cNvPr id="100356" name="Rectangle 3"/>
          <p:cNvSpPr>
            <a:spLocks noGrp="1" noChangeArrowheads="1"/>
          </p:cNvSpPr>
          <p:nvPr>
            <p:ph type="body" idx="1"/>
          </p:nvPr>
        </p:nvSpPr>
        <p:spPr>
          <a:xfrm>
            <a:off x="468313" y="1295400"/>
            <a:ext cx="8675687" cy="5257800"/>
          </a:xfrm>
        </p:spPr>
        <p:txBody>
          <a:bodyPr/>
          <a:lstStyle/>
          <a:p>
            <a:pPr>
              <a:lnSpc>
                <a:spcPct val="90000"/>
              </a:lnSpc>
              <a:spcBef>
                <a:spcPct val="50000"/>
              </a:spcBef>
            </a:pPr>
            <a:r>
              <a:rPr lang="zh-CN" altLang="en-US" sz="2800"/>
              <a:t>最流行的是关系型数据库。</a:t>
            </a:r>
          </a:p>
          <a:p>
            <a:pPr>
              <a:lnSpc>
                <a:spcPct val="90000"/>
              </a:lnSpc>
              <a:spcBef>
                <a:spcPct val="50000"/>
              </a:spcBef>
            </a:pPr>
            <a:r>
              <a:rPr lang="zh-CN" altLang="en-US" sz="2800"/>
              <a:t>数据库由许多个相互关联的表组成。表由若干行若干列组成。表中的行称为记录，表中的列称为字段。</a:t>
            </a:r>
          </a:p>
          <a:p>
            <a:pPr>
              <a:lnSpc>
                <a:spcPct val="90000"/>
              </a:lnSpc>
              <a:spcBef>
                <a:spcPct val="50000"/>
              </a:spcBef>
            </a:pPr>
            <a:r>
              <a:rPr lang="zh-CN" altLang="en-US" sz="2800"/>
              <a:t>对数据库进行操纵和管理的软件称为数据库管理系统（</a:t>
            </a:r>
            <a:r>
              <a:rPr lang="en-US" altLang="zh-CN" sz="2800"/>
              <a:t>D</a:t>
            </a:r>
            <a:r>
              <a:rPr lang="en-US" altLang="zh-CN" sz="2800">
                <a:solidFill>
                  <a:schemeClr val="hlink"/>
                </a:solidFill>
              </a:rPr>
              <a:t>ata</a:t>
            </a:r>
            <a:r>
              <a:rPr lang="en-US" altLang="zh-CN" sz="2800"/>
              <a:t> B</a:t>
            </a:r>
            <a:r>
              <a:rPr lang="en-US" altLang="zh-CN" sz="2800">
                <a:solidFill>
                  <a:schemeClr val="hlink"/>
                </a:solidFill>
              </a:rPr>
              <a:t>ase</a:t>
            </a:r>
            <a:r>
              <a:rPr lang="en-US" altLang="zh-CN" sz="2800"/>
              <a:t> M</a:t>
            </a:r>
            <a:r>
              <a:rPr lang="en-US" altLang="zh-CN" sz="2800">
                <a:solidFill>
                  <a:schemeClr val="hlink"/>
                </a:solidFill>
              </a:rPr>
              <a:t>anagement</a:t>
            </a:r>
            <a:r>
              <a:rPr lang="en-US" altLang="zh-CN" sz="2800"/>
              <a:t> S</a:t>
            </a:r>
            <a:r>
              <a:rPr lang="en-US" altLang="zh-CN" sz="2800">
                <a:solidFill>
                  <a:schemeClr val="hlink"/>
                </a:solidFill>
              </a:rPr>
              <a:t>ystem</a:t>
            </a:r>
            <a:r>
              <a:rPr lang="zh-CN" altLang="en-US" sz="2800"/>
              <a:t>）。</a:t>
            </a:r>
          </a:p>
          <a:p>
            <a:pPr>
              <a:lnSpc>
                <a:spcPct val="90000"/>
              </a:lnSpc>
              <a:spcBef>
                <a:spcPct val="50000"/>
              </a:spcBef>
            </a:pPr>
            <a:r>
              <a:rPr lang="en-US" altLang="zh-CN" sz="2800"/>
              <a:t>DBMS</a:t>
            </a:r>
            <a:r>
              <a:rPr lang="zh-CN" altLang="en-US" sz="2800"/>
              <a:t>提供了访问和使用数据库的方法，其中包括建库、建表、存储、查询、恢复、权限控制、增加记录、修改记录、删除记录等操作。</a:t>
            </a:r>
          </a:p>
          <a:p>
            <a:pPr>
              <a:lnSpc>
                <a:spcPct val="90000"/>
              </a:lnSpc>
              <a:spcBef>
                <a:spcPct val="50000"/>
              </a:spcBef>
            </a:pPr>
            <a:r>
              <a:rPr lang="zh-CN" altLang="en-US" sz="2800"/>
              <a:t>当前流行的关系型数据库系统有</a:t>
            </a:r>
            <a:r>
              <a:rPr lang="en-US" altLang="zh-CN" sz="2800"/>
              <a:t>SQL Server</a:t>
            </a:r>
            <a:r>
              <a:rPr lang="zh-CN" altLang="en-US" sz="2800"/>
              <a:t>、</a:t>
            </a:r>
            <a:r>
              <a:rPr lang="en-US" altLang="zh-CN" sz="2800"/>
              <a:t>Oracle</a:t>
            </a:r>
            <a:r>
              <a:rPr lang="zh-CN" altLang="en-US" sz="2800"/>
              <a:t>、</a:t>
            </a:r>
            <a:r>
              <a:rPr lang="en-US" altLang="zh-CN" sz="2800"/>
              <a:t>Sybase</a:t>
            </a:r>
            <a:r>
              <a:rPr lang="zh-CN" altLang="en-US" sz="2800"/>
              <a:t>、</a:t>
            </a:r>
            <a:r>
              <a:rPr lang="en-US" altLang="zh-CN" sz="2800"/>
              <a:t>DB2</a:t>
            </a:r>
            <a:r>
              <a:rPr lang="zh-CN" altLang="en-US" sz="2800"/>
              <a:t>、</a:t>
            </a:r>
            <a:r>
              <a:rPr lang="en-US" altLang="zh-CN" sz="2800"/>
              <a:t>FoxPro</a:t>
            </a:r>
            <a:r>
              <a:rPr lang="zh-CN" altLang="en-US" sz="2800"/>
              <a:t>和</a:t>
            </a:r>
            <a:r>
              <a:rPr lang="en-US" altLang="zh-CN" sz="2800"/>
              <a:t>Access</a:t>
            </a:r>
            <a:r>
              <a:rPr lang="zh-CN" altLang="en-US" sz="2800"/>
              <a:t>等。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FBAA3B-8B85-4E4F-BE80-699EE26AA109}" type="datetime1">
              <a:rPr lang="zh-CN" altLang="en-US" smtClean="0"/>
              <a:t>2021/9/1</a:t>
            </a:fld>
            <a:endParaRPr lang="en-US" altLang="zh-CN"/>
          </a:p>
        </p:txBody>
      </p:sp>
      <p:sp>
        <p:nvSpPr>
          <p:cNvPr id="101379"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程序设计语言处理系统</a:t>
            </a:r>
          </a:p>
        </p:txBody>
      </p:sp>
      <p:sp>
        <p:nvSpPr>
          <p:cNvPr id="101380" name="Rectangle 3"/>
          <p:cNvSpPr>
            <a:spLocks noGrp="1" noChangeArrowheads="1"/>
          </p:cNvSpPr>
          <p:nvPr>
            <p:ph type="body" idx="1"/>
          </p:nvPr>
        </p:nvSpPr>
        <p:spPr>
          <a:xfrm>
            <a:off x="468313" y="1295400"/>
            <a:ext cx="8675687" cy="5257800"/>
          </a:xfrm>
        </p:spPr>
        <p:txBody>
          <a:bodyPr/>
          <a:lstStyle/>
          <a:p>
            <a:pPr>
              <a:lnSpc>
                <a:spcPct val="90000"/>
              </a:lnSpc>
              <a:spcBef>
                <a:spcPct val="50000"/>
              </a:spcBef>
            </a:pPr>
            <a:r>
              <a:rPr lang="zh-CN" altLang="en-US" sz="2800">
                <a:latin typeface="宋体" pitchFamily="2" charset="-122"/>
              </a:rPr>
              <a:t>程序设计语言：人们与计算机打交道的一套规则。</a:t>
            </a:r>
            <a:endParaRPr lang="zh-CN" altLang="en-US" sz="2800"/>
          </a:p>
          <a:p>
            <a:pPr>
              <a:lnSpc>
                <a:spcPct val="90000"/>
              </a:lnSpc>
              <a:spcBef>
                <a:spcPct val="50000"/>
              </a:spcBef>
            </a:pPr>
            <a:r>
              <a:rPr lang="zh-CN" altLang="en-US" sz="2800"/>
              <a:t>计算机只能识别二进制数。</a:t>
            </a:r>
          </a:p>
          <a:p>
            <a:pPr>
              <a:lnSpc>
                <a:spcPct val="90000"/>
              </a:lnSpc>
              <a:spcBef>
                <a:spcPct val="50000"/>
              </a:spcBef>
            </a:pPr>
            <a:r>
              <a:rPr lang="zh-CN" altLang="en-US" sz="2800"/>
              <a:t>语言处理系统：将汇编语言或高级语言编写的程序转换成二进制的目标程序。</a:t>
            </a:r>
          </a:p>
          <a:p>
            <a:pPr>
              <a:lnSpc>
                <a:spcPct val="90000"/>
              </a:lnSpc>
              <a:spcBef>
                <a:spcPct val="50000"/>
              </a:spcBef>
            </a:pPr>
            <a:r>
              <a:rPr lang="zh-CN" altLang="en-US" sz="2800"/>
              <a:t>语言处理程序分类：解释程序和编译程序。 </a:t>
            </a:r>
          </a:p>
          <a:p>
            <a:pPr>
              <a:lnSpc>
                <a:spcPct val="90000"/>
              </a:lnSpc>
              <a:spcBef>
                <a:spcPct val="50000"/>
              </a:spcBef>
            </a:pPr>
            <a:r>
              <a:rPr lang="zh-CN" altLang="en-US" sz="2800"/>
              <a:t>解释程序：边翻译、边执行。</a:t>
            </a:r>
          </a:p>
          <a:p>
            <a:pPr>
              <a:lnSpc>
                <a:spcPct val="90000"/>
              </a:lnSpc>
              <a:spcBef>
                <a:spcPct val="50000"/>
              </a:spcBef>
            </a:pPr>
            <a:r>
              <a:rPr lang="zh-CN" altLang="en-US" sz="2800"/>
              <a:t>编译程序：将源程序翻译成二进制的机器指令，生成相应的可执行文件，然后运行 。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021627B-03B1-4C36-9242-6B3B7E9074C4}" type="datetime1">
              <a:rPr lang="zh-CN" altLang="en-US" smtClean="0"/>
              <a:t>2021/9/1</a:t>
            </a:fld>
            <a:endParaRPr lang="en-US" altLang="zh-CN"/>
          </a:p>
        </p:txBody>
      </p:sp>
      <p:sp>
        <p:nvSpPr>
          <p:cNvPr id="102403"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计算机语言示例</a:t>
            </a:r>
            <a:r>
              <a:rPr lang="zh-CN" altLang="en-US" sz="3600">
                <a:latin typeface="楷体_GB2312" pitchFamily="49" charset="-122"/>
              </a:rPr>
              <a:t>（计算</a:t>
            </a:r>
            <a:r>
              <a:rPr lang="zh-CN" altLang="en-US" sz="3600">
                <a:latin typeface="华文楷体" pitchFamily="2" charset="-122"/>
              </a:rPr>
              <a:t>“</a:t>
            </a:r>
            <a:r>
              <a:rPr lang="zh-CN" altLang="en-US" sz="3600">
                <a:latin typeface="楷体_GB2312" pitchFamily="49" charset="-122"/>
              </a:rPr>
              <a:t>3+5</a:t>
            </a:r>
            <a:r>
              <a:rPr lang="zh-CN" altLang="en-US" sz="3600">
                <a:latin typeface="华文楷体" pitchFamily="2" charset="-122"/>
              </a:rPr>
              <a:t>”</a:t>
            </a:r>
            <a:r>
              <a:rPr lang="zh-CN" altLang="en-US" sz="3600">
                <a:latin typeface="楷体_GB2312" pitchFamily="49" charset="-122"/>
              </a:rPr>
              <a:t>）</a:t>
            </a:r>
          </a:p>
        </p:txBody>
      </p:sp>
      <p:sp>
        <p:nvSpPr>
          <p:cNvPr id="102404" name="Rectangle 3"/>
          <p:cNvSpPr>
            <a:spLocks noGrp="1" noChangeArrowheads="1"/>
          </p:cNvSpPr>
          <p:nvPr>
            <p:ph type="body" idx="1"/>
          </p:nvPr>
        </p:nvSpPr>
        <p:spPr>
          <a:xfrm>
            <a:off x="685800" y="1366838"/>
            <a:ext cx="4495800" cy="1862137"/>
          </a:xfrm>
          <a:solidFill>
            <a:srgbClr val="FBF993"/>
          </a:solidFill>
          <a:ln>
            <a:solidFill>
              <a:srgbClr val="0000CC"/>
            </a:solidFill>
            <a:miter lim="800000"/>
            <a:headEnd/>
            <a:tailEnd/>
          </a:ln>
        </p:spPr>
        <p:txBody>
          <a:bodyPr/>
          <a:lstStyle/>
          <a:p>
            <a:pPr>
              <a:spcBef>
                <a:spcPct val="0"/>
              </a:spcBef>
              <a:buFontTx/>
              <a:buNone/>
            </a:pPr>
            <a:r>
              <a:rPr lang="zh-CN" altLang="en-US" sz="2800">
                <a:latin typeface="宋体" pitchFamily="2" charset="-122"/>
              </a:rPr>
              <a:t>  10110000</a:t>
            </a:r>
          </a:p>
          <a:p>
            <a:pPr>
              <a:spcBef>
                <a:spcPct val="0"/>
              </a:spcBef>
              <a:buFontTx/>
              <a:buNone/>
            </a:pPr>
            <a:r>
              <a:rPr lang="zh-CN" altLang="en-US" sz="2800">
                <a:latin typeface="宋体" pitchFamily="2" charset="-122"/>
              </a:rPr>
              <a:t>  00000011</a:t>
            </a:r>
          </a:p>
          <a:p>
            <a:pPr>
              <a:spcBef>
                <a:spcPct val="0"/>
              </a:spcBef>
              <a:buFontTx/>
              <a:buNone/>
            </a:pPr>
            <a:r>
              <a:rPr lang="zh-CN" altLang="en-US" sz="2800">
                <a:latin typeface="宋体" pitchFamily="2" charset="-122"/>
              </a:rPr>
              <a:t>  00000100</a:t>
            </a:r>
          </a:p>
          <a:p>
            <a:pPr>
              <a:spcBef>
                <a:spcPct val="0"/>
              </a:spcBef>
              <a:buFontTx/>
              <a:buNone/>
            </a:pPr>
            <a:r>
              <a:rPr lang="zh-CN" altLang="en-US" sz="2800">
                <a:latin typeface="宋体" pitchFamily="2" charset="-122"/>
              </a:rPr>
              <a:t>  00000101</a:t>
            </a:r>
            <a:endParaRPr lang="zh-CN" altLang="en-US" sz="2800"/>
          </a:p>
        </p:txBody>
      </p:sp>
      <p:sp>
        <p:nvSpPr>
          <p:cNvPr id="102405" name="Rectangle 4"/>
          <p:cNvSpPr>
            <a:spLocks noChangeArrowheads="1"/>
          </p:cNvSpPr>
          <p:nvPr/>
        </p:nvSpPr>
        <p:spPr bwMode="auto">
          <a:xfrm>
            <a:off x="685800" y="3810000"/>
            <a:ext cx="4495800" cy="1066800"/>
          </a:xfrm>
          <a:prstGeom prst="rect">
            <a:avLst/>
          </a:prstGeom>
          <a:solidFill>
            <a:srgbClr val="FBF993"/>
          </a:solidFill>
          <a:ln w="9525">
            <a:solidFill>
              <a:srgbClr val="0000CC"/>
            </a:solidFill>
            <a:miter lim="800000"/>
            <a:headEnd/>
            <a:tailEnd/>
          </a:ln>
        </p:spPr>
        <p:txBody>
          <a:bodyPr/>
          <a:lstStyle/>
          <a:p>
            <a:pPr marL="342900" indent="-342900">
              <a:buSzPct val="90000"/>
            </a:pPr>
            <a:r>
              <a:rPr lang="en-US" altLang="zh-CN" sz="2800" b="1">
                <a:latin typeface="宋体" pitchFamily="2" charset="-122"/>
              </a:rPr>
              <a:t>  MOV  AL, 03</a:t>
            </a:r>
          </a:p>
          <a:p>
            <a:pPr marL="342900" indent="-342900">
              <a:buSzPct val="90000"/>
            </a:pPr>
            <a:r>
              <a:rPr lang="en-US" altLang="zh-CN" sz="2800" b="1">
                <a:latin typeface="宋体" pitchFamily="2" charset="-122"/>
              </a:rPr>
              <a:t>  ADD  AL, 05</a:t>
            </a:r>
          </a:p>
        </p:txBody>
      </p:sp>
      <p:sp>
        <p:nvSpPr>
          <p:cNvPr id="102406" name="Rectangle 5"/>
          <p:cNvSpPr>
            <a:spLocks noChangeArrowheads="1"/>
          </p:cNvSpPr>
          <p:nvPr/>
        </p:nvSpPr>
        <p:spPr bwMode="auto">
          <a:xfrm>
            <a:off x="685800" y="5334000"/>
            <a:ext cx="4495800" cy="685800"/>
          </a:xfrm>
          <a:prstGeom prst="rect">
            <a:avLst/>
          </a:prstGeom>
          <a:solidFill>
            <a:srgbClr val="FBF993"/>
          </a:solidFill>
          <a:ln w="9525">
            <a:solidFill>
              <a:srgbClr val="0000CC"/>
            </a:solidFill>
            <a:miter lim="800000"/>
            <a:headEnd/>
            <a:tailEnd/>
          </a:ln>
        </p:spPr>
        <p:txBody>
          <a:bodyPr/>
          <a:lstStyle/>
          <a:p>
            <a:pPr marL="342900" indent="-342900">
              <a:buSzPct val="90000"/>
            </a:pPr>
            <a:r>
              <a:rPr lang="zh-CN" altLang="en-US" sz="2800" b="1">
                <a:latin typeface="宋体" pitchFamily="2" charset="-122"/>
              </a:rPr>
              <a:t>  </a:t>
            </a:r>
            <a:r>
              <a:rPr lang="en-US" altLang="zh-CN" sz="2800" b="1">
                <a:latin typeface="宋体" pitchFamily="2" charset="-122"/>
              </a:rPr>
              <a:t>S = 3 + 5</a:t>
            </a:r>
          </a:p>
        </p:txBody>
      </p:sp>
      <p:sp>
        <p:nvSpPr>
          <p:cNvPr id="102407" name="Rectangle 6"/>
          <p:cNvSpPr>
            <a:spLocks noChangeArrowheads="1"/>
          </p:cNvSpPr>
          <p:nvPr/>
        </p:nvSpPr>
        <p:spPr bwMode="auto">
          <a:xfrm>
            <a:off x="5334000" y="18288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t>8086</a:t>
            </a:r>
            <a:r>
              <a:rPr lang="zh-CN" altLang="en-US" b="1">
                <a:latin typeface="宋体" pitchFamily="2" charset="-122"/>
              </a:rPr>
              <a:t>（</a:t>
            </a:r>
            <a:r>
              <a:rPr lang="en-US" altLang="zh-CN" b="1"/>
              <a:t>CPU</a:t>
            </a:r>
            <a:r>
              <a:rPr lang="en-US" altLang="zh-CN" b="1">
                <a:latin typeface="宋体" pitchFamily="2" charset="-122"/>
              </a:rPr>
              <a:t>）</a:t>
            </a:r>
            <a:r>
              <a:rPr lang="zh-CN" altLang="en-US" b="1">
                <a:latin typeface="宋体" pitchFamily="2" charset="-122"/>
              </a:rPr>
              <a:t>机器语言</a:t>
            </a:r>
            <a:r>
              <a:rPr lang="zh-CN" altLang="en-US" b="1"/>
              <a:t> </a:t>
            </a:r>
          </a:p>
          <a:p>
            <a:r>
              <a:rPr lang="zh-CN" altLang="en-US" b="1"/>
              <a:t>     </a:t>
            </a:r>
            <a:r>
              <a:rPr lang="zh-CN" altLang="en-US" b="1">
                <a:solidFill>
                  <a:srgbClr val="0000CC"/>
                </a:solidFill>
              </a:rPr>
              <a:t>（第一代语言）</a:t>
            </a:r>
          </a:p>
        </p:txBody>
      </p:sp>
      <p:sp>
        <p:nvSpPr>
          <p:cNvPr id="102408" name="Rectangle 7"/>
          <p:cNvSpPr>
            <a:spLocks noChangeArrowheads="1"/>
          </p:cNvSpPr>
          <p:nvPr/>
        </p:nvSpPr>
        <p:spPr bwMode="auto">
          <a:xfrm>
            <a:off x="5508625" y="38608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t>8086</a:t>
            </a:r>
            <a:r>
              <a:rPr lang="zh-CN" altLang="en-US" b="1">
                <a:latin typeface="宋体" pitchFamily="2" charset="-122"/>
              </a:rPr>
              <a:t>（</a:t>
            </a:r>
            <a:r>
              <a:rPr lang="en-US" altLang="zh-CN" b="1"/>
              <a:t>CPU</a:t>
            </a:r>
            <a:r>
              <a:rPr lang="en-US" altLang="zh-CN" b="1">
                <a:latin typeface="宋体" pitchFamily="2" charset="-122"/>
              </a:rPr>
              <a:t>）</a:t>
            </a:r>
            <a:r>
              <a:rPr lang="zh-CN" altLang="en-US" b="1">
                <a:latin typeface="宋体" pitchFamily="2" charset="-122"/>
              </a:rPr>
              <a:t>汇编语言</a:t>
            </a:r>
          </a:p>
          <a:p>
            <a:r>
              <a:rPr lang="zh-CN" altLang="en-US" b="1">
                <a:latin typeface="宋体" pitchFamily="2" charset="-122"/>
              </a:rPr>
              <a:t>  </a:t>
            </a:r>
            <a:r>
              <a:rPr lang="zh-CN" altLang="en-US" b="1">
                <a:solidFill>
                  <a:srgbClr val="0000CC"/>
                </a:solidFill>
              </a:rPr>
              <a:t>（第二代语言）</a:t>
            </a:r>
            <a:r>
              <a:rPr lang="zh-CN" altLang="en-US" b="1"/>
              <a:t> </a:t>
            </a:r>
          </a:p>
        </p:txBody>
      </p:sp>
      <p:sp>
        <p:nvSpPr>
          <p:cNvPr id="102409" name="Rectangle 8"/>
          <p:cNvSpPr>
            <a:spLocks noChangeArrowheads="1"/>
          </p:cNvSpPr>
          <p:nvPr/>
        </p:nvSpPr>
        <p:spPr bwMode="auto">
          <a:xfrm>
            <a:off x="5486400" y="54102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Visual BASIC </a:t>
            </a:r>
            <a:r>
              <a:rPr lang="zh-CN" altLang="en-US" b="1">
                <a:latin typeface="宋体" pitchFamily="2" charset="-122"/>
              </a:rPr>
              <a:t>语言</a:t>
            </a:r>
            <a:r>
              <a:rPr lang="zh-CN" altLang="en-US" b="1"/>
              <a:t> </a:t>
            </a:r>
          </a:p>
          <a:p>
            <a:r>
              <a:rPr lang="zh-CN" altLang="en-US" b="1"/>
              <a:t>    </a:t>
            </a:r>
            <a:r>
              <a:rPr lang="zh-CN" altLang="en-US" b="1">
                <a:solidFill>
                  <a:srgbClr val="0000CC"/>
                </a:solidFill>
              </a:rPr>
              <a:t>（第三代语言）</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5D6087D-3758-4FF5-AB68-9A69A1138FCA}" type="datetime1">
              <a:rPr lang="zh-CN" altLang="en-US" smtClean="0"/>
              <a:t>2021/9/1</a:t>
            </a:fld>
            <a:endParaRPr lang="en-US" altLang="zh-CN"/>
          </a:p>
        </p:txBody>
      </p:sp>
      <p:sp>
        <p:nvSpPr>
          <p:cNvPr id="103427"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实用程序和工具软件</a:t>
            </a:r>
          </a:p>
        </p:txBody>
      </p:sp>
      <p:sp>
        <p:nvSpPr>
          <p:cNvPr id="103428" name="Rectangle 3"/>
          <p:cNvSpPr>
            <a:spLocks noGrp="1" noChangeArrowheads="1"/>
          </p:cNvSpPr>
          <p:nvPr>
            <p:ph type="body" idx="1"/>
          </p:nvPr>
        </p:nvSpPr>
        <p:spPr>
          <a:xfrm>
            <a:off x="468313" y="1295400"/>
            <a:ext cx="8675687" cy="5257800"/>
          </a:xfrm>
        </p:spPr>
        <p:txBody>
          <a:bodyPr/>
          <a:lstStyle/>
          <a:p>
            <a:pPr>
              <a:spcBef>
                <a:spcPct val="50000"/>
              </a:spcBef>
            </a:pPr>
            <a:r>
              <a:rPr lang="zh-CN" altLang="en-US" sz="2800"/>
              <a:t>实用程序与工具软件：公用的工具程序，它能配合其它系统软件为用户提供更好更有效的操作。如磁盘分区和文件管理的相关工具软件</a:t>
            </a:r>
            <a:r>
              <a:rPr lang="en-US" altLang="zh-CN" sz="2800"/>
              <a:t>PcTools</a:t>
            </a:r>
            <a:r>
              <a:rPr lang="zh-CN" altLang="en-US" sz="2800"/>
              <a:t>、</a:t>
            </a:r>
            <a:r>
              <a:rPr lang="en-US" altLang="zh-CN" sz="2800"/>
              <a:t>Norton</a:t>
            </a:r>
            <a:r>
              <a:rPr lang="zh-CN" altLang="en-US" sz="2800"/>
              <a:t>、</a:t>
            </a:r>
            <a:r>
              <a:rPr lang="en-US" altLang="zh-CN" sz="2800"/>
              <a:t>QAPlus</a:t>
            </a:r>
            <a:r>
              <a:rPr lang="zh-CN" altLang="en-US" sz="2800"/>
              <a:t>和</a:t>
            </a:r>
            <a:r>
              <a:rPr lang="en-US" altLang="zh-CN" sz="2800"/>
              <a:t>PartitionMagic</a:t>
            </a:r>
            <a:r>
              <a:rPr lang="zh-CN" altLang="en-US" sz="2800"/>
              <a:t>等。</a:t>
            </a:r>
          </a:p>
          <a:p>
            <a:pPr>
              <a:spcBef>
                <a:spcPct val="50000"/>
              </a:spcBef>
            </a:pPr>
            <a:r>
              <a:rPr lang="zh-CN" altLang="en-US" sz="2800"/>
              <a:t>通常将实用程序归入系统软件。</a:t>
            </a:r>
          </a:p>
          <a:p>
            <a:pPr>
              <a:spcBef>
                <a:spcPct val="50000"/>
              </a:spcBef>
            </a:pPr>
            <a:r>
              <a:rPr lang="zh-CN" altLang="en-US" sz="2800"/>
              <a:t>随着计算机应用的日渐普及，实用程序功能的日益丰富，一些实用程序可以升级为应用软件。</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F30DA14-5AE5-4EC5-AAC0-41743ED9B913}" type="datetime1">
              <a:rPr lang="zh-CN" altLang="en-US" smtClean="0"/>
              <a:t>2021/9/1</a:t>
            </a:fld>
            <a:endParaRPr lang="en-US" altLang="zh-CN"/>
          </a:p>
        </p:txBody>
      </p:sp>
      <p:sp>
        <p:nvSpPr>
          <p:cNvPr id="104451"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常用的桌面应用软件</a:t>
            </a:r>
          </a:p>
        </p:txBody>
      </p:sp>
      <p:sp>
        <p:nvSpPr>
          <p:cNvPr id="104452" name="Rectangle 3"/>
          <p:cNvSpPr>
            <a:spLocks noGrp="1" noChangeArrowheads="1"/>
          </p:cNvSpPr>
          <p:nvPr>
            <p:ph type="body" idx="1"/>
          </p:nvPr>
        </p:nvSpPr>
        <p:spPr>
          <a:xfrm>
            <a:off x="323850" y="1295400"/>
            <a:ext cx="8591550" cy="5373688"/>
          </a:xfrm>
        </p:spPr>
        <p:txBody>
          <a:bodyPr/>
          <a:lstStyle/>
          <a:p>
            <a:pPr>
              <a:spcBef>
                <a:spcPct val="30000"/>
              </a:spcBef>
            </a:pPr>
            <a:r>
              <a:rPr lang="zh-CN" altLang="en-US" sz="2400"/>
              <a:t>文字处理软件：</a:t>
            </a:r>
            <a:r>
              <a:rPr lang="en-US" altLang="zh-CN" sz="2400"/>
              <a:t>Word</a:t>
            </a:r>
            <a:r>
              <a:rPr lang="zh-CN" altLang="en-US" sz="2400"/>
              <a:t>，</a:t>
            </a:r>
            <a:r>
              <a:rPr lang="en-US" altLang="zh-CN" sz="2400"/>
              <a:t>PDF Reader</a:t>
            </a:r>
            <a:r>
              <a:rPr lang="zh-CN" altLang="en-US" sz="2400"/>
              <a:t>等。</a:t>
            </a:r>
          </a:p>
          <a:p>
            <a:pPr>
              <a:spcBef>
                <a:spcPct val="30000"/>
              </a:spcBef>
            </a:pPr>
            <a:r>
              <a:rPr lang="zh-CN" altLang="en-US" sz="2400"/>
              <a:t>电子表格软件：</a:t>
            </a:r>
            <a:r>
              <a:rPr lang="en-US" altLang="zh-CN" sz="2400"/>
              <a:t>Excel</a:t>
            </a:r>
            <a:r>
              <a:rPr lang="zh-CN" altLang="en-US" sz="2400"/>
              <a:t>。</a:t>
            </a:r>
          </a:p>
          <a:p>
            <a:pPr>
              <a:spcBef>
                <a:spcPct val="30000"/>
              </a:spcBef>
            </a:pPr>
            <a:r>
              <a:rPr lang="zh-CN" altLang="en-US" sz="2400"/>
              <a:t>网络通信应用软件：</a:t>
            </a:r>
          </a:p>
          <a:p>
            <a:pPr lvl="1">
              <a:spcBef>
                <a:spcPct val="30000"/>
              </a:spcBef>
            </a:pPr>
            <a:r>
              <a:rPr lang="zh-CN" altLang="en-US" sz="2000"/>
              <a:t>电子邮件：</a:t>
            </a:r>
            <a:r>
              <a:rPr lang="en-US" altLang="zh-CN" sz="2000"/>
              <a:t>Foxmail</a:t>
            </a:r>
            <a:r>
              <a:rPr lang="zh-CN" altLang="en-US" sz="2000"/>
              <a:t>邮件软件、微软的</a:t>
            </a:r>
            <a:r>
              <a:rPr lang="en-US" altLang="zh-CN" sz="2000"/>
              <a:t>Outlook</a:t>
            </a:r>
            <a:r>
              <a:rPr lang="zh-CN" altLang="en-US" sz="2000"/>
              <a:t>等；</a:t>
            </a:r>
          </a:p>
          <a:p>
            <a:pPr lvl="1">
              <a:spcBef>
                <a:spcPct val="30000"/>
              </a:spcBef>
            </a:pPr>
            <a:r>
              <a:rPr lang="zh-CN" altLang="en-US" sz="2000"/>
              <a:t>下载工具：讯雷、</a:t>
            </a:r>
            <a:r>
              <a:rPr lang="en-US" altLang="zh-CN" sz="2000"/>
              <a:t>BT</a:t>
            </a:r>
            <a:r>
              <a:rPr lang="zh-CN" altLang="en-US" sz="2000"/>
              <a:t>、电驴、</a:t>
            </a:r>
            <a:r>
              <a:rPr lang="en-US" altLang="zh-CN" sz="2000"/>
              <a:t>FlashGet</a:t>
            </a:r>
            <a:r>
              <a:rPr lang="zh-CN" altLang="en-US" sz="2000"/>
              <a:t>、网际快车和超级旋风等；</a:t>
            </a:r>
          </a:p>
          <a:p>
            <a:pPr lvl="1">
              <a:spcBef>
                <a:spcPct val="30000"/>
              </a:spcBef>
            </a:pPr>
            <a:r>
              <a:rPr lang="zh-CN" altLang="en-US" sz="2000"/>
              <a:t>实时聊天工具：</a:t>
            </a:r>
            <a:r>
              <a:rPr lang="en-US" altLang="zh-CN" sz="2000"/>
              <a:t>QQ</a:t>
            </a:r>
            <a:r>
              <a:rPr lang="zh-CN" altLang="en-US" sz="2000"/>
              <a:t>和</a:t>
            </a:r>
            <a:r>
              <a:rPr lang="en-US" altLang="zh-CN" sz="2000"/>
              <a:t>MSN</a:t>
            </a:r>
            <a:r>
              <a:rPr lang="zh-CN" altLang="en-US" sz="2000"/>
              <a:t>等。</a:t>
            </a:r>
          </a:p>
          <a:p>
            <a:pPr>
              <a:spcBef>
                <a:spcPct val="30000"/>
              </a:spcBef>
            </a:pPr>
            <a:r>
              <a:rPr lang="zh-CN" altLang="en-US" sz="2400"/>
              <a:t>实用绘图软件：</a:t>
            </a:r>
            <a:r>
              <a:rPr lang="en-US" altLang="zh-CN" sz="2400"/>
              <a:t>Photoshop</a:t>
            </a:r>
            <a:r>
              <a:rPr lang="zh-CN" altLang="en-US" sz="2400"/>
              <a:t>、</a:t>
            </a:r>
            <a:r>
              <a:rPr lang="en-US" altLang="zh-CN" sz="2400"/>
              <a:t>Coreldraw</a:t>
            </a:r>
            <a:r>
              <a:rPr lang="zh-CN" altLang="en-US" sz="2400"/>
              <a:t>和</a:t>
            </a:r>
            <a:r>
              <a:rPr lang="en-US" altLang="zh-CN" sz="2400"/>
              <a:t>AutoCAD</a:t>
            </a:r>
            <a:r>
              <a:rPr lang="zh-CN" altLang="en-US" sz="2400"/>
              <a:t>等。</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246662A-85C7-4321-8313-719A159DAABC}" type="datetime1">
              <a:rPr lang="zh-CN" altLang="en-US" smtClean="0"/>
              <a:t>2021/9/1</a:t>
            </a:fld>
            <a:endParaRPr lang="en-US" altLang="zh-CN"/>
          </a:p>
        </p:txBody>
      </p:sp>
      <p:sp>
        <p:nvSpPr>
          <p:cNvPr id="105475" name="Rectangle 2"/>
          <p:cNvSpPr>
            <a:spLocks noGrp="1" noChangeArrowheads="1"/>
          </p:cNvSpPr>
          <p:nvPr>
            <p:ph type="title"/>
          </p:nvPr>
        </p:nvSpPr>
        <p:spPr>
          <a:xfrm>
            <a:off x="533400" y="152400"/>
            <a:ext cx="8382000" cy="838200"/>
          </a:xfrm>
        </p:spPr>
        <p:txBody>
          <a:bodyPr/>
          <a:lstStyle/>
          <a:p>
            <a:pPr marL="838200" indent="-838200"/>
            <a:r>
              <a:rPr lang="zh-CN" altLang="en-US">
                <a:latin typeface="楷体_GB2312" pitchFamily="49" charset="-122"/>
              </a:rPr>
              <a:t>常用的桌面应用软件（续）</a:t>
            </a:r>
          </a:p>
        </p:txBody>
      </p:sp>
      <p:sp>
        <p:nvSpPr>
          <p:cNvPr id="105476" name="Rectangle 3"/>
          <p:cNvSpPr>
            <a:spLocks noGrp="1" noChangeArrowheads="1"/>
          </p:cNvSpPr>
          <p:nvPr>
            <p:ph type="body" idx="1"/>
          </p:nvPr>
        </p:nvSpPr>
        <p:spPr>
          <a:xfrm>
            <a:off x="323850" y="1295400"/>
            <a:ext cx="8591550" cy="5373688"/>
          </a:xfrm>
        </p:spPr>
        <p:txBody>
          <a:bodyPr/>
          <a:lstStyle/>
          <a:p>
            <a:pPr>
              <a:spcBef>
                <a:spcPct val="30000"/>
              </a:spcBef>
            </a:pPr>
            <a:r>
              <a:rPr lang="zh-CN" altLang="en-US" sz="2400"/>
              <a:t>搜索软件：</a:t>
            </a:r>
            <a:r>
              <a:rPr lang="en-US" altLang="zh-CN" sz="2400"/>
              <a:t>Archie</a:t>
            </a:r>
            <a:r>
              <a:rPr lang="zh-CN" altLang="en-US" sz="2400"/>
              <a:t>、</a:t>
            </a:r>
            <a:r>
              <a:rPr lang="en-US" altLang="zh-CN" sz="2400"/>
              <a:t>Gopher</a:t>
            </a:r>
            <a:r>
              <a:rPr lang="zh-CN" altLang="en-US" sz="2400"/>
              <a:t>、百度、</a:t>
            </a:r>
            <a:r>
              <a:rPr lang="en-US" altLang="zh-CN" sz="2400"/>
              <a:t>Google</a:t>
            </a:r>
            <a:r>
              <a:rPr lang="zh-CN" altLang="en-US" sz="2400"/>
              <a:t>和搜狗等。</a:t>
            </a:r>
          </a:p>
          <a:p>
            <a:pPr>
              <a:spcBef>
                <a:spcPct val="30000"/>
              </a:spcBef>
            </a:pPr>
            <a:r>
              <a:rPr lang="zh-CN" altLang="en-US" sz="2400"/>
              <a:t>病毒工具：瑞星、江民、</a:t>
            </a:r>
            <a:r>
              <a:rPr lang="en-US" altLang="zh-CN" sz="2400"/>
              <a:t>360</a:t>
            </a:r>
            <a:r>
              <a:rPr lang="zh-CN" altLang="en-US" sz="2400"/>
              <a:t>安全卫士、</a:t>
            </a:r>
            <a:r>
              <a:rPr lang="en-US" altLang="zh-CN" sz="2400"/>
              <a:t>Norton</a:t>
            </a:r>
            <a:r>
              <a:rPr lang="zh-CN" altLang="en-US" sz="2400"/>
              <a:t>和卡巴斯基等。</a:t>
            </a:r>
          </a:p>
          <a:p>
            <a:pPr>
              <a:spcBef>
                <a:spcPct val="30000"/>
              </a:spcBef>
            </a:pPr>
            <a:r>
              <a:rPr lang="zh-CN" altLang="en-US" sz="2400"/>
              <a:t>多媒体软件：</a:t>
            </a:r>
          </a:p>
          <a:p>
            <a:pPr lvl="1">
              <a:spcBef>
                <a:spcPct val="30000"/>
              </a:spcBef>
            </a:pPr>
            <a:r>
              <a:rPr lang="zh-CN" altLang="en-US" sz="2000"/>
              <a:t>媒体播放：网络电视、网上</a:t>
            </a:r>
            <a:r>
              <a:rPr lang="en-US" altLang="zh-CN" sz="2000"/>
              <a:t>VOD</a:t>
            </a:r>
            <a:r>
              <a:rPr lang="zh-CN" altLang="en-US" sz="2000"/>
              <a:t>和网上影院等。</a:t>
            </a:r>
          </a:p>
          <a:p>
            <a:pPr lvl="1">
              <a:spcBef>
                <a:spcPct val="30000"/>
              </a:spcBef>
            </a:pPr>
            <a:r>
              <a:rPr lang="zh-CN" altLang="en-US" sz="2000"/>
              <a:t>网页制作：</a:t>
            </a:r>
            <a:r>
              <a:rPr lang="en-US" altLang="zh-CN" sz="2000"/>
              <a:t>Dreamweaver</a:t>
            </a:r>
            <a:r>
              <a:rPr lang="zh-CN" altLang="en-US" sz="2000"/>
              <a:t>、</a:t>
            </a:r>
            <a:r>
              <a:rPr lang="en-US" altLang="zh-CN" sz="2000"/>
              <a:t>FrontPage</a:t>
            </a:r>
            <a:r>
              <a:rPr lang="zh-CN" altLang="en-US" sz="2000"/>
              <a:t>等。</a:t>
            </a:r>
          </a:p>
          <a:p>
            <a:pPr lvl="1">
              <a:spcBef>
                <a:spcPct val="30000"/>
              </a:spcBef>
            </a:pPr>
            <a:r>
              <a:rPr lang="zh-CN" altLang="en-US" sz="2000"/>
              <a:t>动画制作：</a:t>
            </a:r>
            <a:r>
              <a:rPr lang="en-US" altLang="zh-CN" sz="2000"/>
              <a:t>Flash</a:t>
            </a:r>
            <a:r>
              <a:rPr lang="zh-CN" altLang="en-US" sz="2000"/>
              <a:t>、</a:t>
            </a:r>
            <a:r>
              <a:rPr lang="en-US" altLang="zh-CN" sz="2000"/>
              <a:t>3D Max</a:t>
            </a:r>
            <a:r>
              <a:rPr lang="zh-CN" altLang="en-US" sz="2000"/>
              <a:t>等。 </a:t>
            </a:r>
          </a:p>
          <a:p>
            <a:pPr lvl="1">
              <a:spcBef>
                <a:spcPct val="30000"/>
              </a:spcBef>
            </a:pPr>
            <a:r>
              <a:rPr lang="zh-CN" altLang="en-US" sz="2000"/>
              <a:t>视频制作：</a:t>
            </a:r>
            <a:r>
              <a:rPr lang="en-US" altLang="zh-CN" sz="2000"/>
              <a:t>Premiere</a:t>
            </a:r>
            <a:r>
              <a:rPr lang="zh-CN" altLang="en-US" sz="2000"/>
              <a:t>、</a:t>
            </a:r>
            <a:r>
              <a:rPr lang="en-US" altLang="zh-CN" sz="2000"/>
              <a:t>Movie Maker</a:t>
            </a:r>
            <a:r>
              <a:rPr lang="zh-CN" altLang="en-US" sz="2000"/>
              <a:t>等。</a:t>
            </a:r>
          </a:p>
          <a:p>
            <a:pPr>
              <a:spcBef>
                <a:spcPct val="30000"/>
              </a:spcBef>
            </a:pPr>
            <a:r>
              <a:rPr lang="zh-CN" altLang="en-US" sz="2400"/>
              <a:t>其它：</a:t>
            </a:r>
            <a:r>
              <a:rPr lang="en-US" altLang="zh-CN" sz="2400"/>
              <a:t>PowerPoint</a:t>
            </a:r>
            <a:r>
              <a:rPr lang="zh-CN" altLang="en-US" sz="2400"/>
              <a:t>、</a:t>
            </a:r>
            <a:r>
              <a:rPr lang="en-US" altLang="zh-CN" sz="2400"/>
              <a:t>GHOST</a:t>
            </a:r>
            <a:r>
              <a:rPr lang="zh-CN" altLang="en-US" sz="2400"/>
              <a:t>、</a:t>
            </a:r>
            <a:r>
              <a:rPr lang="en-US" altLang="zh-CN" sz="2400"/>
              <a:t>RAR</a:t>
            </a:r>
            <a:r>
              <a:rPr lang="zh-CN" altLang="en-US" sz="2400"/>
              <a:t>等。</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eaLnBrk="1" hangingPunct="1"/>
            <a:r>
              <a:rPr lang="zh-CN" altLang="en-US" sz="4000" dirty="0"/>
              <a:t>计算机中信息的数字化</a:t>
            </a:r>
          </a:p>
        </p:txBody>
      </p:sp>
      <p:sp>
        <p:nvSpPr>
          <p:cNvPr id="8195" name="Rectangle 3"/>
          <p:cNvSpPr>
            <a:spLocks noGrp="1" noRot="1" noChangeArrowheads="1"/>
          </p:cNvSpPr>
          <p:nvPr>
            <p:ph type="body" idx="1"/>
          </p:nvPr>
        </p:nvSpPr>
        <p:spPr/>
        <p:txBody>
          <a:bodyPr/>
          <a:lstStyle/>
          <a:p>
            <a:pPr eaLnBrk="1" hangingPunct="1"/>
            <a:r>
              <a:rPr lang="zh-CN" altLang="en-US" dirty="0"/>
              <a:t>信息与信息分类</a:t>
            </a:r>
          </a:p>
          <a:p>
            <a:pPr eaLnBrk="1" hangingPunct="1"/>
            <a:r>
              <a:rPr lang="zh-CN" altLang="en-US" sz="2800" dirty="0"/>
              <a:t>数据：</a:t>
            </a:r>
            <a:r>
              <a:rPr kumimoji="1" lang="zh-CN" altLang="en-US" sz="2800" dirty="0"/>
              <a:t>是一组表示数量、行为和目标的非随机的可鉴别的符号。</a:t>
            </a:r>
          </a:p>
          <a:p>
            <a:pPr eaLnBrk="1" hangingPunct="1"/>
            <a:r>
              <a:rPr lang="zh-CN" altLang="en-US" sz="2800" dirty="0"/>
              <a:t>数据一般分为四类：</a:t>
            </a:r>
          </a:p>
          <a:p>
            <a:pPr eaLnBrk="1" hangingPunct="1">
              <a:buFont typeface="Wingdings" pitchFamily="2" charset="2"/>
              <a:buChar char="Ø"/>
            </a:pPr>
            <a:r>
              <a:rPr lang="zh-CN" altLang="en-US" sz="2800" dirty="0"/>
              <a:t>数值数据</a:t>
            </a:r>
          </a:p>
          <a:p>
            <a:pPr eaLnBrk="1" hangingPunct="1">
              <a:buFont typeface="Wingdings" pitchFamily="2" charset="2"/>
              <a:buChar char="Ø"/>
            </a:pPr>
            <a:r>
              <a:rPr lang="zh-CN" altLang="en-US" sz="2800" dirty="0"/>
              <a:t>图形数据</a:t>
            </a:r>
          </a:p>
          <a:p>
            <a:pPr eaLnBrk="1" hangingPunct="1">
              <a:buFont typeface="Wingdings" pitchFamily="2" charset="2"/>
              <a:buChar char="Ø"/>
            </a:pPr>
            <a:r>
              <a:rPr lang="zh-CN" altLang="en-US" sz="2800" dirty="0"/>
              <a:t>声音数据</a:t>
            </a:r>
          </a:p>
          <a:p>
            <a:pPr eaLnBrk="1" hangingPunct="1">
              <a:buFont typeface="Wingdings" pitchFamily="2" charset="2"/>
              <a:buChar char="Ø"/>
            </a:pPr>
            <a:r>
              <a:rPr lang="zh-CN" altLang="en-US" sz="2800" dirty="0"/>
              <a:t>视觉数据</a:t>
            </a:r>
          </a:p>
        </p:txBody>
      </p:sp>
      <p:sp>
        <p:nvSpPr>
          <p:cNvPr id="2" name="日期占位符 1">
            <a:extLst>
              <a:ext uri="{FF2B5EF4-FFF2-40B4-BE49-F238E27FC236}">
                <a16:creationId xmlns:a16="http://schemas.microsoft.com/office/drawing/2014/main" id="{B4249847-2E0C-4AA3-91CC-598F17676098}"/>
              </a:ext>
            </a:extLst>
          </p:cNvPr>
          <p:cNvSpPr>
            <a:spLocks noGrp="1"/>
          </p:cNvSpPr>
          <p:nvPr>
            <p:ph type="dt" sz="half" idx="10"/>
          </p:nvPr>
        </p:nvSpPr>
        <p:spPr/>
        <p:txBody>
          <a:bodyPr/>
          <a:lstStyle/>
          <a:p>
            <a:pPr>
              <a:defRPr/>
            </a:pPr>
            <a:fld id="{6280AB34-ABA4-4FA9-ACAB-0B330DD52979}" type="datetime1">
              <a:rPr lang="zh-CN" altLang="en-US" smtClean="0"/>
              <a:t>2021/9/1</a:t>
            </a:fld>
            <a:endParaRPr lang="en-US" altLang="zh-CN"/>
          </a:p>
        </p:txBody>
      </p:sp>
    </p:spTree>
    <p:extLst>
      <p:ext uri="{BB962C8B-B14F-4D97-AF65-F5344CB8AC3E}">
        <p14:creationId xmlns:p14="http://schemas.microsoft.com/office/powerpoint/2010/main" val="2178613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pPr eaLnBrk="1" hangingPunct="1"/>
            <a:endParaRPr lang="zh-CN" altLang="zh-CN"/>
          </a:p>
        </p:txBody>
      </p:sp>
      <p:sp>
        <p:nvSpPr>
          <p:cNvPr id="9219" name="Rectangle 3"/>
          <p:cNvSpPr>
            <a:spLocks noGrp="1" noRot="1" noChangeArrowheads="1"/>
          </p:cNvSpPr>
          <p:nvPr>
            <p:ph type="body" idx="1"/>
          </p:nvPr>
        </p:nvSpPr>
        <p:spPr/>
        <p:txBody>
          <a:bodyPr/>
          <a:lstStyle/>
          <a:p>
            <a:pPr eaLnBrk="1" hangingPunct="1"/>
            <a:r>
              <a:rPr lang="zh-CN" altLang="en-US"/>
              <a:t>信息：</a:t>
            </a:r>
            <a:r>
              <a:rPr kumimoji="1" lang="zh-CN" altLang="en-US"/>
              <a:t>是经过加工、具有一定含义的且对决策有价值的数据。</a:t>
            </a:r>
          </a:p>
          <a:p>
            <a:pPr eaLnBrk="1" hangingPunct="1"/>
            <a:r>
              <a:rPr kumimoji="1" lang="zh-CN" altLang="en-US"/>
              <a:t>数据是原料，信息是产品。</a:t>
            </a:r>
          </a:p>
        </p:txBody>
      </p:sp>
      <p:grpSp>
        <p:nvGrpSpPr>
          <p:cNvPr id="2" name="Group 4"/>
          <p:cNvGrpSpPr>
            <a:grpSpLocks/>
          </p:cNvGrpSpPr>
          <p:nvPr/>
        </p:nvGrpSpPr>
        <p:grpSpPr bwMode="auto">
          <a:xfrm>
            <a:off x="468313" y="3276600"/>
            <a:ext cx="8370887" cy="2341563"/>
            <a:chOff x="0" y="2784"/>
            <a:chExt cx="5184" cy="1152"/>
          </a:xfrm>
        </p:grpSpPr>
        <p:sp>
          <p:nvSpPr>
            <p:cNvPr id="9221" name="Oval 5" descr="羊皮纸"/>
            <p:cNvSpPr>
              <a:spLocks noChangeArrowheads="1"/>
            </p:cNvSpPr>
            <p:nvPr/>
          </p:nvSpPr>
          <p:spPr bwMode="auto">
            <a:xfrm>
              <a:off x="0" y="3120"/>
              <a:ext cx="1056" cy="480"/>
            </a:xfrm>
            <a:prstGeom prst="ellipse">
              <a:avLst/>
            </a:prstGeom>
            <a:blipFill dpi="0" rotWithShape="0">
              <a:blip r:embed="rId2"/>
              <a:srcRect/>
              <a:tile tx="0" ty="0" sx="100000" sy="100000" flip="none" algn="tl"/>
            </a:blipFill>
            <a:ln w="9525">
              <a:solidFill>
                <a:schemeClr val="tx1"/>
              </a:solidFill>
              <a:round/>
              <a:headEnd/>
              <a:tailEnd/>
            </a:ln>
            <a:effectLst>
              <a:outerShdw dist="107763" dir="13500000" algn="ctr" rotWithShape="0">
                <a:schemeClr val="bg2"/>
              </a:outerShdw>
            </a:effectLst>
          </p:spPr>
          <p:txBody>
            <a:bodyPr wrap="none" anchor="ctr"/>
            <a:lstStyle/>
            <a:p>
              <a:pPr algn="ctr"/>
              <a:r>
                <a:rPr kumimoji="1" lang="zh-CN" altLang="en-US" sz="2800" b="1">
                  <a:solidFill>
                    <a:srgbClr val="FF3300"/>
                  </a:solidFill>
                </a:rPr>
                <a:t>数据</a:t>
              </a:r>
            </a:p>
          </p:txBody>
        </p:sp>
        <p:sp>
          <p:nvSpPr>
            <p:cNvPr id="9222" name="Line 6" descr="羊皮纸"/>
            <p:cNvSpPr>
              <a:spLocks noChangeShapeType="1"/>
            </p:cNvSpPr>
            <p:nvPr/>
          </p:nvSpPr>
          <p:spPr bwMode="auto">
            <a:xfrm>
              <a:off x="1104" y="3408"/>
              <a:ext cx="768" cy="0"/>
            </a:xfrm>
            <a:prstGeom prst="line">
              <a:avLst/>
            </a:prstGeom>
            <a:noFill/>
            <a:ln w="9525">
              <a:solidFill>
                <a:schemeClr val="tx1"/>
              </a:solidFill>
              <a:round/>
              <a:headEnd/>
              <a:tailEnd type="triangle" w="med" len="med"/>
            </a:ln>
            <a:effectLst>
              <a:outerShdw dist="107763" dir="135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9223" name="Oval 7" descr="羊皮纸"/>
            <p:cNvSpPr>
              <a:spLocks noChangeArrowheads="1"/>
            </p:cNvSpPr>
            <p:nvPr/>
          </p:nvSpPr>
          <p:spPr bwMode="auto">
            <a:xfrm>
              <a:off x="1920" y="2784"/>
              <a:ext cx="1344" cy="1152"/>
            </a:xfrm>
            <a:prstGeom prst="ellipse">
              <a:avLst/>
            </a:prstGeom>
            <a:blipFill dpi="0" rotWithShape="0">
              <a:blip r:embed="rId2"/>
              <a:srcRect/>
              <a:tile tx="0" ty="0" sx="100000" sy="100000" flip="none" algn="tl"/>
            </a:blipFill>
            <a:ln w="9525">
              <a:solidFill>
                <a:schemeClr val="tx1"/>
              </a:solidFill>
              <a:round/>
              <a:headEnd/>
              <a:tailEnd/>
            </a:ln>
            <a:effectLst>
              <a:outerShdw dist="107763" dir="13500000" algn="ctr" rotWithShape="0">
                <a:schemeClr val="bg2"/>
              </a:outerShdw>
            </a:effectLst>
          </p:spPr>
          <p:txBody>
            <a:bodyPr wrap="none" anchor="ctr"/>
            <a:lstStyle/>
            <a:p>
              <a:pPr algn="ctr"/>
              <a:r>
                <a:rPr kumimoji="1" lang="zh-CN" altLang="en-US" sz="2800" b="1">
                  <a:solidFill>
                    <a:srgbClr val="FF3300"/>
                  </a:solidFill>
                  <a:latin typeface="宋体" charset="-122"/>
                </a:rPr>
                <a:t>处理</a:t>
              </a:r>
            </a:p>
            <a:p>
              <a:pPr algn="ctr"/>
              <a:r>
                <a:rPr kumimoji="1" lang="zh-CN" altLang="en-US" sz="2800" b="1">
                  <a:solidFill>
                    <a:srgbClr val="FF3300"/>
                  </a:solidFill>
                  <a:latin typeface="宋体" charset="-122"/>
                </a:rPr>
                <a:t>（</a:t>
              </a:r>
              <a:r>
                <a:rPr kumimoji="1" lang="zh-CN" altLang="en-US" sz="2800" b="1">
                  <a:solidFill>
                    <a:srgbClr val="0000CC"/>
                  </a:solidFill>
                  <a:latin typeface="宋体" charset="-122"/>
                </a:rPr>
                <a:t>把数据转换</a:t>
              </a:r>
            </a:p>
            <a:p>
              <a:pPr algn="ctr"/>
              <a:r>
                <a:rPr kumimoji="1" lang="zh-CN" altLang="en-US" sz="2800" b="1">
                  <a:solidFill>
                    <a:srgbClr val="0000CC"/>
                  </a:solidFill>
                  <a:latin typeface="宋体" charset="-122"/>
                </a:rPr>
                <a:t>为信息的</a:t>
              </a:r>
            </a:p>
            <a:p>
              <a:pPr algn="ctr"/>
              <a:r>
                <a:rPr kumimoji="1" lang="zh-CN" altLang="en-US" sz="2800" b="1">
                  <a:solidFill>
                    <a:srgbClr val="0000CC"/>
                  </a:solidFill>
                  <a:latin typeface="宋体" charset="-122"/>
                </a:rPr>
                <a:t>过程</a:t>
              </a:r>
              <a:r>
                <a:rPr kumimoji="1" lang="zh-CN" altLang="en-US" sz="2800" b="1">
                  <a:solidFill>
                    <a:srgbClr val="FF3300"/>
                  </a:solidFill>
                  <a:latin typeface="宋体" charset="-122"/>
                </a:rPr>
                <a:t>）</a:t>
              </a:r>
              <a:r>
                <a:rPr kumimoji="1" lang="zh-CN" altLang="en-US" sz="2800">
                  <a:solidFill>
                    <a:schemeClr val="tx2"/>
                  </a:solidFill>
                </a:rPr>
                <a:t> </a:t>
              </a:r>
            </a:p>
          </p:txBody>
        </p:sp>
        <p:sp>
          <p:nvSpPr>
            <p:cNvPr id="9224" name="Line 8" descr="羊皮纸"/>
            <p:cNvSpPr>
              <a:spLocks noChangeShapeType="1"/>
            </p:cNvSpPr>
            <p:nvPr/>
          </p:nvSpPr>
          <p:spPr bwMode="auto">
            <a:xfrm>
              <a:off x="3312" y="3360"/>
              <a:ext cx="768" cy="0"/>
            </a:xfrm>
            <a:prstGeom prst="line">
              <a:avLst/>
            </a:prstGeom>
            <a:noFill/>
            <a:ln w="9525">
              <a:solidFill>
                <a:schemeClr val="tx1"/>
              </a:solidFill>
              <a:round/>
              <a:headEnd/>
              <a:tailEnd type="triangle" w="med" len="med"/>
            </a:ln>
            <a:effectLst>
              <a:outerShdw dist="107763" dir="135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9225" name="Oval 9" descr="羊皮纸"/>
            <p:cNvSpPr>
              <a:spLocks noChangeArrowheads="1"/>
            </p:cNvSpPr>
            <p:nvPr/>
          </p:nvSpPr>
          <p:spPr bwMode="auto">
            <a:xfrm>
              <a:off x="4080" y="3072"/>
              <a:ext cx="1104" cy="480"/>
            </a:xfrm>
            <a:prstGeom prst="ellipse">
              <a:avLst/>
            </a:prstGeom>
            <a:blipFill dpi="0" rotWithShape="0">
              <a:blip r:embed="rId2"/>
              <a:srcRect/>
              <a:tile tx="0" ty="0" sx="100000" sy="100000" flip="none" algn="tl"/>
            </a:blipFill>
            <a:ln w="9525">
              <a:solidFill>
                <a:schemeClr val="tx1"/>
              </a:solidFill>
              <a:round/>
              <a:headEnd/>
              <a:tailEnd/>
            </a:ln>
            <a:effectLst>
              <a:outerShdw dist="107763" dir="13500000" algn="ctr" rotWithShape="0">
                <a:schemeClr val="bg2"/>
              </a:outerShdw>
            </a:effectLst>
          </p:spPr>
          <p:txBody>
            <a:bodyPr wrap="none" anchor="ctr"/>
            <a:lstStyle/>
            <a:p>
              <a:pPr algn="ctr"/>
              <a:r>
                <a:rPr kumimoji="1" lang="zh-CN" altLang="en-US" sz="2800" b="1">
                  <a:solidFill>
                    <a:srgbClr val="FF3300"/>
                  </a:solidFill>
                </a:rPr>
                <a:t>信息</a:t>
              </a:r>
            </a:p>
          </p:txBody>
        </p:sp>
      </p:grpSp>
      <p:sp>
        <p:nvSpPr>
          <p:cNvPr id="3" name="日期占位符 2">
            <a:extLst>
              <a:ext uri="{FF2B5EF4-FFF2-40B4-BE49-F238E27FC236}">
                <a16:creationId xmlns:a16="http://schemas.microsoft.com/office/drawing/2014/main" id="{B232D7E0-D53C-4FAF-B54D-E4EE56F3B649}"/>
              </a:ext>
            </a:extLst>
          </p:cNvPr>
          <p:cNvSpPr>
            <a:spLocks noGrp="1"/>
          </p:cNvSpPr>
          <p:nvPr>
            <p:ph type="dt" sz="half" idx="10"/>
          </p:nvPr>
        </p:nvSpPr>
        <p:spPr/>
        <p:txBody>
          <a:bodyPr/>
          <a:lstStyle/>
          <a:p>
            <a:pPr>
              <a:defRPr/>
            </a:pPr>
            <a:fld id="{236351AB-7467-47F6-A5B7-5E51998B1B7F}" type="datetime1">
              <a:rPr lang="zh-CN" altLang="en-US" smtClean="0"/>
              <a:t>2021/9/1</a:t>
            </a:fld>
            <a:endParaRPr lang="en-US" altLang="zh-CN"/>
          </a:p>
        </p:txBody>
      </p:sp>
    </p:spTree>
    <p:extLst>
      <p:ext uri="{BB962C8B-B14F-4D97-AF65-F5344CB8AC3E}">
        <p14:creationId xmlns:p14="http://schemas.microsoft.com/office/powerpoint/2010/main" val="172028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62000" y="609600"/>
            <a:ext cx="7543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信息根据其内容的使用价值，分为</a:t>
            </a:r>
            <a:r>
              <a:rPr kumimoji="1" lang="en-US" altLang="zh-CN" sz="3200" b="1">
                <a:latin typeface="Times New Roman" pitchFamily="18" charset="0"/>
              </a:rPr>
              <a:t>3</a:t>
            </a:r>
            <a:r>
              <a:rPr kumimoji="1" lang="zh-CN" altLang="en-US" sz="3200" b="1">
                <a:latin typeface="Times New Roman" pitchFamily="18" charset="0"/>
              </a:rPr>
              <a:t>类：</a:t>
            </a:r>
          </a:p>
          <a:p>
            <a:pPr eaLnBrk="1" hangingPunct="1">
              <a:spcBef>
                <a:spcPct val="50000"/>
              </a:spcBef>
            </a:pPr>
            <a:r>
              <a:rPr kumimoji="1" lang="zh-CN" altLang="en-US" sz="3200" b="1">
                <a:latin typeface="Times New Roman" pitchFamily="18" charset="0"/>
              </a:rPr>
              <a:t>消息、资料与知识。</a:t>
            </a:r>
          </a:p>
        </p:txBody>
      </p:sp>
      <p:sp>
        <p:nvSpPr>
          <p:cNvPr id="9219" name="Text Box 3"/>
          <p:cNvSpPr txBox="1">
            <a:spLocks noChangeArrowheads="1"/>
          </p:cNvSpPr>
          <p:nvPr/>
        </p:nvSpPr>
        <p:spPr bwMode="auto">
          <a:xfrm>
            <a:off x="762000" y="2209800"/>
            <a:ext cx="7315200" cy="579438"/>
          </a:xfrm>
          <a:prstGeom prst="rect">
            <a:avLst/>
          </a:prstGeom>
          <a:gradFill rotWithShape="0">
            <a:gsLst>
              <a:gs pos="0">
                <a:srgbClr val="FFFFFF"/>
              </a:gs>
              <a:gs pos="5000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消息可理解为单条信息的记录。</a:t>
            </a:r>
          </a:p>
        </p:txBody>
      </p:sp>
      <p:sp>
        <p:nvSpPr>
          <p:cNvPr id="9220" name="Text Box 4"/>
          <p:cNvSpPr txBox="1">
            <a:spLocks noChangeArrowheads="1"/>
          </p:cNvSpPr>
          <p:nvPr/>
        </p:nvSpPr>
        <p:spPr bwMode="auto">
          <a:xfrm>
            <a:off x="762000" y="3048000"/>
            <a:ext cx="5791200" cy="579438"/>
          </a:xfrm>
          <a:prstGeom prst="rect">
            <a:avLst/>
          </a:prstGeom>
          <a:gradFill rotWithShape="0">
            <a:gsLst>
              <a:gs pos="0">
                <a:srgbClr val="FFFFFF"/>
              </a:gs>
              <a:gs pos="5000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资料是相关信息记录的集合。</a:t>
            </a:r>
          </a:p>
        </p:txBody>
      </p:sp>
      <p:sp>
        <p:nvSpPr>
          <p:cNvPr id="9221" name="Text Box 5"/>
          <p:cNvSpPr txBox="1">
            <a:spLocks noChangeArrowheads="1"/>
          </p:cNvSpPr>
          <p:nvPr/>
        </p:nvSpPr>
        <p:spPr bwMode="auto">
          <a:xfrm>
            <a:off x="762000" y="3962400"/>
            <a:ext cx="7696200" cy="1066800"/>
          </a:xfrm>
          <a:prstGeom prst="rect">
            <a:avLst/>
          </a:prstGeom>
          <a:gradFill rotWithShape="0">
            <a:gsLst>
              <a:gs pos="0">
                <a:srgbClr val="FFFFFF"/>
              </a:gs>
              <a:gs pos="50000">
                <a:srgbClr val="CCFF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a:latin typeface="Times New Roman" pitchFamily="18" charset="0"/>
              </a:rPr>
              <a:t>知识是在资料的基础上，经过整理、分析总结和验证而提炼出来的客观规则和法则。</a:t>
            </a:r>
          </a:p>
        </p:txBody>
      </p:sp>
      <p:sp>
        <p:nvSpPr>
          <p:cNvPr id="2" name="日期占位符 1">
            <a:extLst>
              <a:ext uri="{FF2B5EF4-FFF2-40B4-BE49-F238E27FC236}">
                <a16:creationId xmlns:a16="http://schemas.microsoft.com/office/drawing/2014/main" id="{96892AB7-358B-4DFC-B679-3AFDCED5483D}"/>
              </a:ext>
            </a:extLst>
          </p:cNvPr>
          <p:cNvSpPr>
            <a:spLocks noGrp="1"/>
          </p:cNvSpPr>
          <p:nvPr>
            <p:ph type="dt" sz="half" idx="10"/>
          </p:nvPr>
        </p:nvSpPr>
        <p:spPr/>
        <p:txBody>
          <a:bodyPr/>
          <a:lstStyle/>
          <a:p>
            <a:pPr>
              <a:defRPr/>
            </a:pPr>
            <a:fld id="{BBD9E202-B7EA-4046-885C-3A846A81E0F9}" type="datetime1">
              <a:rPr lang="zh-CN" altLang="en-US" smtClean="0"/>
              <a:t>2021/9/1</a:t>
            </a:fld>
            <a:endParaRPr lang="en-US" altLang="zh-CN"/>
          </a:p>
        </p:txBody>
      </p:sp>
    </p:spTree>
    <p:extLst>
      <p:ext uri="{BB962C8B-B14F-4D97-AF65-F5344CB8AC3E}">
        <p14:creationId xmlns:p14="http://schemas.microsoft.com/office/powerpoint/2010/main" val="1218437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barn(outVertical)">
                                      <p:cBhvr>
                                        <p:cTn id="12" dur="500"/>
                                        <p:tgtEl>
                                          <p:spTgt spid="9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arn(outVertical)">
                                      <p:cBhvr>
                                        <p:cTn id="17" dur="500"/>
                                        <p:tgtEl>
                                          <p:spTgt spid="92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9221"/>
                                        </p:tgtEl>
                                        <p:attrNameLst>
                                          <p:attrName>style.visibility</p:attrName>
                                        </p:attrNameLst>
                                      </p:cBhvr>
                                      <p:to>
                                        <p:strVal val="visible"/>
                                      </p:to>
                                    </p:set>
                                    <p:animEffect transition="in" filter="barn(outVertical)">
                                      <p:cBhvr>
                                        <p:cTn id="2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P spid="9219" grpId="0" animBg="1" autoUpdateAnimBg="0"/>
      <p:bldP spid="9220" grpId="0" animBg="1" autoUpdateAnimBg="0"/>
      <p:bldP spid="9221" grpId="0" animBg="1" autoUpdateAnimBg="0"/>
    </p:bldLst>
  </p:timing>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ibbons">
  <a:themeElements>
    <a:clrScheme name="Ribbons 1">
      <a:dk1>
        <a:srgbClr val="220011"/>
      </a:dk1>
      <a:lt1>
        <a:srgbClr val="FFFFCC"/>
      </a:lt1>
      <a:dk2>
        <a:srgbClr val="660033"/>
      </a:dk2>
      <a:lt2>
        <a:srgbClr val="FFCC00"/>
      </a:lt2>
      <a:accent1>
        <a:srgbClr val="CC0099"/>
      </a:accent1>
      <a:accent2>
        <a:srgbClr val="56002B"/>
      </a:accent2>
      <a:accent3>
        <a:srgbClr val="B8AAAD"/>
      </a:accent3>
      <a:accent4>
        <a:srgbClr val="DADAAE"/>
      </a:accent4>
      <a:accent5>
        <a:srgbClr val="E2AACA"/>
      </a:accent5>
      <a:accent6>
        <a:srgbClr val="4D0026"/>
      </a:accent6>
      <a:hlink>
        <a:srgbClr val="9C004E"/>
      </a:hlink>
      <a:folHlink>
        <a:srgbClr val="FF6600"/>
      </a:folHlink>
    </a:clrScheme>
    <a:fontScheme name="Ribbon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Ribbons 1">
        <a:dk1>
          <a:srgbClr val="220011"/>
        </a:dk1>
        <a:lt1>
          <a:srgbClr val="FFFFCC"/>
        </a:lt1>
        <a:dk2>
          <a:srgbClr val="660033"/>
        </a:dk2>
        <a:lt2>
          <a:srgbClr val="FFCC00"/>
        </a:lt2>
        <a:accent1>
          <a:srgbClr val="CC0099"/>
        </a:accent1>
        <a:accent2>
          <a:srgbClr val="56002B"/>
        </a:accent2>
        <a:accent3>
          <a:srgbClr val="B8AAAD"/>
        </a:accent3>
        <a:accent4>
          <a:srgbClr val="DADAAE"/>
        </a:accent4>
        <a:accent5>
          <a:srgbClr val="E2AACA"/>
        </a:accent5>
        <a:accent6>
          <a:srgbClr val="4D0026"/>
        </a:accent6>
        <a:hlink>
          <a:srgbClr val="9C004E"/>
        </a:hlink>
        <a:folHlink>
          <a:srgbClr val="FF6600"/>
        </a:folHlink>
      </a:clrScheme>
      <a:clrMap bg1="dk2" tx1="lt1" bg2="dk1" tx2="lt2" accent1="accent1" accent2="accent2" accent3="accent3" accent4="accent4" accent5="accent5" accent6="accent6" hlink="hlink" folHlink="folHlink"/>
    </a:extraClrScheme>
    <a:extraClrScheme>
      <a:clrScheme name="Ribbons 2">
        <a:dk1>
          <a:srgbClr val="001600"/>
        </a:dk1>
        <a:lt1>
          <a:srgbClr val="669900"/>
        </a:lt1>
        <a:dk2>
          <a:srgbClr val="000000"/>
        </a:dk2>
        <a:lt2>
          <a:srgbClr val="006600"/>
        </a:lt2>
        <a:accent1>
          <a:srgbClr val="336600"/>
        </a:accent1>
        <a:accent2>
          <a:srgbClr val="89BA00"/>
        </a:accent2>
        <a:accent3>
          <a:srgbClr val="B8CAAA"/>
        </a:accent3>
        <a:accent4>
          <a:srgbClr val="001100"/>
        </a:accent4>
        <a:accent5>
          <a:srgbClr val="ADB8AA"/>
        </a:accent5>
        <a:accent6>
          <a:srgbClr val="7CA800"/>
        </a:accent6>
        <a:hlink>
          <a:srgbClr val="FFCC00"/>
        </a:hlink>
        <a:folHlink>
          <a:srgbClr val="FF7C80"/>
        </a:folHlink>
      </a:clrScheme>
      <a:clrMap bg1="lt1" tx1="dk1" bg2="lt2" tx2="dk2" accent1="accent1" accent2="accent2" accent3="accent3" accent4="accent4" accent5="accent5" accent6="accent6" hlink="hlink" folHlink="folHlink"/>
    </a:extraClrScheme>
    <a:extraClrScheme>
      <a:clrScheme name="Ribbons 3">
        <a:dk1>
          <a:srgbClr val="000000"/>
        </a:dk1>
        <a:lt1>
          <a:srgbClr val="B2B2B2"/>
        </a:lt1>
        <a:dk2>
          <a:srgbClr val="000000"/>
        </a:dk2>
        <a:lt2>
          <a:srgbClr val="777777"/>
        </a:lt2>
        <a:accent1>
          <a:srgbClr val="CBCBCB"/>
        </a:accent1>
        <a:accent2>
          <a:srgbClr val="969696"/>
        </a:accent2>
        <a:accent3>
          <a:srgbClr val="D5D5D5"/>
        </a:accent3>
        <a:accent4>
          <a:srgbClr val="000000"/>
        </a:accent4>
        <a:accent5>
          <a:srgbClr val="E2E2E2"/>
        </a:accent5>
        <a:accent6>
          <a:srgbClr val="878787"/>
        </a:accent6>
        <a:hlink>
          <a:srgbClr val="333333"/>
        </a:hlink>
        <a:folHlink>
          <a:srgbClr val="777777"/>
        </a:folHlink>
      </a:clrScheme>
      <a:clrMap bg1="lt1" tx1="dk1" bg2="lt2" tx2="dk2" accent1="accent1" accent2="accent2" accent3="accent3" accent4="accent4" accent5="accent5" accent6="accent6" hlink="hlink" folHlink="folHlink"/>
    </a:extraClrScheme>
    <a:extraClrScheme>
      <a:clrScheme name="Ribbons 4">
        <a:dk1>
          <a:srgbClr val="000F1E"/>
        </a:dk1>
        <a:lt1>
          <a:srgbClr val="FFFFFF"/>
        </a:lt1>
        <a:dk2>
          <a:srgbClr val="003366"/>
        </a:dk2>
        <a:lt2>
          <a:srgbClr val="33CCCC"/>
        </a:lt2>
        <a:accent1>
          <a:srgbClr val="006699"/>
        </a:accent1>
        <a:accent2>
          <a:srgbClr val="003366"/>
        </a:accent2>
        <a:accent3>
          <a:srgbClr val="AAADB8"/>
        </a:accent3>
        <a:accent4>
          <a:srgbClr val="DADADA"/>
        </a:accent4>
        <a:accent5>
          <a:srgbClr val="AAB8CA"/>
        </a:accent5>
        <a:accent6>
          <a:srgbClr val="002D5C"/>
        </a:accent6>
        <a:hlink>
          <a:srgbClr val="0099CC"/>
        </a:hlink>
        <a:folHlink>
          <a:srgbClr val="009999"/>
        </a:folHlink>
      </a:clrScheme>
      <a:clrMap bg1="dk2" tx1="lt1" bg2="dk1" tx2="lt2" accent1="accent1" accent2="accent2" accent3="accent3" accent4="accent4" accent5="accent5" accent6="accent6" hlink="hlink" folHlink="folHlink"/>
    </a:extraClrScheme>
    <a:extraClrScheme>
      <a:clrScheme name="Ribbons 5">
        <a:dk1>
          <a:srgbClr val="002F2E"/>
        </a:dk1>
        <a:lt1>
          <a:srgbClr val="FFFFFF"/>
        </a:lt1>
        <a:dk2>
          <a:srgbClr val="008080"/>
        </a:dk2>
        <a:lt2>
          <a:srgbClr val="66FFCC"/>
        </a:lt2>
        <a:accent1>
          <a:srgbClr val="0099CC"/>
        </a:accent1>
        <a:accent2>
          <a:srgbClr val="005250"/>
        </a:accent2>
        <a:accent3>
          <a:srgbClr val="AAC0C0"/>
        </a:accent3>
        <a:accent4>
          <a:srgbClr val="DADADA"/>
        </a:accent4>
        <a:accent5>
          <a:srgbClr val="AACAE2"/>
        </a:accent5>
        <a:accent6>
          <a:srgbClr val="004948"/>
        </a:accent6>
        <a:hlink>
          <a:srgbClr val="00CC99"/>
        </a:hlink>
        <a:folHlink>
          <a:srgbClr val="009999"/>
        </a:folHlink>
      </a:clrScheme>
      <a:clrMap bg1="dk2" tx1="lt1" bg2="dk1" tx2="lt2" accent1="accent1" accent2="accent2" accent3="accent3" accent4="accent4" accent5="accent5" accent6="accent6" hlink="hlink" folHlink="folHlink"/>
    </a:extraClrScheme>
    <a:extraClrScheme>
      <a:clrScheme name="Ribbons 6">
        <a:dk1>
          <a:srgbClr val="000022"/>
        </a:dk1>
        <a:lt1>
          <a:srgbClr val="FFFFFF"/>
        </a:lt1>
        <a:dk2>
          <a:srgbClr val="000066"/>
        </a:dk2>
        <a:lt2>
          <a:srgbClr val="FFCC00"/>
        </a:lt2>
        <a:accent1>
          <a:srgbClr val="666699"/>
        </a:accent1>
        <a:accent2>
          <a:srgbClr val="000048"/>
        </a:accent2>
        <a:accent3>
          <a:srgbClr val="AAAAB8"/>
        </a:accent3>
        <a:accent4>
          <a:srgbClr val="DADADA"/>
        </a:accent4>
        <a:accent5>
          <a:srgbClr val="B8B8CA"/>
        </a:accent5>
        <a:accent6>
          <a:srgbClr val="000040"/>
        </a:accent6>
        <a:hlink>
          <a:srgbClr val="9999FF"/>
        </a:hlink>
        <a:folHlink>
          <a:srgbClr val="00009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1221</TotalTime>
  <Words>10444</Words>
  <Application>Microsoft Office PowerPoint</Application>
  <PresentationFormat>全屏显示(4:3)</PresentationFormat>
  <Paragraphs>1234</Paragraphs>
  <Slides>175</Slides>
  <Notes>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175</vt:i4>
      </vt:variant>
    </vt:vector>
  </HeadingPairs>
  <TitlesOfParts>
    <vt:vector size="191" baseType="lpstr">
      <vt:lpstr>仿宋</vt:lpstr>
      <vt:lpstr>华文楷体</vt:lpstr>
      <vt:lpstr>华文中宋</vt:lpstr>
      <vt:lpstr>楷体</vt:lpstr>
      <vt:lpstr>楷体_GB2312</vt:lpstr>
      <vt:lpstr>宋体</vt:lpstr>
      <vt:lpstr>Arial</vt:lpstr>
      <vt:lpstr>Calibri</vt:lpstr>
      <vt:lpstr>Tahoma</vt:lpstr>
      <vt:lpstr>Times New Roman</vt:lpstr>
      <vt:lpstr>Wingdings</vt:lpstr>
      <vt:lpstr>吉祥如意</vt:lpstr>
      <vt:lpstr>Ribbons</vt:lpstr>
      <vt:lpstr>文档</vt:lpstr>
      <vt:lpstr>Clip</vt:lpstr>
      <vt:lpstr>Chart</vt:lpstr>
      <vt:lpstr>大学信息技术基础</vt:lpstr>
      <vt:lpstr>教学目标</vt:lpstr>
      <vt:lpstr>PowerPoint 演示文稿</vt:lpstr>
      <vt:lpstr>课程说明</vt:lpstr>
      <vt:lpstr>课程考核</vt:lpstr>
      <vt:lpstr>第一章 计算机系统概述</vt:lpstr>
      <vt:lpstr>什么是计算机？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新型计算机</vt:lpstr>
      <vt:lpstr>新型计算机</vt:lpstr>
      <vt:lpstr>新一代计算机构想</vt:lpstr>
      <vt:lpstr>计算机的工作原理</vt:lpstr>
      <vt:lpstr>计算机的特点</vt:lpstr>
      <vt:lpstr>计算机的分类</vt:lpstr>
      <vt:lpstr>PowerPoint 演示文稿</vt:lpstr>
      <vt:lpstr>PowerPoint 演示文稿</vt:lpstr>
      <vt:lpstr>PowerPoint 演示文稿</vt:lpstr>
      <vt:lpstr>PowerPoint 演示文稿</vt:lpstr>
      <vt:lpstr>PowerPoint 演示文稿</vt:lpstr>
      <vt:lpstr>PowerPoint 演示文稿</vt:lpstr>
      <vt:lpstr>计算机的体系结构</vt:lpstr>
      <vt:lpstr>计算机硬件的组成</vt:lpstr>
      <vt:lpstr>中央处理机（CPU）</vt:lpstr>
      <vt:lpstr>CPU的发展历史</vt:lpstr>
      <vt:lpstr>PowerPoint 演示文稿</vt:lpstr>
      <vt:lpstr>PowerPoint 演示文稿</vt:lpstr>
      <vt:lpstr>PowerPoint 演示文稿</vt:lpstr>
      <vt:lpstr>PowerPoint 演示文稿</vt:lpstr>
      <vt:lpstr>PowerPoint 演示文稿</vt:lpstr>
      <vt:lpstr>CPU的性能指标</vt:lpstr>
      <vt:lpstr>PowerPoint 演示文稿</vt:lpstr>
      <vt:lpstr>PowerPoint 演示文稿</vt:lpstr>
      <vt:lpstr>输入/输出设备（I/O）</vt:lpstr>
      <vt:lpstr>主存储器（内存）</vt:lpstr>
      <vt:lpstr>PowerPoint 演示文稿</vt:lpstr>
      <vt:lpstr>按内存条的技术标准（接口类型）分类</vt:lpstr>
      <vt:lpstr>PowerPoint 演示文稿</vt:lpstr>
      <vt:lpstr>PowerPoint 演示文稿</vt:lpstr>
      <vt:lpstr>PowerPoint 演示文稿</vt:lpstr>
      <vt:lpstr>PowerPoint 演示文稿</vt:lpstr>
      <vt:lpstr>辅存储器（外存）</vt:lpstr>
      <vt:lpstr>硬盘</vt:lpstr>
      <vt:lpstr>PowerPoint 演示文稿</vt:lpstr>
      <vt:lpstr>PowerPoint 演示文稿</vt:lpstr>
      <vt:lpstr>硬盘驱动器的组成结构</vt:lpstr>
      <vt:lpstr>PowerPoint 演示文稿</vt:lpstr>
      <vt:lpstr>PowerPoint 演示文稿</vt:lpstr>
      <vt:lpstr>硬盘驱动器的主要性能指标</vt:lpstr>
      <vt:lpstr>PowerPoint 演示文稿</vt:lpstr>
      <vt:lpstr>光盘驱动器</vt:lpstr>
      <vt:lpstr>PowerPoint 演示文稿</vt:lpstr>
      <vt:lpstr>移动存储器</vt:lpstr>
      <vt:lpstr>PowerPoint 演示文稿</vt:lpstr>
      <vt:lpstr>总线(Bus)</vt:lpstr>
      <vt:lpstr>PowerPoint 演示文稿</vt:lpstr>
      <vt:lpstr>显  示  器</vt:lpstr>
      <vt:lpstr>CRT显示器</vt:lpstr>
      <vt:lpstr>液晶显示器</vt:lpstr>
      <vt:lpstr>液晶显示器的主要参数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PC机的主要指标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计算机软件</vt:lpstr>
      <vt:lpstr>软件的发展历程</vt:lpstr>
      <vt:lpstr>计算机软件分类</vt:lpstr>
      <vt:lpstr>系统软件和应用软件</vt:lpstr>
      <vt:lpstr>操作系统</vt:lpstr>
      <vt:lpstr>数据库系统</vt:lpstr>
      <vt:lpstr>程序设计语言处理系统</vt:lpstr>
      <vt:lpstr>计算机语言示例（计算“3+5”）</vt:lpstr>
      <vt:lpstr>实用程序和工具软件</vt:lpstr>
      <vt:lpstr>常用的桌面应用软件</vt:lpstr>
      <vt:lpstr>常用的桌面应用软件（续）</vt:lpstr>
      <vt:lpstr>计算机中信息的数字化</vt:lpstr>
      <vt:lpstr>PowerPoint 演示文稿</vt:lpstr>
      <vt:lpstr>PowerPoint 演示文稿</vt:lpstr>
      <vt:lpstr>PowerPoint 演示文稿</vt:lpstr>
      <vt:lpstr>PowerPoint 演示文稿</vt:lpstr>
      <vt:lpstr>信息的基本属性</vt:lpstr>
      <vt:lpstr>信息的表现形式</vt:lpstr>
      <vt:lpstr>信息的传输形式</vt:lpstr>
      <vt:lpstr>信息的传输形式</vt:lpstr>
      <vt:lpstr>信息技术</vt:lpstr>
      <vt:lpstr>PowerPoint 演示文稿</vt:lpstr>
      <vt:lpstr>信息技术的广阔发展前景</vt:lpstr>
      <vt:lpstr>信息技术的主要领域</vt:lpstr>
      <vt:lpstr>信息社会</vt:lpstr>
      <vt:lpstr>PowerPoint 演示文稿</vt:lpstr>
      <vt:lpstr>PowerPoint 演示文稿</vt:lpstr>
      <vt:lpstr>PowerPoint 演示文稿</vt:lpstr>
      <vt:lpstr>PowerPoint 演示文稿</vt:lpstr>
      <vt:lpstr>计算机内部为什么要用二进制表示？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十进制转换成二进制的方法二</vt:lpstr>
      <vt:lpstr>PowerPoint 演示文稿</vt:lpstr>
      <vt:lpstr>PowerPoint 演示文稿</vt:lpstr>
      <vt:lpstr>PowerPoint 演示文稿</vt:lpstr>
      <vt:lpstr>数值在计算机中的表示</vt:lpstr>
      <vt:lpstr>计算机中数的表示</vt:lpstr>
      <vt:lpstr>计算机的基本运算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声音信息的数字化技术</vt:lpstr>
      <vt:lpstr>PowerPoint 演示文稿</vt:lpstr>
      <vt:lpstr>图像与视频信息的采集与数字化</vt:lpstr>
      <vt:lpstr>PowerPoint 演示文稿</vt:lpstr>
      <vt:lpstr>PowerPoint 演示文稿</vt:lpstr>
      <vt:lpstr>图像的文件格式</vt:lpstr>
      <vt:lpstr>PowerPoint 演示文稿</vt:lpstr>
      <vt:lpstr>视频信息的采集与数字化</vt:lpstr>
      <vt:lpstr>信息的存储与压缩</vt:lpstr>
      <vt:lpstr>信息压缩</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dc:creator>
  <cp:lastModifiedBy>xb21cn</cp:lastModifiedBy>
  <cp:revision>95</cp:revision>
  <cp:lastPrinted>1601-01-01T00:00:00Z</cp:lastPrinted>
  <dcterms:created xsi:type="dcterms:W3CDTF">1601-01-01T00:00:00Z</dcterms:created>
  <dcterms:modified xsi:type="dcterms:W3CDTF">2021-09-01T03:17:25Z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